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datta Patil" initials="SP" lastIdx="1" clrIdx="0">
    <p:extLst>
      <p:ext uri="{19B8F6BF-5375-455C-9EA6-DF929625EA0E}">
        <p15:presenceInfo xmlns:p15="http://schemas.microsoft.com/office/powerpoint/2012/main" userId="5c938f54a7e28c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83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6B3093-E8E3-3560-5B27-30D82F01AC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ECEFF-3655-3533-9BD5-AB7849D0A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3236F-0E07-41E3-AD83-F02910C703F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E708E-03EB-3130-8FAA-EE51C4DDD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A0E5D-ECD7-C33C-D25F-F9E12192BA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58CBD-CA14-4D6A-89F4-499D9FA1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9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2T18:08:39.256"/>
    </inkml:context>
    <inkml:brush xml:id="br0">
      <inkml:brushProperty name="width" value="0.1" units="cm"/>
      <inkml:brushProperty name="height" value="0.6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6B9F1-2F58-4607-87B0-B48F4E3274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947A-1AC5-4981-9932-75409B6F2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0076-DD63-3E9C-3000-AB867B848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BFF79-DCB1-CB97-6FE1-277043FF0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83A2C-A9B1-8BF2-1641-0EB25675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064C-63ED-FC6D-78DA-B32A676D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D77A-AC8E-3EB0-2FFE-B0FE028A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FCB66-2383-033C-1EB0-C86962A5E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5CB6D-3444-0E04-6265-D2ECCB1A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BE51-8068-1095-5F7A-C11C1078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6923-2BFE-CF8C-F8EC-B9CDD57F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6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FD1BA-3F57-2480-C009-334305D58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458B0-C2DF-6751-98B3-F528567C4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3EF6-8D65-A633-5251-0C336844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2D6D-6078-D1C6-8E42-16BB207C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6DED-8224-AF90-003E-4E94D03C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4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3547-891A-7710-C1F1-23D3AFAC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B8C7-B335-7EF4-403D-1A4EE15C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6916-72E3-1D1F-7D18-17B21E0B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283B-2E9B-DB8E-AD21-EE9389B0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1758-E7F0-F4D9-827F-52DFC31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3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65E2-FEA2-8438-4110-BB5E709D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E564-7664-A987-3CCD-783E7477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843A-D69A-726C-BC4A-B7377172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12AD-5FFA-D9E9-8A13-CE508D4D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B2CF-8A26-8E9F-9E48-C327C117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66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FC15-FB0F-4A8C-D596-D57C08F8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96E7-F069-F9F9-9064-23DAF37F0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D8580-2198-1824-7CF0-067F4038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220BF-C7F3-F0D3-3C86-04945BCD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397D6-69B8-C24E-E419-E3B15F79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7751D-8037-B912-A210-FAEC3999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5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007B-BBC9-609D-AC90-158BA7F3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6C875-FE0E-DE85-DC47-79E0523F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0E88-7E3F-59AF-F6CD-859482F3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520E4-06F4-EB63-BB44-8FCCFCAA2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C330A-3BF8-4636-8DB6-75D68D157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B2FBB-633D-251A-2E2F-C9CDA550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BE169-C944-7B26-FD55-85E8FFF6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87005-05F8-418B-1F02-D976BF3F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E898-4FE5-2B99-3AD9-42F07128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2515A-A0AB-9AD6-D53B-7C1126D0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D5C86-A6B9-3234-C140-39DDBB86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72C69-7B4D-2613-698B-397CB364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9BC61-A795-91AF-168C-4D041B01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069F-2460-C78F-F8E1-254CF539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1A4E-D79C-B15E-5079-FFC8A0AC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309A-CC2B-8B2B-5AD4-E2BD730E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38ED-CB83-040E-EEB3-EC65C008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0E61-2932-59DE-B68F-A0EA0B57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7C8C1-10B3-A1C6-C6ED-12D4999E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3AC8-9A16-EC9F-4571-87C0ABEB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C3A81-D284-F46C-37BF-81A3AC5D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E6E7-EE48-85FD-129B-0158E57B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8D075-C56B-02A7-81E6-69A790A4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0774-2AC7-8367-A69E-DC4FB121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EA89-FAF6-33B9-239D-3885451A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60CC-B907-9025-0FF0-940D4640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0B75-3354-0358-E33B-0937515E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70FE1-9DB3-26A2-4ECA-55FB7E05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105BE-5189-CEDC-C8B1-A503EFE4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86C5-A22F-3997-B51B-31CB643C9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4ACB-7F0A-1A7E-44A2-74331BFC2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0AE-686B-B9F0-10EB-7AA2F1980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F905A-0E40-CE11-8894-C583AB25DD4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" y="5855153"/>
            <a:ext cx="933491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96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39B906-07A4-B9AA-B1E4-F2012348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477" y="5907636"/>
            <a:ext cx="941723" cy="9254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43B084-849B-5227-C98B-9187F2951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8326" y="1657220"/>
            <a:ext cx="5842344" cy="2718838"/>
          </a:xfrm>
        </p:spPr>
        <p:txBody>
          <a:bodyPr anchor="ctr">
            <a:normAutofit/>
          </a:bodyPr>
          <a:lstStyle/>
          <a:p>
            <a:r>
              <a:rPr lang="en-US" sz="5400" b="1" i="1" dirty="0"/>
              <a:t>Consumer Goods</a:t>
            </a:r>
            <a:br>
              <a:rPr lang="en-US" sz="5400" b="1" i="1" dirty="0"/>
            </a:br>
            <a:r>
              <a:rPr lang="en-US" sz="5400" b="1" i="1" dirty="0"/>
              <a:t>Ad-Hoc Analysis</a:t>
            </a:r>
            <a:endParaRPr lang="en-IN" sz="5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17C95-83D2-C74B-5A8B-30CC4DA27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787849"/>
            <a:ext cx="3898815" cy="2924112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06875-AE6A-EDCB-856D-12A3793E5AB8}"/>
              </a:ext>
            </a:extLst>
          </p:cNvPr>
          <p:cNvSpPr txBox="1"/>
          <p:nvPr/>
        </p:nvSpPr>
        <p:spPr>
          <a:xfrm>
            <a:off x="7611491" y="6139542"/>
            <a:ext cx="34709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Presenter: Shridatta Patil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351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A584-880E-E3A5-6025-62008BC7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74645"/>
            <a:ext cx="11336694" cy="983666"/>
          </a:xfrm>
        </p:spPr>
        <p:txBody>
          <a:bodyPr>
            <a:normAutofit/>
          </a:bodyPr>
          <a:lstStyle/>
          <a:p>
            <a:r>
              <a:rPr lang="en-US" sz="2000" dirty="0"/>
              <a:t>2. What is the percentage of unique product increase in 2021 vs. 2020? The final output contains these fields: unique_products_2020, unique_products_2021, percentage_chg.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8773A-4AD6-8F05-EC8C-3948E113C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1096795"/>
            <a:ext cx="7669764" cy="10623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A61477-89FC-3BD2-51FD-03CA15E5E8C1}"/>
              </a:ext>
            </a:extLst>
          </p:cNvPr>
          <p:cNvSpPr/>
          <p:nvPr/>
        </p:nvSpPr>
        <p:spPr>
          <a:xfrm>
            <a:off x="6913984" y="2811419"/>
            <a:ext cx="2076061" cy="19064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36.33%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Increase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344B1-115B-6648-04D0-16A33F66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42" y="2266217"/>
            <a:ext cx="3611651" cy="3322137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6243FC9D-03FA-8968-35DE-6F0A7DD6D16E}"/>
              </a:ext>
            </a:extLst>
          </p:cNvPr>
          <p:cNvSpPr/>
          <p:nvPr/>
        </p:nvSpPr>
        <p:spPr>
          <a:xfrm rot="2238390">
            <a:off x="3185159" y="2913972"/>
            <a:ext cx="115543" cy="534715"/>
          </a:xfrm>
          <a:prstGeom prst="up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026F8-1129-522E-5354-F99FF8C8BBA2}"/>
              </a:ext>
            </a:extLst>
          </p:cNvPr>
          <p:cNvSpPr txBox="1"/>
          <p:nvPr/>
        </p:nvSpPr>
        <p:spPr>
          <a:xfrm>
            <a:off x="1101012" y="5963973"/>
            <a:ext cx="1078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 36.33% increase in new products, </a:t>
            </a:r>
            <a:r>
              <a:rPr lang="en-IN" sz="2400" dirty="0" err="1"/>
              <a:t>Altiq</a:t>
            </a:r>
            <a:r>
              <a:rPr lang="en-IN" sz="2400" dirty="0"/>
              <a:t> is building a strong and dynamic reputation by meeting with the changing needs of the 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E4421-56DB-2EC3-2F03-0573771A615C}"/>
              </a:ext>
            </a:extLst>
          </p:cNvPr>
          <p:cNvSpPr txBox="1"/>
          <p:nvPr/>
        </p:nvSpPr>
        <p:spPr>
          <a:xfrm>
            <a:off x="4854953" y="5588354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875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8814-C1E2-F6B8-BB2F-8B183C13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" y="149290"/>
            <a:ext cx="11576180" cy="895641"/>
          </a:xfrm>
        </p:spPr>
        <p:txBody>
          <a:bodyPr>
            <a:normAutofit/>
          </a:bodyPr>
          <a:lstStyle/>
          <a:p>
            <a:r>
              <a:rPr lang="en-US" sz="2000" dirty="0"/>
              <a:t>3.Provide a report with all the unique product counts for each segment and sort them in    descending order of product counts.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B58D6-22E7-1719-5794-A1FE95E1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03" y="1249767"/>
            <a:ext cx="3763871" cy="279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88CA2-60AA-AD84-9D40-BB672379C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35" y="837823"/>
            <a:ext cx="4945380" cy="3633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9FBA3-15CD-C5C5-71B7-76A9EDA4E2C9}"/>
              </a:ext>
            </a:extLst>
          </p:cNvPr>
          <p:cNvSpPr txBox="1"/>
          <p:nvPr/>
        </p:nvSpPr>
        <p:spPr>
          <a:xfrm>
            <a:off x="1082351" y="4981372"/>
            <a:ext cx="108421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We have a wide range of products under segment: Notebook, Accessories and Peripherals averaging around 110 while segment like Desktop, Storage and Network are lagging with an average of 23 products per segment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Notebooks, accessories, and peripherals constitute 83% of the total manufactured </a:t>
            </a:r>
            <a:r>
              <a:rPr lang="en-IN" sz="2400" dirty="0"/>
              <a:t>product</a:t>
            </a:r>
          </a:p>
          <a:p>
            <a:endParaRPr lang="en-IN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31CA8-F384-32F4-34A9-7DF57B289C4D}"/>
              </a:ext>
            </a:extLst>
          </p:cNvPr>
          <p:cNvSpPr txBox="1"/>
          <p:nvPr/>
        </p:nvSpPr>
        <p:spPr>
          <a:xfrm>
            <a:off x="4732874" y="4558782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86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2695-6F0B-A558-CD4A-20B41069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68" y="131860"/>
            <a:ext cx="11516464" cy="586597"/>
          </a:xfrm>
        </p:spPr>
        <p:txBody>
          <a:bodyPr>
            <a:noAutofit/>
          </a:bodyPr>
          <a:lstStyle/>
          <a:p>
            <a:r>
              <a:rPr lang="en-US" sz="2000" dirty="0"/>
              <a:t>4. Follow-up: Which segment had the most increase in unique products in 2021 vs 2020?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34D72-7D48-835B-D273-BE79E49EF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8" y="1221856"/>
            <a:ext cx="4176383" cy="1450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A0801-9D64-07DA-4883-8B0AB9E6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70" y="543015"/>
            <a:ext cx="6923462" cy="3717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78DE5-280E-BDB5-014D-3498AFFDE72C}"/>
              </a:ext>
            </a:extLst>
          </p:cNvPr>
          <p:cNvSpPr txBox="1"/>
          <p:nvPr/>
        </p:nvSpPr>
        <p:spPr>
          <a:xfrm>
            <a:off x="1007706" y="4856308"/>
            <a:ext cx="11038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With the introduction of 34 new products, Accessories segment has the highest increase in number of unique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Notebook and Peripherals each has an increment of 16 new unique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Desktop segment by increasing unique products from 7 to 22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Networking segment is at the bottom with 3 new products introduced since 2020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D71B8-CDB2-3B05-5B13-BF940AD5D172}"/>
              </a:ext>
            </a:extLst>
          </p:cNvPr>
          <p:cNvSpPr txBox="1"/>
          <p:nvPr/>
        </p:nvSpPr>
        <p:spPr>
          <a:xfrm>
            <a:off x="5034192" y="4440809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288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9D3F-8552-A4CF-5621-076F83F0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122529"/>
            <a:ext cx="11569959" cy="1006475"/>
          </a:xfrm>
        </p:spPr>
        <p:txBody>
          <a:bodyPr>
            <a:noAutofit/>
          </a:bodyPr>
          <a:lstStyle/>
          <a:p>
            <a:r>
              <a:rPr lang="en-US" sz="2000" dirty="0"/>
              <a:t>5. Get the products that have the highest and lowest manufacturing costs. The final output should contain these fields: product_code, product, manufacturing_cost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304A1-C223-0034-630F-81DA6571D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3" y="1129004"/>
            <a:ext cx="8175174" cy="140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6DFA9-4AFE-AFA3-40B6-820A58941E07}"/>
              </a:ext>
            </a:extLst>
          </p:cNvPr>
          <p:cNvSpPr txBox="1"/>
          <p:nvPr/>
        </p:nvSpPr>
        <p:spPr>
          <a:xfrm>
            <a:off x="5159050" y="2544746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3BAA2-8C35-851C-FC65-7669A170584D}"/>
              </a:ext>
            </a:extLst>
          </p:cNvPr>
          <p:cNvSpPr txBox="1"/>
          <p:nvPr/>
        </p:nvSpPr>
        <p:spPr>
          <a:xfrm>
            <a:off x="681135" y="3009254"/>
            <a:ext cx="436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Highest manufacturing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E824C-C59A-FDC2-1BEC-144D41134D85}"/>
              </a:ext>
            </a:extLst>
          </p:cNvPr>
          <p:cNvSpPr txBox="1"/>
          <p:nvPr/>
        </p:nvSpPr>
        <p:spPr>
          <a:xfrm>
            <a:off x="6820676" y="3059668"/>
            <a:ext cx="436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Lowest manufacturing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B3B7C-09D3-6CD0-2DE1-14B0ECA6595F}"/>
              </a:ext>
            </a:extLst>
          </p:cNvPr>
          <p:cNvSpPr txBox="1"/>
          <p:nvPr/>
        </p:nvSpPr>
        <p:spPr>
          <a:xfrm>
            <a:off x="792323" y="5520798"/>
            <a:ext cx="43667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AQ HOME Allin1 Gen 2 (Plus 3)</a:t>
            </a:r>
          </a:p>
          <a:p>
            <a:pPr algn="ctr"/>
            <a:r>
              <a:rPr lang="en-US" sz="2000" dirty="0"/>
              <a:t>Category: Personal Desktop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62220-8B06-F0E7-3D2E-13F6D8909D1A}"/>
              </a:ext>
            </a:extLst>
          </p:cNvPr>
          <p:cNvSpPr txBox="1"/>
          <p:nvPr/>
        </p:nvSpPr>
        <p:spPr>
          <a:xfrm>
            <a:off x="1423482" y="6172970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$240.54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7842A-1CC6-78BC-9743-4D4230E88F8A}"/>
              </a:ext>
            </a:extLst>
          </p:cNvPr>
          <p:cNvSpPr txBox="1"/>
          <p:nvPr/>
        </p:nvSpPr>
        <p:spPr>
          <a:xfrm>
            <a:off x="6820676" y="5520798"/>
            <a:ext cx="40860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2000" dirty="0"/>
              <a:t>AQ Master wired x1 </a:t>
            </a:r>
            <a:r>
              <a:rPr lang="en-US" sz="2000" dirty="0" err="1"/>
              <a:t>Ms</a:t>
            </a:r>
            <a:r>
              <a:rPr lang="en-US" sz="2000" dirty="0"/>
              <a:t> (Standard 1)</a:t>
            </a:r>
          </a:p>
          <a:p>
            <a:r>
              <a:rPr lang="en-US" sz="2000" dirty="0"/>
              <a:t>Category: Mouse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21FFA-B768-FBCA-1227-C06A519F8DE2}"/>
              </a:ext>
            </a:extLst>
          </p:cNvPr>
          <p:cNvSpPr txBox="1"/>
          <p:nvPr/>
        </p:nvSpPr>
        <p:spPr>
          <a:xfrm>
            <a:off x="7240990" y="6228684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IN" sz="2000" dirty="0"/>
              <a:t>$0.89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82D9BF-42FF-EE29-D1C6-AF88ADE8E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38" y="3384218"/>
            <a:ext cx="2201719" cy="22017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F57410-9FF0-D05C-1614-C2A33294F9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8" y="3521333"/>
            <a:ext cx="2096304" cy="198107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283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3DB1-EAB1-B7F1-957A-E427B35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69183"/>
            <a:ext cx="11551298" cy="1202418"/>
          </a:xfrm>
        </p:spPr>
        <p:txBody>
          <a:bodyPr>
            <a:noAutofit/>
          </a:bodyPr>
          <a:lstStyle/>
          <a:p>
            <a:r>
              <a:rPr lang="en-US" sz="2000" dirty="0"/>
              <a:t>6. Generate a report which contains the top 5 customers who received an average high pre_invoice_discount_pct for the fiscal year 2021 and in the Indian market. The final output contains these fields: customer_code, customer, average_discount_percentage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16344-7DCC-8265-466D-50191FD96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959529"/>
            <a:ext cx="4927434" cy="1768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5FEFE-7C9A-C056-EBBB-6E0DFB891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8764"/>
            <a:ext cx="5803938" cy="353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FFD45A-CA72-DB40-E653-71621E9F5C8F}"/>
              </a:ext>
            </a:extLst>
          </p:cNvPr>
          <p:cNvSpPr txBox="1"/>
          <p:nvPr/>
        </p:nvSpPr>
        <p:spPr>
          <a:xfrm>
            <a:off x="1054359" y="5619235"/>
            <a:ext cx="10767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Flipkart has received the highest pre invoice discount percent i.e., 30.83%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Top 5 Customers have a collective average around 30.21%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FY 2021, Average discount provided to all customers in Indian market was 24.16</a:t>
            </a:r>
            <a:r>
              <a:rPr lang="en-IN" dirty="0"/>
              <a:t>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F963A-894B-32EA-BDF5-BE2240FF820D}"/>
              </a:ext>
            </a:extLst>
          </p:cNvPr>
          <p:cNvSpPr txBox="1"/>
          <p:nvPr/>
        </p:nvSpPr>
        <p:spPr>
          <a:xfrm>
            <a:off x="4601545" y="4967421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059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8223-3E74-1464-8CC5-58159A0F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13198"/>
            <a:ext cx="11504645" cy="1325563"/>
          </a:xfrm>
        </p:spPr>
        <p:txBody>
          <a:bodyPr>
            <a:normAutofit/>
          </a:bodyPr>
          <a:lstStyle/>
          <a:p>
            <a:r>
              <a:rPr lang="en-US" sz="2000" dirty="0"/>
              <a:t>7. Get the complete report of the Gross sales amount for the customer “Atliq Exclusive” for each month. This analysis helps to get an idea of low and high-performing months and take strategic decisions. The final report contains these columns: Month, Year, Gross sales Amount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CD9089-D27B-9ED9-67CA-303E2A16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1306285"/>
            <a:ext cx="2251788" cy="3097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EEC5FA-9D52-607C-B0A5-B795328D038D}"/>
              </a:ext>
            </a:extLst>
          </p:cNvPr>
          <p:cNvSpPr txBox="1"/>
          <p:nvPr/>
        </p:nvSpPr>
        <p:spPr>
          <a:xfrm>
            <a:off x="1045029" y="4898143"/>
            <a:ext cx="108017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highest gross sales for both fiscal years occurred in November 2020, while the lowest gross sales for both fiscal years were recorded in March 2020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However, it’s a very good sign that the sales increased quickly after August and reached the highest level since the last two years in November.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7B853-E350-FF0B-96DC-3504E813FCB1}"/>
              </a:ext>
            </a:extLst>
          </p:cNvPr>
          <p:cNvSpPr txBox="1"/>
          <p:nvPr/>
        </p:nvSpPr>
        <p:spPr>
          <a:xfrm>
            <a:off x="4592214" y="4752817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77C603-508D-AB82-9AE5-BDAA2DD53378}"/>
                  </a:ext>
                </a:extLst>
              </p14:cNvPr>
              <p14:cNvContentPartPr/>
              <p14:nvPr/>
            </p14:nvContentPartPr>
            <p14:xfrm>
              <a:off x="4599808" y="475811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77C603-508D-AB82-9AE5-BDAA2DD53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2168" y="4650473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5FAF53B-62D0-A263-409A-94A74BA7C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86" y="1306285"/>
            <a:ext cx="8869680" cy="33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9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2BEF-7BD3-E535-0F25-517EC73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2" y="298580"/>
            <a:ext cx="11586289" cy="699796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8. In which quarter of 2020, got the maximum </a:t>
            </a:r>
            <a:r>
              <a:rPr lang="en-US" sz="2200" dirty="0" err="1"/>
              <a:t>total_quantity_sold</a:t>
            </a:r>
            <a:r>
              <a:rPr lang="en-US" sz="2200" dirty="0"/>
              <a:t>? The final output contains these fields sorted by the </a:t>
            </a:r>
            <a:r>
              <a:rPr lang="en-US" sz="2200" dirty="0" err="1"/>
              <a:t>total_quantity_sold</a:t>
            </a:r>
            <a:r>
              <a:rPr lang="en-US" sz="2200" dirty="0"/>
              <a:t>: Quarter, </a:t>
            </a:r>
            <a:r>
              <a:rPr lang="en-US" sz="2200" dirty="0" err="1"/>
              <a:t>total_quantity_sold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E80FB-4812-304E-C12B-322E39E3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2" y="1265620"/>
            <a:ext cx="4289750" cy="221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B26DB-8CEB-270E-F690-C52E30FB0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25" y="998376"/>
            <a:ext cx="6035040" cy="363995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510BB2F-010D-15A9-87D6-1E7ADD3320C3}"/>
              </a:ext>
            </a:extLst>
          </p:cNvPr>
          <p:cNvSpPr/>
          <p:nvPr/>
        </p:nvSpPr>
        <p:spPr>
          <a:xfrm>
            <a:off x="8944637" y="1922106"/>
            <a:ext cx="503853" cy="122231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FF1CF-93AA-02AE-3DB4-FB36912C5F6E}"/>
              </a:ext>
            </a:extLst>
          </p:cNvPr>
          <p:cNvSpPr txBox="1"/>
          <p:nvPr/>
        </p:nvSpPr>
        <p:spPr>
          <a:xfrm>
            <a:off x="1105677" y="5359091"/>
            <a:ext cx="10790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Q1( September-November) had the maximum quantity sold for FY 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Sales dropped in Q3( March-May) because of pandemic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Increase in sales recorded in Q4(June-August)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78A05-B6BA-A2B2-F868-40E7E8C6F527}"/>
              </a:ext>
            </a:extLst>
          </p:cNvPr>
          <p:cNvSpPr txBox="1"/>
          <p:nvPr/>
        </p:nvSpPr>
        <p:spPr>
          <a:xfrm>
            <a:off x="4601545" y="4967421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060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4307-66E5-94CC-00E6-7C9966C0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87843"/>
            <a:ext cx="11506201" cy="99714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9. Which channel helped to bring more gross sales in the fiscal year 2021 and the percentage of contribution? </a:t>
            </a:r>
            <a:br>
              <a:rPr lang="en-US" sz="2200" dirty="0"/>
            </a:br>
            <a:r>
              <a:rPr lang="en-US" sz="2200" dirty="0"/>
              <a:t>The final output contains these fields: channel, gross_sales_mln, percentage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57030-FA09-8812-EEED-88309EBC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72928"/>
            <a:ext cx="4993434" cy="161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6A6C7-23D4-6443-DDC3-80B0FA355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1272928"/>
            <a:ext cx="4993434" cy="3398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C02FF-0A81-C38E-5C64-9B7E74228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7" y="2451003"/>
            <a:ext cx="1283099" cy="1243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41ABF-CBF2-B377-43B5-03773DA0375F}"/>
              </a:ext>
            </a:extLst>
          </p:cNvPr>
          <p:cNvSpPr txBox="1"/>
          <p:nvPr/>
        </p:nvSpPr>
        <p:spPr>
          <a:xfrm>
            <a:off x="1087018" y="5585072"/>
            <a:ext cx="1080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Retailers with $1924.17 Million which is 73.2% of gross sales for FY 2021 followed by Direct channel with $406.69 Million and Distributor with $297.18 Million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1154D-208B-410B-702E-3666673794EA}"/>
              </a:ext>
            </a:extLst>
          </p:cNvPr>
          <p:cNvSpPr txBox="1"/>
          <p:nvPr/>
        </p:nvSpPr>
        <p:spPr>
          <a:xfrm>
            <a:off x="4685521" y="4967421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135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05D3-14FD-F8DB-AFBD-509C4C08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7" y="103868"/>
            <a:ext cx="11506201" cy="1137103"/>
          </a:xfrm>
        </p:spPr>
        <p:txBody>
          <a:bodyPr>
            <a:normAutofit/>
          </a:bodyPr>
          <a:lstStyle/>
          <a:p>
            <a:r>
              <a:rPr lang="en-US" sz="2000" dirty="0"/>
              <a:t>10. Get the Top 3 products in each division that have a high total_sold_quantity in the fiscal_year 2021?</a:t>
            </a:r>
            <a:br>
              <a:rPr lang="en-US" sz="2000" dirty="0"/>
            </a:br>
            <a:r>
              <a:rPr lang="en-US" sz="2000" dirty="0"/>
              <a:t> The final output contains these fields: division, product_code, product, total_sold_quantity, rank_order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85624-8835-E847-8359-7E5E0F893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5" y="1838131"/>
            <a:ext cx="4045774" cy="1761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694F3-6932-AF13-4876-6C92A7DDF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33" y="1215660"/>
            <a:ext cx="7406452" cy="2917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8284A-97DA-5F16-6617-CCE6F5766DFC}"/>
              </a:ext>
            </a:extLst>
          </p:cNvPr>
          <p:cNvSpPr txBox="1"/>
          <p:nvPr/>
        </p:nvSpPr>
        <p:spPr>
          <a:xfrm>
            <a:off x="1009760" y="4562670"/>
            <a:ext cx="10849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For N&amp;S, the top selling product is AQ Pen Drive 2 IN 1 with a total of 7,01,373 quantities sold in FY 2021 followed by two variants of AQ Pen Drive DRC with 6,88,003 and 6,76,245 quantity sold respectively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For P&amp;A,  top selling product is AQ Gamers Ms with 4,28,498 quantities sold followed by two variants of AQ Maxima Ms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For PC, top selling product is AQ Digit PC with 17,434 quantities sold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The company can take some strategic decisions to improve sale in PC 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2D1EA-B28A-1067-ACC8-9D6F69EF3907}"/>
              </a:ext>
            </a:extLst>
          </p:cNvPr>
          <p:cNvSpPr txBox="1"/>
          <p:nvPr/>
        </p:nvSpPr>
        <p:spPr>
          <a:xfrm>
            <a:off x="4629538" y="4217437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550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0AC7-AFDF-E434-2C81-6F4A9E22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393" y="1707501"/>
            <a:ext cx="5066522" cy="2146041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/>
              <a:t>THANK YOU</a:t>
            </a:r>
            <a:endParaRPr lang="en-IN" sz="5400" b="1" i="1" dirty="0"/>
          </a:p>
        </p:txBody>
      </p:sp>
    </p:spTree>
    <p:extLst>
      <p:ext uri="{BB962C8B-B14F-4D97-AF65-F5344CB8AC3E}">
        <p14:creationId xmlns:p14="http://schemas.microsoft.com/office/powerpoint/2010/main" val="10071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4FE1-3DDE-1F6A-2839-8EB285ED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1" y="336867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AGENDA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6AED-0A30-958F-F6BC-E0C381AF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																							    </a:t>
            </a:r>
            <a:r>
              <a:rPr lang="en-US" i="1" dirty="0"/>
              <a:t>Company Overview			             About Data</a:t>
            </a: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i="1" dirty="0"/>
              <a:t>Objective					             Ad-hoc Analysis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73B98-C138-920F-2533-289551E66D49}"/>
              </a:ext>
            </a:extLst>
          </p:cNvPr>
          <p:cNvSpPr/>
          <p:nvPr/>
        </p:nvSpPr>
        <p:spPr>
          <a:xfrm>
            <a:off x="985558" y="2273490"/>
            <a:ext cx="1073020" cy="10263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 descr="Building">
            <a:extLst>
              <a:ext uri="{FF2B5EF4-FFF2-40B4-BE49-F238E27FC236}">
                <a16:creationId xmlns:a16="http://schemas.microsoft.com/office/drawing/2014/main" id="{9D0A6FC2-6D0D-7CCC-F0B4-C215DDAE93D1}"/>
              </a:ext>
            </a:extLst>
          </p:cNvPr>
          <p:cNvSpPr/>
          <p:nvPr/>
        </p:nvSpPr>
        <p:spPr>
          <a:xfrm>
            <a:off x="1138761" y="236262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24A671-4576-DAB0-51F5-37DAD75C1082}"/>
              </a:ext>
            </a:extLst>
          </p:cNvPr>
          <p:cNvSpPr/>
          <p:nvPr/>
        </p:nvSpPr>
        <p:spPr>
          <a:xfrm>
            <a:off x="985557" y="4373308"/>
            <a:ext cx="1073020" cy="10263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CD20A7-A91F-28FA-731F-74019EBEBB7E}"/>
              </a:ext>
            </a:extLst>
          </p:cNvPr>
          <p:cNvSpPr/>
          <p:nvPr/>
        </p:nvSpPr>
        <p:spPr>
          <a:xfrm>
            <a:off x="7203978" y="2276223"/>
            <a:ext cx="1073020" cy="10263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15A11-3FA6-5E75-69F1-41EB3280C9E8}"/>
              </a:ext>
            </a:extLst>
          </p:cNvPr>
          <p:cNvSpPr/>
          <p:nvPr/>
        </p:nvSpPr>
        <p:spPr>
          <a:xfrm>
            <a:off x="7203978" y="4389218"/>
            <a:ext cx="1073020" cy="10263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 descr="Target Audience">
            <a:extLst>
              <a:ext uri="{FF2B5EF4-FFF2-40B4-BE49-F238E27FC236}">
                <a16:creationId xmlns:a16="http://schemas.microsoft.com/office/drawing/2014/main" id="{50E00A2A-04BA-E1D8-FB15-C32087FB5B2C}"/>
              </a:ext>
            </a:extLst>
          </p:cNvPr>
          <p:cNvSpPr/>
          <p:nvPr/>
        </p:nvSpPr>
        <p:spPr>
          <a:xfrm>
            <a:off x="1138761" y="4503184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2" name="Rectangle 11" descr="Bar chart">
            <a:extLst>
              <a:ext uri="{FF2B5EF4-FFF2-40B4-BE49-F238E27FC236}">
                <a16:creationId xmlns:a16="http://schemas.microsoft.com/office/drawing/2014/main" id="{DB9A66A4-DFC8-608C-0D2E-493D08D0BC9F}"/>
              </a:ext>
            </a:extLst>
          </p:cNvPr>
          <p:cNvSpPr/>
          <p:nvPr/>
        </p:nvSpPr>
        <p:spPr>
          <a:xfrm>
            <a:off x="7398798" y="2403366"/>
            <a:ext cx="766613" cy="7666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3" name="Rectangle 12" descr="User">
            <a:extLst>
              <a:ext uri="{FF2B5EF4-FFF2-40B4-BE49-F238E27FC236}">
                <a16:creationId xmlns:a16="http://schemas.microsoft.com/office/drawing/2014/main" id="{EFDCDC7D-3A3E-3B3C-18D6-E8CE1EEC53F4}"/>
              </a:ext>
            </a:extLst>
          </p:cNvPr>
          <p:cNvSpPr/>
          <p:nvPr/>
        </p:nvSpPr>
        <p:spPr>
          <a:xfrm>
            <a:off x="7357181" y="4433120"/>
            <a:ext cx="766613" cy="7666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26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EE9E-FA5B-44A8-6FFD-33AA374A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4097694" cy="4655975"/>
          </a:xfrm>
        </p:spPr>
        <p:txBody>
          <a:bodyPr/>
          <a:lstStyle/>
          <a:p>
            <a:r>
              <a:rPr lang="en-US" i="1" dirty="0"/>
              <a:t>About Company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9782-C1F3-F6AD-4BAD-77817951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2" y="867747"/>
            <a:ext cx="5848738" cy="5327780"/>
          </a:xfrm>
        </p:spPr>
        <p:txBody>
          <a:bodyPr/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AtliQ Hardware is one of the leading computer hardware producers in India as well as 26 other countries across the globe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Manufactures products under 3 major divisions i.e., Peripherals &amp; Accessories, PC, Networking &amp; Storage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have a total of 74 Customers like Neptune, Sage, Leader, Vijay Sales etc. across all markets/countries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31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D3CF-64B6-0D8A-4A02-2A0A14FA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1" y="2473844"/>
            <a:ext cx="3769567" cy="1325563"/>
          </a:xfrm>
        </p:spPr>
        <p:txBody>
          <a:bodyPr/>
          <a:lstStyle/>
          <a:p>
            <a:pPr algn="ctr"/>
            <a:r>
              <a:rPr lang="en-US" i="1" dirty="0"/>
              <a:t>Objective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3E6A-BE56-D2D1-79BB-BAAAF68C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853" y="2258623"/>
            <a:ext cx="6550090" cy="2340753"/>
          </a:xfrm>
        </p:spPr>
        <p:txBody>
          <a:bodyPr/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Assist the management team to gain more insights about the business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Take data-driven decisions to scale business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20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7CAA-74C0-B033-10E9-0EDC6284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5" y="1950098"/>
            <a:ext cx="3612502" cy="2449334"/>
          </a:xfrm>
        </p:spPr>
        <p:txBody>
          <a:bodyPr/>
          <a:lstStyle/>
          <a:p>
            <a:pPr algn="ctr"/>
            <a:r>
              <a:rPr lang="en-US" i="1" dirty="0"/>
              <a:t>About Data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E9CD-8356-2A53-910D-B746ECF2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1" y="1642188"/>
            <a:ext cx="7050833" cy="4324787"/>
          </a:xfrm>
        </p:spPr>
        <p:txBody>
          <a:bodyPr>
            <a:normAutofit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have 4 fact tables i.e., sales monthly, manufacturing cost, pre invoice deductions, gross price which have measurable metrics and 2 dimension table i.e., customer details and product details.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Fiscal year for AtliQ Hardware starts from 1</a:t>
            </a:r>
            <a:r>
              <a:rPr lang="en-US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September and ends on 31</a:t>
            </a:r>
            <a:r>
              <a:rPr lang="en-US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August each year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Sales data is available for fiscal year 2020-2021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27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C9452-A010-E7FF-E1AD-DF851C38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559524"/>
            <a:ext cx="5062285" cy="5178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DD816-5427-61AE-5365-AF6755EF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2" y="559524"/>
            <a:ext cx="3439886" cy="402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21ED38-48EA-4252-EFCE-3D31E0BFA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68" y="559524"/>
            <a:ext cx="3157674" cy="4025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A5CBA-7F75-5611-2AD3-010311E69782}"/>
              </a:ext>
            </a:extLst>
          </p:cNvPr>
          <p:cNvSpPr txBox="1"/>
          <p:nvPr/>
        </p:nvSpPr>
        <p:spPr>
          <a:xfrm>
            <a:off x="6868204" y="32545"/>
            <a:ext cx="301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DATA AND REQUEST</a:t>
            </a:r>
            <a:endParaRPr lang="en-IN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6635F-22AC-B8A6-7A48-A7552D831515}"/>
              </a:ext>
            </a:extLst>
          </p:cNvPr>
          <p:cNvSpPr txBox="1"/>
          <p:nvPr/>
        </p:nvSpPr>
        <p:spPr>
          <a:xfrm>
            <a:off x="1166587" y="32545"/>
            <a:ext cx="301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DATA MODEL</a:t>
            </a:r>
            <a:endParaRPr lang="en-IN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A831F-F0A6-1FE9-2254-1DD47B68B94A}"/>
              </a:ext>
            </a:extLst>
          </p:cNvPr>
          <p:cNvSpPr txBox="1"/>
          <p:nvPr/>
        </p:nvSpPr>
        <p:spPr>
          <a:xfrm>
            <a:off x="7393569" y="4757823"/>
            <a:ext cx="214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TOOLS USED</a:t>
            </a:r>
            <a:endParaRPr lang="en-IN" sz="2400" b="1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FCB275-9E1D-6834-2D92-1D3D5112E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84" y="5299136"/>
            <a:ext cx="1691826" cy="9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4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147-BE5A-AC95-F17F-F3388DC3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2"/>
            <a:ext cx="10515600" cy="941161"/>
          </a:xfrm>
        </p:spPr>
        <p:txBody>
          <a:bodyPr/>
          <a:lstStyle/>
          <a:p>
            <a:pPr algn="ctr"/>
            <a:r>
              <a:rPr lang="en-US" i="1" dirty="0"/>
              <a:t>AtliQ Markets</a:t>
            </a:r>
            <a:endParaRPr lang="en-IN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043B3-4DA4-1D0B-8033-E499A78CF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3730"/>
            <a:ext cx="10414518" cy="55050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7971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9C2B-D933-F6B5-C3BC-99E63421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3649"/>
            <a:ext cx="7120813" cy="4469363"/>
          </a:xfrm>
        </p:spPr>
        <p:txBody>
          <a:bodyPr/>
          <a:lstStyle/>
          <a:p>
            <a:r>
              <a:rPr lang="en-US" sz="44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Let’s Dive into ad-hoc requests query results and insights</a:t>
            </a:r>
            <a:b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endParaRPr lang="en-IN" dirty="0"/>
          </a:p>
        </p:txBody>
      </p:sp>
      <p:pic>
        <p:nvPicPr>
          <p:cNvPr id="4" name="Graphic 3" descr="Arrow Rotate right">
            <a:extLst>
              <a:ext uri="{FF2B5EF4-FFF2-40B4-BE49-F238E27FC236}">
                <a16:creationId xmlns:a16="http://schemas.microsoft.com/office/drawing/2014/main" id="{9B4D3461-4B40-D5C8-AE88-FF0DE18B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41332">
            <a:off x="7733736" y="2421212"/>
            <a:ext cx="1642187" cy="25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E273-DF20-73F3-1497-5FBA560F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3" y="75877"/>
            <a:ext cx="11271380" cy="923330"/>
          </a:xfrm>
        </p:spPr>
        <p:txBody>
          <a:bodyPr>
            <a:normAutofit/>
          </a:bodyPr>
          <a:lstStyle/>
          <a:p>
            <a:r>
              <a:rPr lang="en-US" sz="2000" b="1" dirty="0"/>
              <a:t>1.Provide the list of markets in which customer "Atliq Exclusive" operates its business in the APAC region.</a:t>
            </a: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39131-6DE3-78B3-271B-4E4BFA0A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8" y="1273728"/>
            <a:ext cx="1937352" cy="3526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1F8FFA-FBFD-3B1C-11F7-F681A6FC8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52" y="822555"/>
            <a:ext cx="7099579" cy="4646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2EB3AC-61A9-A644-C98C-9AC8917E2A52}"/>
              </a:ext>
            </a:extLst>
          </p:cNvPr>
          <p:cNvSpPr/>
          <p:nvPr/>
        </p:nvSpPr>
        <p:spPr>
          <a:xfrm>
            <a:off x="2918919" y="2955373"/>
            <a:ext cx="1254584" cy="37322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6CD7A9-A985-E11C-CFD8-0D325A712394}"/>
              </a:ext>
            </a:extLst>
          </p:cNvPr>
          <p:cNvSpPr txBox="1"/>
          <p:nvPr/>
        </p:nvSpPr>
        <p:spPr>
          <a:xfrm>
            <a:off x="1197780" y="6031212"/>
            <a:ext cx="102069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Atliq Exclusive operates its business in 8 major markets of Asia Pacific region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Atliq Exclusive has the most stores in APAC region followed by EU(6) and NA(2)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7059D-39E0-59DF-ACF9-6713667B75CB}"/>
              </a:ext>
            </a:extLst>
          </p:cNvPr>
          <p:cNvSpPr txBox="1"/>
          <p:nvPr/>
        </p:nvSpPr>
        <p:spPr>
          <a:xfrm>
            <a:off x="4663750" y="5661880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081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1056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Consumer Goods Ad-Hoc Analysis</vt:lpstr>
      <vt:lpstr>AGENDA</vt:lpstr>
      <vt:lpstr>About Company</vt:lpstr>
      <vt:lpstr>Objective</vt:lpstr>
      <vt:lpstr>About Data</vt:lpstr>
      <vt:lpstr>PowerPoint Presentation</vt:lpstr>
      <vt:lpstr>AtliQ Markets</vt:lpstr>
      <vt:lpstr>Let’s Dive into ad-hoc requests query results and insights </vt:lpstr>
      <vt:lpstr>1.Provide the list of markets in which customer "Atliq Exclusive" operates its business in the APAC region.</vt:lpstr>
      <vt:lpstr>2. What is the percentage of unique product increase in 2021 vs. 2020? The final output contains these fields: unique_products_2020, unique_products_2021, percentage_chg.</vt:lpstr>
      <vt:lpstr>3.Provide a report with all the unique product counts for each segment and sort them in    descending order of product counts.</vt:lpstr>
      <vt:lpstr>4. Follow-up: Which segment had the most increase in unique products in 2021 vs 2020?  </vt:lpstr>
      <vt:lpstr>5. Get the products that have the highest and lowest manufacturing costs. The final output should contain these fields: product_code, product, manufacturing_cost  </vt:lpstr>
      <vt:lpstr>6. Generate a report which contains the top 5 customers who received an average high pre_invoice_discount_pct for the fiscal year 2021 and in the Indian market. The final output contains these fields: customer_code, customer, average_discount_percentage </vt:lpstr>
      <vt:lpstr>7. Get the complete report of the Gross sales amount for the customer “Atliq Exclusive” for each month. This analysis helps to get an idea of low and high-performing months and take strategic decisions. The final report contains these columns: Month, Year, Gross sales Amount</vt:lpstr>
      <vt:lpstr>8. In which quarter of 2020, got the maximum total_quantity_sold? The final output contains these fields sorted by the total_quantity_sold: Quarter, total_quantity_sold </vt:lpstr>
      <vt:lpstr>9. Which channel helped to bring more gross sales in the fiscal year 2021 and the percentage of contribution?  The final output contains these fields: channel, gross_sales_mln, percentage </vt:lpstr>
      <vt:lpstr>10. Get the Top 3 products in each division that have a high total_sold_quantity in the fiscal_year 2021?  The final output contains these fields: division, product_code, product, total_sold_quantity, rank_order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Shridatta Patil</dc:creator>
  <cp:lastModifiedBy>Shridatta Patil</cp:lastModifiedBy>
  <cp:revision>45</cp:revision>
  <dcterms:created xsi:type="dcterms:W3CDTF">2024-09-12T07:57:26Z</dcterms:created>
  <dcterms:modified xsi:type="dcterms:W3CDTF">2024-09-13T07:25:52Z</dcterms:modified>
</cp:coreProperties>
</file>