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sldIdLst>
    <p:sldId id="256" r:id="rId2"/>
    <p:sldId id="257" r:id="rId3"/>
    <p:sldId id="259" r:id="rId4"/>
    <p:sldId id="263" r:id="rId5"/>
    <p:sldId id="264" r:id="rId6"/>
    <p:sldId id="265"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dgm:spPr/>
      <dgm:t>
        <a:bodyPr/>
        <a:lstStyle/>
        <a:p>
          <a:r>
            <a:rPr lang="en-US"/>
            <a:t>Start</a:t>
          </a:r>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D89C87ED-2FAD-4F72-AE09-AEBE4A9DB8DF}">
      <dgm:prSet phldrT="[Text]"/>
      <dgm:spPr/>
      <dgm:t>
        <a:bodyPr/>
        <a:lstStyle/>
        <a:p>
          <a:r>
            <a:rPr lang="en-US" dirty="0"/>
            <a:t>Model</a:t>
          </a:r>
        </a:p>
        <a:p>
          <a:r>
            <a:rPr lang="en-US" dirty="0"/>
            <a:t>Trainer</a:t>
          </a:r>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dgm:spPr/>
      <dgm:t>
        <a:bodyPr/>
        <a:lstStyle/>
        <a:p>
          <a:r>
            <a:rPr lang="en-US"/>
            <a:t>Feature Engineering</a:t>
          </a:r>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dgm:spPr/>
      <dgm:t>
        <a:bodyPr/>
        <a:lstStyle/>
        <a:p>
          <a:r>
            <a:rPr lang="en-US" dirty="0"/>
            <a:t>Data</a:t>
          </a:r>
        </a:p>
        <a:p>
          <a:r>
            <a:rPr lang="en-US" dirty="0"/>
            <a:t>Transformation</a:t>
          </a:r>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dgm:spPr/>
      <dgm:t>
        <a:bodyPr/>
        <a:lstStyle/>
        <a:p>
          <a:r>
            <a:rPr lang="en-US" dirty="0"/>
            <a:t>Model </a:t>
          </a:r>
        </a:p>
        <a:p>
          <a:r>
            <a:rPr lang="en-IN" dirty="0"/>
            <a:t>Evaluation </a:t>
          </a:r>
          <a:endParaRPr lang="en-US" dirty="0"/>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B3FC24E0-5FE9-4E94-AEDF-7B947FBBB903}">
      <dgm:prSet phldrT="[Text]"/>
      <dgm:spPr/>
      <dgm:t>
        <a:bodyPr/>
        <a:lstStyle/>
        <a:p>
          <a:r>
            <a:rPr lang="en-US"/>
            <a:t>Flask Setup</a:t>
          </a:r>
        </a:p>
      </dgm:t>
    </dgm:pt>
    <dgm:pt modelId="{A4D37406-EBF2-4392-B607-1AD6CA83981F}" type="parTrans" cxnId="{9941AA60-6B58-4F74-9602-9FAA37E40019}">
      <dgm:prSet/>
      <dgm:spPr/>
      <dgm:t>
        <a:bodyPr/>
        <a:lstStyle/>
        <a:p>
          <a:endParaRPr lang="en-US"/>
        </a:p>
      </dgm:t>
    </dgm:pt>
    <dgm:pt modelId="{45252935-866F-4389-87BD-2A6A2F0C9E65}" type="sibTrans" cxnId="{9941AA60-6B58-4F74-9602-9FAA37E40019}">
      <dgm:prSet/>
      <dgm:spPr/>
      <dgm:t>
        <a:bodyPr/>
        <a:lstStyle/>
        <a:p>
          <a:endParaRPr lang="en-US"/>
        </a:p>
      </dgm:t>
    </dgm:pt>
    <dgm:pt modelId="{DEA0227C-6394-414C-AEFC-0510192172FC}">
      <dgm:prSet phldrT="[Text]"/>
      <dgm:spPr/>
      <dgm:t>
        <a:bodyPr/>
        <a:lstStyle/>
        <a:p>
          <a:r>
            <a:rPr lang="en-US"/>
            <a:t>Deployment</a:t>
          </a:r>
        </a:p>
      </dgm:t>
    </dgm:pt>
    <dgm:pt modelId="{2CE1BC59-E97F-4B37-A44B-3DF61BABA75B}" type="parTrans" cxnId="{D61E5ADA-3CC4-4944-8575-62D832280D28}">
      <dgm:prSet/>
      <dgm:spPr/>
      <dgm:t>
        <a:bodyPr/>
        <a:lstStyle/>
        <a:p>
          <a:endParaRPr lang="en-US"/>
        </a:p>
      </dgm:t>
    </dgm:pt>
    <dgm:pt modelId="{B7AA3B5A-B14E-4475-9D28-CF916ABA5377}" type="sibTrans" cxnId="{D61E5ADA-3CC4-4944-8575-62D832280D28}">
      <dgm:prSet/>
      <dgm:spPr/>
      <dgm:t>
        <a:bodyPr/>
        <a:lstStyle/>
        <a:p>
          <a:endParaRPr lang="en-US"/>
        </a:p>
      </dgm:t>
    </dgm:pt>
    <dgm:pt modelId="{32DF14FF-C4F3-482F-BFE4-C6525ECF8998}">
      <dgm:prSet phldrT="[Text]"/>
      <dgm:spPr/>
      <dgm:t>
        <a:bodyPr/>
        <a:lstStyle/>
        <a:p>
          <a:r>
            <a:rPr lang="en-US" dirty="0"/>
            <a:t>Data</a:t>
          </a:r>
        </a:p>
        <a:p>
          <a:r>
            <a:rPr lang="en-US" dirty="0"/>
            <a:t>Ingestion</a:t>
          </a:r>
        </a:p>
      </dgm:t>
    </dgm:pt>
    <dgm:pt modelId="{6942AA6F-5B44-4DBE-ABDF-56719CD44AD3}" type="sibTrans" cxnId="{454406D7-4ED0-40AC-ADED-6E6FCDF4048A}">
      <dgm:prSet/>
      <dgm:spPr/>
      <dgm:t>
        <a:bodyPr/>
        <a:lstStyle/>
        <a:p>
          <a:endParaRPr lang="en-US"/>
        </a:p>
      </dgm:t>
    </dgm:pt>
    <dgm:pt modelId="{9D98CF5D-4FDD-4E24-B671-FB3FF1E7351E}" type="parTrans" cxnId="{454406D7-4ED0-40AC-ADED-6E6FCDF4048A}">
      <dgm:prSet/>
      <dgm:spPr/>
      <dgm:t>
        <a:bodyPr/>
        <a:lstStyle/>
        <a:p>
          <a:endParaRPr lang="en-US"/>
        </a:p>
      </dgm:t>
    </dgm:pt>
    <dgm:pt modelId="{DBA699F6-65CB-4367-8C21-5AD468C460BD}">
      <dgm:prSet phldrT="[Text]"/>
      <dgm:spPr/>
      <dgm:t>
        <a:bodyPr/>
        <a:lstStyle/>
        <a:p>
          <a:r>
            <a:rPr lang="en-US" dirty="0"/>
            <a:t>Data</a:t>
          </a:r>
        </a:p>
        <a:p>
          <a:r>
            <a:rPr lang="en-US" dirty="0"/>
            <a:t>Validation</a:t>
          </a:r>
        </a:p>
      </dgm:t>
    </dgm:pt>
    <dgm:pt modelId="{76395EA4-C31D-4A22-9562-F42A260F1C64}" type="sibTrans" cxnId="{CE91451E-EE4F-4194-9C54-FD8B2F064042}">
      <dgm:prSet/>
      <dgm:spPr/>
      <dgm:t>
        <a:bodyPr/>
        <a:lstStyle/>
        <a:p>
          <a:endParaRPr lang="en-US"/>
        </a:p>
      </dgm:t>
    </dgm:pt>
    <dgm:pt modelId="{CA912F94-C42F-49DA-8316-172990925315}" type="parTrans" cxnId="{CE91451E-EE4F-4194-9C54-FD8B2F064042}">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9">
        <dgm:presLayoutVars>
          <dgm:bulletEnabled val="1"/>
        </dgm:presLayoutVars>
      </dgm:prSet>
      <dgm:spPr/>
    </dgm:pt>
    <dgm:pt modelId="{10394AFC-1DCC-4472-B2B7-17992FCE007A}" type="pres">
      <dgm:prSet presAssocID="{B916D191-BE1A-4549-B4B9-66682C44AABC}" presName="sibTrans" presStyleLbl="bgSibTrans2D1" presStyleIdx="0" presStyleCnt="8"/>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9">
        <dgm:presLayoutVars>
          <dgm:bulletEnabled val="1"/>
        </dgm:presLayoutVars>
      </dgm:prSet>
      <dgm:spPr/>
    </dgm:pt>
    <dgm:pt modelId="{03077BA1-5101-4545-A2A3-4ED3BB3CF98C}" type="pres">
      <dgm:prSet presAssocID="{6942AA6F-5B44-4DBE-ABDF-56719CD44AD3}" presName="sibTrans" presStyleLbl="bgSibTrans2D1" presStyleIdx="1" presStyleCnt="8"/>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9">
        <dgm:presLayoutVars>
          <dgm:bulletEnabled val="1"/>
        </dgm:presLayoutVars>
      </dgm:prSet>
      <dgm:spPr/>
    </dgm:pt>
    <dgm:pt modelId="{81960D57-5E4C-4A6F-968D-00EFDC02F6BE}" type="pres">
      <dgm:prSet presAssocID="{76395EA4-C31D-4A22-9562-F42A260F1C64}" presName="sibTrans" presStyleLbl="bgSibTrans2D1" presStyleIdx="2" presStyleCnt="8"/>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9" custLinFactNeighborX="94">
        <dgm:presLayoutVars>
          <dgm:bulletEnabled val="1"/>
        </dgm:presLayoutVars>
      </dgm:prSet>
      <dgm:spPr/>
    </dgm:pt>
    <dgm:pt modelId="{A69C57A8-2386-4F9A-A0F9-5707F0B1CA1B}" type="pres">
      <dgm:prSet presAssocID="{1217AA2C-A49A-4103-A06A-DE9085E82534}" presName="sibTrans" presStyleLbl="bgSibTrans2D1" presStyleIdx="3" presStyleCnt="8"/>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9">
        <dgm:presLayoutVars>
          <dgm:bulletEnabled val="1"/>
        </dgm:presLayoutVars>
      </dgm:prSet>
      <dgm:spPr/>
    </dgm:pt>
    <dgm:pt modelId="{2254A629-A638-40FD-BA57-6B73D89B11E3}" type="pres">
      <dgm:prSet presAssocID="{20D9C333-B804-4219-B5E6-6E75D023ED19}" presName="sibTrans" presStyleLbl="bgSibTrans2D1" presStyleIdx="4" presStyleCnt="8"/>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9" custLinFactNeighborX="-3743" custLinFactNeighborY="-3466">
        <dgm:presLayoutVars>
          <dgm:bulletEnabled val="1"/>
        </dgm:presLayoutVars>
      </dgm:prSet>
      <dgm:spPr/>
    </dgm:pt>
    <dgm:pt modelId="{7B4F1808-7F07-4822-94B3-35DD4C9A6FDA}" type="pres">
      <dgm:prSet presAssocID="{02312CAA-611D-490C-BC2C-39C4E94E969A}" presName="sibTrans" presStyleLbl="bgSibTrans2D1" presStyleIdx="5" presStyleCnt="8"/>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9">
        <dgm:presLayoutVars>
          <dgm:bulletEnabled val="1"/>
        </dgm:presLayoutVars>
      </dgm:prSet>
      <dgm:spPr/>
    </dgm:pt>
    <dgm:pt modelId="{F673BD07-6D81-4D4F-AF81-87C71F3ACF13}" type="pres">
      <dgm:prSet presAssocID="{517C0A8E-016D-4A81-B686-A26773558B92}" presName="sibTrans" presStyleLbl="bgSibTrans2D1" presStyleIdx="6" presStyleCnt="8"/>
      <dgm:spPr/>
    </dgm:pt>
    <dgm:pt modelId="{B06348C4-FD42-4D9B-8C56-72372E8DDCAF}" type="pres">
      <dgm:prSet presAssocID="{B3FC24E0-5FE9-4E94-AEDF-7B947FBBB903}" presName="compNode" presStyleCnt="0"/>
      <dgm:spPr/>
    </dgm:pt>
    <dgm:pt modelId="{1EA968C0-86F3-426E-84B8-B5937CD79FA9}" type="pres">
      <dgm:prSet presAssocID="{B3FC24E0-5FE9-4E94-AEDF-7B947FBBB903}" presName="dummyConnPt" presStyleCnt="0"/>
      <dgm:spPr/>
    </dgm:pt>
    <dgm:pt modelId="{7B72724A-DF2C-4A56-987F-9F12643D7EF3}" type="pres">
      <dgm:prSet presAssocID="{B3FC24E0-5FE9-4E94-AEDF-7B947FBBB903}" presName="node" presStyleLbl="node1" presStyleIdx="7" presStyleCnt="9">
        <dgm:presLayoutVars>
          <dgm:bulletEnabled val="1"/>
        </dgm:presLayoutVars>
      </dgm:prSet>
      <dgm:spPr/>
    </dgm:pt>
    <dgm:pt modelId="{B655CDFA-9F1C-4E55-A661-A589342A9657}" type="pres">
      <dgm:prSet presAssocID="{45252935-866F-4389-87BD-2A6A2F0C9E65}" presName="sibTrans" presStyleLbl="bgSibTrans2D1" presStyleIdx="7" presStyleCnt="8"/>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8" presStyleCnt="9">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EF9F6C35-C89D-41C6-84CF-EDF810DC21B1}" type="presOf" srcId="{45252935-866F-4389-87BD-2A6A2F0C9E65}" destId="{B655CDFA-9F1C-4E55-A661-A589342A9657}"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9941AA60-6B58-4F74-9602-9FAA37E40019}" srcId="{AC60D69A-050F-4426-B940-F2DB5CF59C67}" destId="{B3FC24E0-5FE9-4E94-AEDF-7B947FBBB903}" srcOrd="7" destOrd="0" parTransId="{A4D37406-EBF2-4392-B607-1AD6CA83981F}" sibTransId="{45252935-866F-4389-87BD-2A6A2F0C9E65}"/>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6EB7D28B-74EC-4047-A68B-192DA6BA9856}" type="presOf" srcId="{B3FC24E0-5FE9-4E94-AEDF-7B947FBBB903}" destId="{7B72724A-DF2C-4A56-987F-9F12643D7EF3}"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8"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291065E5-6A67-4523-9512-FB599FE5BF59}" type="presParOf" srcId="{50E3DC67-9304-4BA6-B44C-CA31C25D572D}" destId="{B06348C4-FD42-4D9B-8C56-72372E8DDCAF}" srcOrd="14" destOrd="0" presId="urn:microsoft.com/office/officeart/2005/8/layout/bProcess4"/>
    <dgm:cxn modelId="{E3B7C8C2-2C75-488F-9B03-F896ECFFF867}" type="presParOf" srcId="{B06348C4-FD42-4D9B-8C56-72372E8DDCAF}" destId="{1EA968C0-86F3-426E-84B8-B5937CD79FA9}" srcOrd="0" destOrd="0" presId="urn:microsoft.com/office/officeart/2005/8/layout/bProcess4"/>
    <dgm:cxn modelId="{2093BDFE-B96D-4086-9E8C-FD3D3B9B2596}" type="presParOf" srcId="{B06348C4-FD42-4D9B-8C56-72372E8DDCAF}" destId="{7B72724A-DF2C-4A56-987F-9F12643D7EF3}" srcOrd="1" destOrd="0" presId="urn:microsoft.com/office/officeart/2005/8/layout/bProcess4"/>
    <dgm:cxn modelId="{B125DC75-8FA1-4DFB-A849-E7B5D24D1F29}" type="presParOf" srcId="{50E3DC67-9304-4BA6-B44C-CA31C25D572D}" destId="{B655CDFA-9F1C-4E55-A661-A589342A9657}" srcOrd="15" destOrd="0" presId="urn:microsoft.com/office/officeart/2005/8/layout/bProcess4"/>
    <dgm:cxn modelId="{367F3255-708F-4280-955C-28DA17A5B51E}" type="presParOf" srcId="{50E3DC67-9304-4BA6-B44C-CA31C25D572D}" destId="{E1E77D25-DC2B-4F53-AEA6-64B075D41FD4}" srcOrd="16"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494361"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832989"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Start</a:t>
          </a:r>
        </a:p>
      </dsp:txBody>
      <dsp:txXfrm>
        <a:off x="867797" y="35909"/>
        <a:ext cx="1911100" cy="1118813"/>
      </dsp:txXfrm>
    </dsp:sp>
    <dsp:sp modelId="{03077BA1-5101-4545-A2A3-4ED3BB3CF98C}">
      <dsp:nvSpPr>
        <dsp:cNvPr id="0" name=""/>
        <dsp:cNvSpPr/>
      </dsp:nvSpPr>
      <dsp:spPr>
        <a:xfrm rot="5400000">
          <a:off x="494361"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832989"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a:t>
          </a:r>
        </a:p>
        <a:p>
          <a:pPr marL="0" lvl="0" indent="0" algn="ctr" defTabSz="844550">
            <a:lnSpc>
              <a:spcPct val="90000"/>
            </a:lnSpc>
            <a:spcBef>
              <a:spcPct val="0"/>
            </a:spcBef>
            <a:spcAft>
              <a:spcPct val="35000"/>
            </a:spcAft>
            <a:buNone/>
          </a:pPr>
          <a:r>
            <a:rPr lang="en-US" sz="1900" kern="1200" dirty="0"/>
            <a:t>Ingestion</a:t>
          </a:r>
        </a:p>
      </dsp:txBody>
      <dsp:txXfrm>
        <a:off x="867797" y="1521447"/>
        <a:ext cx="1911100" cy="1118813"/>
      </dsp:txXfrm>
    </dsp:sp>
    <dsp:sp modelId="{81960D57-5E4C-4A6F-968D-00EFDC02F6BE}">
      <dsp:nvSpPr>
        <dsp:cNvPr id="0" name=""/>
        <dsp:cNvSpPr/>
      </dsp:nvSpPr>
      <dsp:spPr>
        <a:xfrm>
          <a:off x="1237130" y="3174246"/>
          <a:ext cx="2628216"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832989"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a:t>
          </a:r>
        </a:p>
        <a:p>
          <a:pPr marL="0" lvl="0" indent="0" algn="ctr" defTabSz="844550">
            <a:lnSpc>
              <a:spcPct val="90000"/>
            </a:lnSpc>
            <a:spcBef>
              <a:spcPct val="0"/>
            </a:spcBef>
            <a:spcAft>
              <a:spcPct val="35000"/>
            </a:spcAft>
            <a:buNone/>
          </a:pPr>
          <a:r>
            <a:rPr lang="en-US" sz="1900" kern="1200" dirty="0"/>
            <a:t>Validation</a:t>
          </a:r>
        </a:p>
      </dsp:txBody>
      <dsp:txXfrm>
        <a:off x="867797" y="3006984"/>
        <a:ext cx="1911100" cy="1118813"/>
      </dsp:txXfrm>
    </dsp:sp>
    <dsp:sp modelId="{A69C57A8-2386-4F9A-A0F9-5707F0B1CA1B}">
      <dsp:nvSpPr>
        <dsp:cNvPr id="0" name=""/>
        <dsp:cNvSpPr/>
      </dsp:nvSpPr>
      <dsp:spPr>
        <a:xfrm rot="16195668">
          <a:off x="3129644" y="2431478"/>
          <a:ext cx="1477540"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469203"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a:t>
          </a:r>
        </a:p>
        <a:p>
          <a:pPr marL="0" lvl="0" indent="0" algn="ctr" defTabSz="844550">
            <a:lnSpc>
              <a:spcPct val="90000"/>
            </a:lnSpc>
            <a:spcBef>
              <a:spcPct val="0"/>
            </a:spcBef>
            <a:spcAft>
              <a:spcPct val="35000"/>
            </a:spcAft>
            <a:buNone/>
          </a:pPr>
          <a:r>
            <a:rPr lang="en-US" sz="1900" kern="1200" dirty="0"/>
            <a:t>Trainer</a:t>
          </a:r>
        </a:p>
      </dsp:txBody>
      <dsp:txXfrm>
        <a:off x="3504011" y="3006984"/>
        <a:ext cx="1911100" cy="1118813"/>
      </dsp:txXfrm>
    </dsp:sp>
    <dsp:sp modelId="{2254A629-A638-40FD-BA57-6B73D89B11E3}">
      <dsp:nvSpPr>
        <dsp:cNvPr id="0" name=""/>
        <dsp:cNvSpPr/>
      </dsp:nvSpPr>
      <dsp:spPr>
        <a:xfrm rot="16027778">
          <a:off x="3090165" y="945390"/>
          <a:ext cx="1480498"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467341"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Feature Engineering</a:t>
          </a:r>
        </a:p>
      </dsp:txBody>
      <dsp:txXfrm>
        <a:off x="3502149" y="1521447"/>
        <a:ext cx="1911100" cy="1118813"/>
      </dsp:txXfrm>
    </dsp:sp>
    <dsp:sp modelId="{7B4F1808-7F07-4822-94B3-35DD4C9A6FDA}">
      <dsp:nvSpPr>
        <dsp:cNvPr id="0" name=""/>
        <dsp:cNvSpPr/>
      </dsp:nvSpPr>
      <dsp:spPr>
        <a:xfrm rot="1403">
          <a:off x="3797344" y="202621"/>
          <a:ext cx="2700493"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393203" y="0"/>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a:t>
          </a:r>
        </a:p>
        <a:p>
          <a:pPr marL="0" lvl="0" indent="0" algn="ctr" defTabSz="844550">
            <a:lnSpc>
              <a:spcPct val="90000"/>
            </a:lnSpc>
            <a:spcBef>
              <a:spcPct val="0"/>
            </a:spcBef>
            <a:spcAft>
              <a:spcPct val="35000"/>
            </a:spcAft>
            <a:buNone/>
          </a:pPr>
          <a:r>
            <a:rPr lang="en-US" sz="1900" kern="1200" dirty="0"/>
            <a:t>Transformation</a:t>
          </a:r>
        </a:p>
      </dsp:txBody>
      <dsp:txXfrm>
        <a:off x="3428011" y="34808"/>
        <a:ext cx="1911100" cy="1118813"/>
      </dsp:txXfrm>
    </dsp:sp>
    <dsp:sp modelId="{F673BD07-6D81-4D4F-AF81-87C71F3ACF13}">
      <dsp:nvSpPr>
        <dsp:cNvPr id="0" name=""/>
        <dsp:cNvSpPr/>
      </dsp:nvSpPr>
      <dsp:spPr>
        <a:xfrm rot="5400000">
          <a:off x="5763067" y="945941"/>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6101694" y="1101"/>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 </a:t>
          </a:r>
        </a:p>
        <a:p>
          <a:pPr marL="0" lvl="0" indent="0" algn="ctr" defTabSz="844550">
            <a:lnSpc>
              <a:spcPct val="90000"/>
            </a:lnSpc>
            <a:spcBef>
              <a:spcPct val="0"/>
            </a:spcBef>
            <a:spcAft>
              <a:spcPct val="35000"/>
            </a:spcAft>
            <a:buNone/>
          </a:pPr>
          <a:r>
            <a:rPr lang="en-IN" sz="1900" kern="1200" dirty="0"/>
            <a:t>Evaluation </a:t>
          </a:r>
          <a:endParaRPr lang="en-US" sz="1900" kern="1200" dirty="0"/>
        </a:p>
      </dsp:txBody>
      <dsp:txXfrm>
        <a:off x="6136502" y="35909"/>
        <a:ext cx="1911100" cy="1118813"/>
      </dsp:txXfrm>
    </dsp:sp>
    <dsp:sp modelId="{B655CDFA-9F1C-4E55-A661-A589342A9657}">
      <dsp:nvSpPr>
        <dsp:cNvPr id="0" name=""/>
        <dsp:cNvSpPr/>
      </dsp:nvSpPr>
      <dsp:spPr>
        <a:xfrm rot="5400000">
          <a:off x="5763067" y="2431478"/>
          <a:ext cx="1477539" cy="178264"/>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72724A-DF2C-4A56-987F-9F12643D7EF3}">
      <dsp:nvSpPr>
        <dsp:cNvPr id="0" name=""/>
        <dsp:cNvSpPr/>
      </dsp:nvSpPr>
      <dsp:spPr>
        <a:xfrm>
          <a:off x="6101694" y="1486639"/>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Flask Setup</a:t>
          </a:r>
        </a:p>
      </dsp:txBody>
      <dsp:txXfrm>
        <a:off x="6136502" y="1521447"/>
        <a:ext cx="1911100" cy="1118813"/>
      </dsp:txXfrm>
    </dsp:sp>
    <dsp:sp modelId="{5D4347D8-214F-44BB-AF64-234709F52F44}">
      <dsp:nvSpPr>
        <dsp:cNvPr id="0" name=""/>
        <dsp:cNvSpPr/>
      </dsp:nvSpPr>
      <dsp:spPr>
        <a:xfrm>
          <a:off x="6101694" y="2972176"/>
          <a:ext cx="1980716" cy="1188429"/>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Deployment</a:t>
          </a:r>
        </a:p>
      </dsp:txBody>
      <dsp:txXfrm>
        <a:off x="6136502" y="3006984"/>
        <a:ext cx="1911100" cy="11188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72506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536258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6258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806076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749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981934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382227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45068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8AA095-1816-4B42-AE78-B6AA0620B6E7}"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39261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8AA095-1816-4B42-AE78-B6AA0620B6E7}"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194618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8AA095-1816-4B42-AE78-B6AA0620B6E7}"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8848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8AA095-1816-4B42-AE78-B6AA0620B6E7}"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853589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8AA095-1816-4B42-AE78-B6AA0620B6E7}"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2978926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AA095-1816-4B42-AE78-B6AA0620B6E7}"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4068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173654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AA095-1816-4B42-AE78-B6AA0620B6E7}"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C398A-A814-433C-9712-2EAC9B80A758}" type="slidenum">
              <a:rPr lang="en-US" smtClean="0"/>
              <a:t>‹#›</a:t>
            </a:fld>
            <a:endParaRPr lang="en-US"/>
          </a:p>
        </p:txBody>
      </p:sp>
    </p:spTree>
    <p:extLst>
      <p:ext uri="{BB962C8B-B14F-4D97-AF65-F5344CB8AC3E}">
        <p14:creationId xmlns:p14="http://schemas.microsoft.com/office/powerpoint/2010/main" val="998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88AA095-1816-4B42-AE78-B6AA0620B6E7}" type="datetimeFigureOut">
              <a:rPr lang="en-US" smtClean="0"/>
              <a:t>7/28/2024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C398A-A814-433C-9712-2EAC9B80A758}" type="slidenum">
              <a:rPr lang="en-US" smtClean="0"/>
              <a:t>‹#›</a:t>
            </a:fld>
            <a:endParaRPr lang="en-US"/>
          </a:p>
        </p:txBody>
      </p:sp>
    </p:spTree>
    <p:extLst>
      <p:ext uri="{BB962C8B-B14F-4D97-AF65-F5344CB8AC3E}">
        <p14:creationId xmlns:p14="http://schemas.microsoft.com/office/powerpoint/2010/main" val="1068314061"/>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73FB-04D8-42C2-AE62-C8E126F7A8C0}"/>
              </a:ext>
            </a:extLst>
          </p:cNvPr>
          <p:cNvSpPr>
            <a:spLocks noGrp="1"/>
          </p:cNvSpPr>
          <p:nvPr>
            <p:ph type="ctrTitle"/>
          </p:nvPr>
        </p:nvSpPr>
        <p:spPr>
          <a:xfrm>
            <a:off x="2589213" y="2514600"/>
            <a:ext cx="8915399" cy="2262781"/>
          </a:xfrm>
        </p:spPr>
        <p:txBody>
          <a:bodyPr/>
          <a:lstStyle/>
          <a:p>
            <a:r>
              <a:rPr lang="en-US" dirty="0"/>
              <a:t>Credit Card Defaulter Prediction</a:t>
            </a:r>
          </a:p>
        </p:txBody>
      </p:sp>
    </p:spTree>
    <p:extLst>
      <p:ext uri="{BB962C8B-B14F-4D97-AF65-F5344CB8AC3E}">
        <p14:creationId xmlns:p14="http://schemas.microsoft.com/office/powerpoint/2010/main" val="3040964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1800" b="1" dirty="0"/>
              <a:t>Q6) How prediction was done?</a:t>
            </a:r>
          </a:p>
          <a:p>
            <a:pPr marL="0" indent="0">
              <a:buNone/>
            </a:pPr>
            <a:r>
              <a:rPr lang="en-US" sz="1800" dirty="0"/>
              <a:t>On the basis of trained model, the prediction was performed. We also created API interface for determining the credit card defaulter with the </a:t>
            </a:r>
            <a:r>
              <a:rPr lang="en-US" dirty="0"/>
              <a:t>given </a:t>
            </a:r>
            <a:r>
              <a:rPr lang="en-US" sz="1800" dirty="0"/>
              <a:t>information.</a:t>
            </a:r>
            <a:endParaRPr lang="en-US" b="1" dirty="0"/>
          </a:p>
          <a:p>
            <a:pPr marL="0" indent="0">
              <a:buNone/>
            </a:pPr>
            <a:r>
              <a:rPr lang="en-US" b="1" dirty="0"/>
              <a:t>Q7) What are the different stages of deployment?</a:t>
            </a:r>
          </a:p>
          <a:p>
            <a:r>
              <a:rPr lang="en-US" dirty="0"/>
              <a:t>When the model is ready we deploy it in cloud platform.</a:t>
            </a:r>
          </a:p>
          <a:p>
            <a:endParaRPr lang="en-US" b="1" dirty="0"/>
          </a:p>
          <a:p>
            <a:pPr marL="0" indent="0">
              <a:buNone/>
            </a:pPr>
            <a:br>
              <a:rPr lang="en-US" sz="2400" dirty="0"/>
            </a:br>
            <a:endParaRPr lang="en-US" sz="2200" b="1" dirty="0"/>
          </a:p>
        </p:txBody>
      </p:sp>
    </p:spTree>
    <p:extLst>
      <p:ext uri="{BB962C8B-B14F-4D97-AF65-F5344CB8AC3E}">
        <p14:creationId xmlns:p14="http://schemas.microsoft.com/office/powerpoint/2010/main" val="388729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C1363-8B73-4849-8318-D36DA906B854}"/>
              </a:ext>
            </a:extLst>
          </p:cNvPr>
          <p:cNvSpPr>
            <a:spLocks noGrp="1"/>
          </p:cNvSpPr>
          <p:nvPr>
            <p:ph idx="1"/>
          </p:nvPr>
        </p:nvSpPr>
        <p:spPr>
          <a:xfrm>
            <a:off x="2346615" y="1073020"/>
            <a:ext cx="8915400" cy="5057191"/>
          </a:xfrm>
        </p:spPr>
        <p:txBody>
          <a:bodyPr>
            <a:normAutofit/>
          </a:bodyPr>
          <a:lstStyle/>
          <a:p>
            <a:pPr marL="0" indent="0">
              <a:buNone/>
            </a:pPr>
            <a:r>
              <a:rPr lang="en-US" sz="2400" b="1" dirty="0"/>
              <a:t>Objective</a:t>
            </a:r>
            <a:r>
              <a:rPr lang="en-US" sz="3200" b="1" dirty="0"/>
              <a:t> :</a:t>
            </a:r>
          </a:p>
          <a:p>
            <a:pPr marL="0" indent="0">
              <a:buNone/>
            </a:pPr>
            <a:endParaRPr lang="en-US" sz="3200" b="1" dirty="0"/>
          </a:p>
          <a:p>
            <a:pPr marL="0" indent="0" algn="just">
              <a:buNone/>
            </a:pPr>
            <a:r>
              <a:rPr lang="en-US" dirty="0"/>
              <a:t>The goal of this project is to determine the Credit Card Payment defaulter based on the their transactions and amount spend and  Build a solution that should able to predict the defaulter of the credit card.</a:t>
            </a:r>
          </a:p>
          <a:p>
            <a:pPr marL="0" indent="0">
              <a:buNone/>
            </a:pPr>
            <a:endParaRPr lang="en-US" sz="2400" b="1" dirty="0"/>
          </a:p>
          <a:p>
            <a:pPr marL="0" indent="0">
              <a:buNone/>
            </a:pPr>
            <a:r>
              <a:rPr lang="en-US" sz="2400" b="1" dirty="0"/>
              <a:t>Benefits :</a:t>
            </a:r>
          </a:p>
          <a:p>
            <a:pPr>
              <a:buFont typeface="Wingdings" panose="05000000000000000000" pitchFamily="2" charset="2"/>
              <a:buChar char="§"/>
            </a:pPr>
            <a:r>
              <a:rPr lang="en-US" dirty="0"/>
              <a:t>Gets idea about the individuals payment, their spending with the respect of the card limit amount. </a:t>
            </a:r>
          </a:p>
          <a:p>
            <a:pPr>
              <a:buFont typeface="Wingdings" panose="05000000000000000000" pitchFamily="2" charset="2"/>
              <a:buChar char="§"/>
            </a:pPr>
            <a:r>
              <a:rPr lang="en-US" dirty="0"/>
              <a:t>This can help a financial institutes to understand the customer and focus  on reducing the number of defaulters.</a:t>
            </a:r>
          </a:p>
          <a:p>
            <a:pPr>
              <a:buFont typeface="Wingdings" panose="05000000000000000000" pitchFamily="2" charset="2"/>
              <a:buChar char="§"/>
            </a:pPr>
            <a:r>
              <a:rPr lang="en-US" dirty="0"/>
              <a:t>Help in issuing the credit card for the customer.</a:t>
            </a:r>
          </a:p>
          <a:p>
            <a:pPr marL="0" indent="0">
              <a:buNone/>
            </a:pPr>
            <a:endParaRPr lang="en-US" b="1" dirty="0"/>
          </a:p>
        </p:txBody>
      </p:sp>
    </p:spTree>
    <p:extLst>
      <p:ext uri="{BB962C8B-B14F-4D97-AF65-F5344CB8AC3E}">
        <p14:creationId xmlns:p14="http://schemas.microsoft.com/office/powerpoint/2010/main" val="18716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61882-BA8A-452E-8482-6FB65EB3B8D9}"/>
              </a:ext>
            </a:extLst>
          </p:cNvPr>
          <p:cNvSpPr>
            <a:spLocks noGrp="1"/>
          </p:cNvSpPr>
          <p:nvPr>
            <p:ph type="title"/>
          </p:nvPr>
        </p:nvSpPr>
        <p:spPr/>
        <p:txBody>
          <a:bodyPr>
            <a:normAutofit/>
          </a:bodyPr>
          <a:lstStyle/>
          <a:p>
            <a:r>
              <a:rPr lang="en-US" sz="3200" b="1" dirty="0">
                <a:solidFill>
                  <a:schemeClr val="tx1"/>
                </a:solidFill>
              </a:rPr>
              <a:t>Architecture</a:t>
            </a:r>
          </a:p>
        </p:txBody>
      </p:sp>
      <p:graphicFrame>
        <p:nvGraphicFramePr>
          <p:cNvPr id="4" name="Content Placeholder 3">
            <a:extLst>
              <a:ext uri="{FF2B5EF4-FFF2-40B4-BE49-F238E27FC236}">
                <a16:creationId xmlns:a16="http://schemas.microsoft.com/office/drawing/2014/main" id="{30559841-DC79-4767-944E-164A94CA1D86}"/>
              </a:ext>
            </a:extLst>
          </p:cNvPr>
          <p:cNvGraphicFramePr>
            <a:graphicFrameLocks noGrp="1"/>
          </p:cNvGraphicFramePr>
          <p:nvPr>
            <p:ph idx="1"/>
            <p:extLst>
              <p:ext uri="{D42A27DB-BD31-4B8C-83A1-F6EECF244321}">
                <p14:modId xmlns:p14="http://schemas.microsoft.com/office/powerpoint/2010/main" val="2076888893"/>
              </p:ext>
            </p:extLst>
          </p:nvPr>
        </p:nvGraphicFramePr>
        <p:xfrm>
          <a:off x="2589213" y="1750143"/>
          <a:ext cx="8915400" cy="4161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081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Data Collection and validation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r>
              <a:rPr lang="en-US" dirty="0"/>
              <a:t>The dataset was taken from the Kaggle competition page.</a:t>
            </a:r>
          </a:p>
          <a:p>
            <a:pPr>
              <a:buFont typeface="Wingdings" panose="05000000000000000000" pitchFamily="2" charset="2"/>
              <a:buChar char="§"/>
            </a:pPr>
            <a:r>
              <a:rPr lang="en-US" dirty="0"/>
              <a:t>Data type of columns – Validating the data type of the columns if wrong, then it was corrected.</a:t>
            </a:r>
          </a:p>
          <a:p>
            <a:pPr>
              <a:buFont typeface="Wingdings" panose="05000000000000000000" pitchFamily="2" charset="2"/>
              <a:buChar char="§"/>
            </a:pPr>
            <a:r>
              <a:rPr lang="en-US" dirty="0"/>
              <a:t>Null values in columns – Validating the column in the dataset have null values or missing information. </a:t>
            </a:r>
          </a:p>
          <a:p>
            <a:pPr marL="0" indent="0">
              <a:buNone/>
            </a:pPr>
            <a:endParaRPr lang="en-US" dirty="0"/>
          </a:p>
        </p:txBody>
      </p:sp>
    </p:spTree>
    <p:extLst>
      <p:ext uri="{BB962C8B-B14F-4D97-AF65-F5344CB8AC3E}">
        <p14:creationId xmlns:p14="http://schemas.microsoft.com/office/powerpoint/2010/main" val="3295386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3200" b="1" dirty="0">
                <a:solidFill>
                  <a:schemeClr val="tx1"/>
                </a:solidFill>
              </a:rPr>
            </a:br>
            <a:r>
              <a:rPr lang="en-US" sz="3200" b="1" dirty="0">
                <a:solidFill>
                  <a:schemeClr val="tx1"/>
                </a:solidFill>
              </a:rPr>
              <a:t>Model Training</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a:buFont typeface="Wingdings" panose="05000000000000000000" pitchFamily="2" charset="2"/>
              <a:buChar char="Ø"/>
            </a:pPr>
            <a:r>
              <a:rPr lang="en-US" sz="2400" b="1" dirty="0"/>
              <a:t>Data Pre-processing:  </a:t>
            </a:r>
          </a:p>
          <a:p>
            <a:pPr>
              <a:buFont typeface="Wingdings" panose="05000000000000000000" pitchFamily="2" charset="2"/>
              <a:buChar char="§"/>
            </a:pPr>
            <a:r>
              <a:rPr lang="en-US" dirty="0"/>
              <a:t>Performing EDA to get insights of the data like identifying distribution, outliers etc.</a:t>
            </a:r>
          </a:p>
          <a:p>
            <a:pPr>
              <a:buFont typeface="Wingdings" panose="05000000000000000000" pitchFamily="2" charset="2"/>
              <a:buChar char="§"/>
            </a:pPr>
            <a:r>
              <a:rPr lang="en-US" dirty="0"/>
              <a:t>Check any null values present in the dataset. If present then impute those null values.</a:t>
            </a:r>
          </a:p>
          <a:p>
            <a:pPr>
              <a:buFont typeface="Wingdings" panose="05000000000000000000" pitchFamily="2" charset="2"/>
              <a:buChar char="§"/>
            </a:pPr>
            <a:r>
              <a:rPr lang="en-US" dirty="0"/>
              <a:t>Encode the categorical features/columns.</a:t>
            </a:r>
          </a:p>
          <a:p>
            <a:pPr>
              <a:buFont typeface="Wingdings" panose="05000000000000000000" pitchFamily="2" charset="2"/>
              <a:buChar char="§"/>
            </a:pPr>
            <a:r>
              <a:rPr lang="en-US" dirty="0"/>
              <a:t>Perform Standard Scalar to scale down values.</a:t>
            </a:r>
          </a:p>
          <a:p>
            <a:pPr marL="0" indent="0">
              <a:buNone/>
            </a:pPr>
            <a:endParaRPr lang="en-US" sz="2200" dirty="0"/>
          </a:p>
          <a:p>
            <a:pPr marL="0" indent="0">
              <a:buNone/>
            </a:pPr>
            <a:endParaRPr lang="en-US" sz="2400" dirty="0"/>
          </a:p>
        </p:txBody>
      </p:sp>
    </p:spTree>
    <p:extLst>
      <p:ext uri="{BB962C8B-B14F-4D97-AF65-F5344CB8AC3E}">
        <p14:creationId xmlns:p14="http://schemas.microsoft.com/office/powerpoint/2010/main" val="181840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Autofit/>
          </a:bodyPr>
          <a:lstStyle/>
          <a:p>
            <a:br>
              <a:rPr lang="en-US" sz="2400" b="1" dirty="0">
                <a:solidFill>
                  <a:schemeClr val="tx1"/>
                </a:solidFill>
              </a:rPr>
            </a:br>
            <a:br>
              <a:rPr lang="en-US" sz="2400" b="1" dirty="0">
                <a:solidFill>
                  <a:schemeClr val="tx1"/>
                </a:solidFill>
              </a:rPr>
            </a:br>
            <a:r>
              <a:rPr lang="en-US" sz="2400" b="1" dirty="0">
                <a:solidFill>
                  <a:schemeClr val="tx1"/>
                </a:solidFill>
              </a:rPr>
              <a:t>Model Selection</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endParaRPr lang="en-US" dirty="0"/>
          </a:p>
          <a:p>
            <a:pPr marL="0" indent="0">
              <a:buNone/>
            </a:pPr>
            <a:endParaRPr lang="en-US" dirty="0"/>
          </a:p>
          <a:p>
            <a:pPr marL="0" indent="0">
              <a:buNone/>
            </a:pPr>
            <a:r>
              <a:rPr lang="en-US" dirty="0"/>
              <a:t>After pre-processing and model training, we find the best model for premium prediction. The model is trained on multiple regression algorithms like Logistic Regression, Random Forest, Gradient Boosting, AND Grid Search CV for best parameters. After prediction we will find accuracy of those predictions using evaluation metrics like accuracy score.</a:t>
            </a:r>
            <a:endParaRPr lang="en-US" sz="2200" dirty="0"/>
          </a:p>
          <a:p>
            <a:pPr marL="0" indent="0">
              <a:buNone/>
            </a:pPr>
            <a:endParaRPr lang="en-US" sz="2400" dirty="0"/>
          </a:p>
        </p:txBody>
      </p:sp>
    </p:spTree>
    <p:extLst>
      <p:ext uri="{BB962C8B-B14F-4D97-AF65-F5344CB8AC3E}">
        <p14:creationId xmlns:p14="http://schemas.microsoft.com/office/powerpoint/2010/main" val="313458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br>
              <a:rPr lang="en-US" sz="2400" b="1" dirty="0"/>
            </a:br>
            <a:r>
              <a:rPr lang="en-US" sz="2400" b="1" dirty="0">
                <a:solidFill>
                  <a:schemeClr val="tx1"/>
                </a:solidFill>
              </a:rPr>
              <a:t>Predictions</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a:bodyPr>
          <a:lstStyle/>
          <a:p>
            <a:pPr marL="0" indent="0">
              <a:buNone/>
            </a:pPr>
            <a:r>
              <a:rPr lang="en-US" sz="2200" b="1" dirty="0"/>
              <a:t>           </a:t>
            </a:r>
            <a:endParaRPr lang="en-US" sz="2200" dirty="0"/>
          </a:p>
          <a:p>
            <a:r>
              <a:rPr lang="en-US" dirty="0"/>
              <a:t>Then all the trained models were used for validating test set.</a:t>
            </a:r>
          </a:p>
          <a:p>
            <a:r>
              <a:rPr lang="en-US" dirty="0"/>
              <a:t>We</a:t>
            </a:r>
            <a:r>
              <a:rPr lang="en-US" sz="2400" dirty="0"/>
              <a:t> </a:t>
            </a:r>
            <a:r>
              <a:rPr lang="en-US" dirty="0"/>
              <a:t>perform pre-processing techniques on it.</a:t>
            </a:r>
          </a:p>
          <a:p>
            <a:r>
              <a:rPr lang="en-US" dirty="0"/>
              <a:t>The best accuracy score model were saved for developing API for prediction of premium.</a:t>
            </a:r>
          </a:p>
          <a:p>
            <a:endParaRPr lang="en-US" sz="2400" dirty="0"/>
          </a:p>
        </p:txBody>
      </p:sp>
    </p:spTree>
    <p:extLst>
      <p:ext uri="{BB962C8B-B14F-4D97-AF65-F5344CB8AC3E}">
        <p14:creationId xmlns:p14="http://schemas.microsoft.com/office/powerpoint/2010/main" val="3906989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DD2-257F-4C6A-A5DF-3B142BD9A758}"/>
              </a:ext>
            </a:extLst>
          </p:cNvPr>
          <p:cNvSpPr>
            <a:spLocks noGrp="1"/>
          </p:cNvSpPr>
          <p:nvPr>
            <p:ph type="title"/>
          </p:nvPr>
        </p:nvSpPr>
        <p:spPr>
          <a:xfrm>
            <a:off x="2592925" y="624110"/>
            <a:ext cx="8911687" cy="1135864"/>
          </a:xfrm>
        </p:spPr>
        <p:txBody>
          <a:bodyPr>
            <a:normAutofit/>
          </a:bodyPr>
          <a:lstStyle/>
          <a:p>
            <a:pPr algn="ctr"/>
            <a:r>
              <a:rPr lang="en-US" sz="2400" b="1" dirty="0">
                <a:solidFill>
                  <a:schemeClr val="tx1"/>
                </a:solidFill>
              </a:rPr>
              <a:t>Q &amp; A</a:t>
            </a:r>
          </a:p>
        </p:txBody>
      </p:sp>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25000" lnSpcReduction="20000"/>
          </a:bodyPr>
          <a:lstStyle/>
          <a:p>
            <a:pPr marL="0" indent="0">
              <a:buNone/>
            </a:pPr>
            <a:r>
              <a:rPr lang="en-US" sz="7200" b="1" dirty="0"/>
              <a:t>Q1) What is the source data?</a:t>
            </a:r>
          </a:p>
          <a:p>
            <a:pPr marL="0" indent="0">
              <a:buNone/>
            </a:pPr>
            <a:r>
              <a:rPr lang="en-US" sz="7200" dirty="0"/>
              <a:t>The source of the data is Kaggle. The data is in the form of ‘csv’ file.</a:t>
            </a:r>
          </a:p>
          <a:p>
            <a:pPr marL="0" indent="0">
              <a:buNone/>
            </a:pPr>
            <a:r>
              <a:rPr lang="en-US" sz="7200" b="1" dirty="0"/>
              <a:t>Q2) What was the type of the data?</a:t>
            </a:r>
          </a:p>
          <a:p>
            <a:pPr marL="0" indent="0">
              <a:buNone/>
            </a:pPr>
            <a:r>
              <a:rPr lang="en-US" sz="7200" dirty="0"/>
              <a:t>The data was of numerical values.</a:t>
            </a:r>
          </a:p>
          <a:p>
            <a:pPr marL="0" indent="0">
              <a:buNone/>
            </a:pPr>
            <a:r>
              <a:rPr lang="en-US" sz="7200" b="1" dirty="0"/>
              <a:t>Q3) What’s the complete flow you followed in this project?</a:t>
            </a:r>
          </a:p>
          <a:p>
            <a:pPr marL="0" indent="0">
              <a:buNone/>
            </a:pPr>
            <a:r>
              <a:rPr lang="en-US" sz="7200" dirty="0"/>
              <a:t>Refer the 3</a:t>
            </a:r>
            <a:r>
              <a:rPr lang="en-US" sz="7200" baseline="30000" dirty="0"/>
              <a:t>rd</a:t>
            </a:r>
            <a:r>
              <a:rPr lang="en-US" sz="7200" dirty="0"/>
              <a:t> slide for better understanding</a:t>
            </a:r>
            <a:endParaRPr lang="en-US" sz="5500" b="1" dirty="0"/>
          </a:p>
          <a:p>
            <a:pPr marL="0" indent="0">
              <a:buNone/>
            </a:pPr>
            <a:r>
              <a:rPr lang="en-US" sz="7200" b="1" dirty="0"/>
              <a:t>Q4) What techniques were you using for data pre-processing?</a:t>
            </a:r>
          </a:p>
          <a:p>
            <a:r>
              <a:rPr lang="en-US" sz="7200" dirty="0"/>
              <a:t>Visualizing relation of independent variables with each other and dependent variable. </a:t>
            </a:r>
          </a:p>
          <a:p>
            <a:r>
              <a:rPr lang="en-US" sz="7200" dirty="0"/>
              <a:t>Checking distribution of Continuous variables.</a:t>
            </a:r>
          </a:p>
          <a:p>
            <a:r>
              <a:rPr lang="en-US" sz="7200" dirty="0"/>
              <a:t>Checking any null values present in the dataset.</a:t>
            </a:r>
          </a:p>
          <a:p>
            <a:pPr marL="0" indent="0">
              <a:buNone/>
            </a:pPr>
            <a:br>
              <a:rPr lang="en-US" sz="2400" dirty="0"/>
            </a:br>
            <a:endParaRPr lang="en-US" sz="2200" b="1" dirty="0"/>
          </a:p>
        </p:txBody>
      </p:sp>
    </p:spTree>
    <p:extLst>
      <p:ext uri="{BB962C8B-B14F-4D97-AF65-F5344CB8AC3E}">
        <p14:creationId xmlns:p14="http://schemas.microsoft.com/office/powerpoint/2010/main" val="126415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1E1C9-E4B2-4563-8BD6-9C1308CC5936}"/>
              </a:ext>
            </a:extLst>
          </p:cNvPr>
          <p:cNvSpPr>
            <a:spLocks noGrp="1"/>
          </p:cNvSpPr>
          <p:nvPr>
            <p:ph idx="1"/>
          </p:nvPr>
        </p:nvSpPr>
        <p:spPr>
          <a:xfrm>
            <a:off x="2589212" y="1759974"/>
            <a:ext cx="8915400" cy="4473916"/>
          </a:xfrm>
        </p:spPr>
        <p:txBody>
          <a:bodyPr>
            <a:normAutofit fontScale="32500" lnSpcReduction="20000"/>
          </a:bodyPr>
          <a:lstStyle/>
          <a:p>
            <a:r>
              <a:rPr lang="en-US" sz="7200" dirty="0"/>
              <a:t>Scaling the data.</a:t>
            </a:r>
          </a:p>
          <a:p>
            <a:pPr marL="0" indent="0">
              <a:buNone/>
            </a:pPr>
            <a:endParaRPr lang="en-US" sz="7200" b="1" dirty="0"/>
          </a:p>
          <a:p>
            <a:pPr marL="0" indent="0">
              <a:buNone/>
            </a:pPr>
            <a:r>
              <a:rPr lang="en-US" sz="7200" b="1" dirty="0"/>
              <a:t>Q5) How training was done or what models were used?</a:t>
            </a:r>
          </a:p>
          <a:p>
            <a:r>
              <a:rPr lang="en-US" sz="7200" dirty="0"/>
              <a:t>Before training the model the dataset is divided into training set and testing/validation set.</a:t>
            </a:r>
          </a:p>
          <a:p>
            <a:r>
              <a:rPr lang="en-US" sz="7200" dirty="0"/>
              <a:t>The scaling was performed of training and validation set.</a:t>
            </a:r>
          </a:p>
          <a:p>
            <a:r>
              <a:rPr lang="en-US" sz="7200" dirty="0"/>
              <a:t>Algorithms like Logistic Regression, Random Forest, Gradient Boosting, were used for model training and based on accuracy score the Gradient boosting model is selected for Grid Search CV for best parameters , after hyper parameter tunning model saved for Validation.</a:t>
            </a:r>
          </a:p>
        </p:txBody>
      </p:sp>
    </p:spTree>
    <p:extLst>
      <p:ext uri="{BB962C8B-B14F-4D97-AF65-F5344CB8AC3E}">
        <p14:creationId xmlns:p14="http://schemas.microsoft.com/office/powerpoint/2010/main" val="399481917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697</TotalTime>
  <Words>565</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Wingdings</vt:lpstr>
      <vt:lpstr>Wingdings 3</vt:lpstr>
      <vt:lpstr>Wisp</vt:lpstr>
      <vt:lpstr>Credit Card Defaulter Prediction</vt:lpstr>
      <vt:lpstr>PowerPoint Presentation</vt:lpstr>
      <vt:lpstr>Architecture</vt:lpstr>
      <vt:lpstr>  Data Collection and validation</vt:lpstr>
      <vt:lpstr> Model Training</vt:lpstr>
      <vt:lpstr>  Model Selection</vt:lpstr>
      <vt:lpstr> Predictions</vt:lpstr>
      <vt:lpstr>Q &amp; 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Premium Prediction</dc:title>
  <dc:creator>Hemanth</dc:creator>
  <cp:lastModifiedBy>Shridatta Patil</cp:lastModifiedBy>
  <cp:revision>21</cp:revision>
  <dcterms:created xsi:type="dcterms:W3CDTF">2021-08-31T07:31:57Z</dcterms:created>
  <dcterms:modified xsi:type="dcterms:W3CDTF">2024-07-28T17:39:57Z</dcterms:modified>
</cp:coreProperties>
</file>