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0" r:id="rId3"/>
    <p:sldId id="257" r:id="rId4"/>
    <p:sldId id="258" r:id="rId5"/>
    <p:sldId id="261" r:id="rId6"/>
    <p:sldId id="264" r:id="rId7"/>
    <p:sldId id="266"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83266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39141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14299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754385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36065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274196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97194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758631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1890041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20462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09155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92504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58684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138460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21615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98060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8/16/2024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61373313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0465" y="570782"/>
            <a:ext cx="9030876" cy="1992486"/>
          </a:xfrm>
        </p:spPr>
        <p:txBody>
          <a:bodyPr>
            <a:normAutofit/>
          </a:bodyPr>
          <a:lstStyle/>
          <a:p>
            <a:r>
              <a:rPr lang="en-US" b="1" dirty="0">
                <a:ea typeface="+mj-lt"/>
                <a:cs typeface="+mj-lt"/>
              </a:rPr>
              <a:t>NBA Data Analysis</a:t>
            </a:r>
            <a:endParaRPr lang="en-US" dirty="0"/>
          </a:p>
        </p:txBody>
      </p:sp>
      <p:sp>
        <p:nvSpPr>
          <p:cNvPr id="3" name="Subtitle 2"/>
          <p:cNvSpPr>
            <a:spLocks noGrp="1"/>
          </p:cNvSpPr>
          <p:nvPr>
            <p:ph type="subTitle" idx="1"/>
          </p:nvPr>
        </p:nvSpPr>
        <p:spPr>
          <a:xfrm>
            <a:off x="4231708" y="2778928"/>
            <a:ext cx="5177742" cy="645759"/>
          </a:xfrm>
        </p:spPr>
        <p:txBody>
          <a:bodyPr>
            <a:noAutofit/>
          </a:bodyPr>
          <a:lstStyle/>
          <a:p>
            <a:r>
              <a:rPr lang="en-US" sz="2800" b="1" dirty="0">
                <a:solidFill>
                  <a:schemeClr val="accent1"/>
                </a:solidFill>
                <a:latin typeface="+mj-lt"/>
                <a:ea typeface="+mj-lt"/>
                <a:cs typeface="+mj-lt"/>
              </a:rPr>
              <a:t>DETAILED  PROJECT REPORT</a:t>
            </a:r>
          </a:p>
        </p:txBody>
      </p:sp>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lstStyle/>
          <a:p>
            <a:r>
              <a:rPr lang="en-US" b="1" dirty="0">
                <a:solidFill>
                  <a:schemeClr val="bg1"/>
                </a:solidFill>
              </a:rPr>
              <a:t>1</a:t>
            </a:r>
          </a:p>
        </p:txBody>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123646" y="6231961"/>
            <a:ext cx="1981201" cy="561970"/>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502337" y="2580566"/>
            <a:ext cx="12452723" cy="1400530"/>
          </a:xfrm>
        </p:spPr>
        <p:txBody>
          <a:bodyPr/>
          <a:lstStyle/>
          <a:p>
            <a:r>
              <a:rPr lang="en-US" dirty="0"/>
              <a:t>                        </a:t>
            </a:r>
            <a:r>
              <a:rPr lang="en-US" sz="6000"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1077817" y="5157882"/>
            <a:ext cx="2959042" cy="774761"/>
          </a:xfrm>
        </p:spPr>
      </p:pic>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lstStyle/>
          <a:p>
            <a:fld id="{D57F1E4F-1CFF-5643-939E-02111984F565}" type="slidenum">
              <a:rPr lang="en-US" dirty="0"/>
              <a:t>10</a:t>
            </a:fld>
            <a:endParaRPr lang="en-US" dirty="0"/>
          </a:p>
        </p:txBody>
      </p:sp>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329809" y="308944"/>
            <a:ext cx="9404723" cy="1400530"/>
          </a:xfrm>
        </p:spPr>
        <p:txBody>
          <a:bodyPr>
            <a:normAutofit fontScale="90000"/>
          </a:bodyPr>
          <a:lstStyle/>
          <a:p>
            <a:r>
              <a:rPr lang="en-US" sz="4400" b="1" dirty="0"/>
              <a:t>Project details</a:t>
            </a:r>
            <a:r>
              <a:rPr lang="en-US" sz="4400" dirty="0"/>
              <a:t>:</a:t>
            </a:r>
            <a:br>
              <a:rPr lang="en-US" sz="4400" dirty="0"/>
            </a:br>
            <a:r>
              <a:rPr lang="en-US" sz="4400" dirty="0"/>
              <a:t> </a:t>
            </a:r>
            <a:br>
              <a:rPr lang="en-US" sz="4400" dirty="0"/>
            </a:br>
            <a:br>
              <a:rPr lang="en-US" sz="4400" dirty="0"/>
            </a:br>
            <a:br>
              <a:rPr lang="en-US" dirty="0"/>
            </a:b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855212362"/>
              </p:ext>
            </p:extLst>
          </p:nvPr>
        </p:nvGraphicFramePr>
        <p:xfrm>
          <a:off x="1107056" y="1610264"/>
          <a:ext cx="9580911" cy="4542319"/>
        </p:xfrm>
        <a:graphic>
          <a:graphicData uri="http://schemas.openxmlformats.org/drawingml/2006/table">
            <a:tbl>
              <a:tblPr firstRow="1" bandRow="1">
                <a:tableStyleId>{2D5ABB26-0587-4C30-8999-92F81FD0307C}</a:tableStyleId>
              </a:tblPr>
              <a:tblGrid>
                <a:gridCol w="3291468">
                  <a:extLst>
                    <a:ext uri="{9D8B030D-6E8A-4147-A177-3AD203B41FA5}">
                      <a16:colId xmlns:a16="http://schemas.microsoft.com/office/drawing/2014/main" val="289583114"/>
                    </a:ext>
                  </a:extLst>
                </a:gridCol>
                <a:gridCol w="6289443">
                  <a:extLst>
                    <a:ext uri="{9D8B030D-6E8A-4147-A177-3AD203B41FA5}">
                      <a16:colId xmlns:a16="http://schemas.microsoft.com/office/drawing/2014/main" val="3918275795"/>
                    </a:ext>
                  </a:extLst>
                </a:gridCol>
              </a:tblGrid>
              <a:tr h="1159569">
                <a:tc>
                  <a:txBody>
                    <a:bodyPr/>
                    <a:lstStyle/>
                    <a:p>
                      <a:pPr lvl="0">
                        <a:buNone/>
                      </a:pPr>
                      <a:r>
                        <a:rPr lang="en-US" sz="2800" b="1" kern="1200" noProof="0" dirty="0">
                          <a:solidFill>
                            <a:schemeClr val="accent1"/>
                          </a:solidFill>
                          <a:latin typeface="+mj-lt"/>
                          <a:ea typeface="+mj-ea"/>
                          <a:cs typeface="+mj-cs"/>
                        </a:rPr>
                        <a:t>    </a:t>
                      </a:r>
                    </a:p>
                    <a:p>
                      <a:pPr lvl="0">
                        <a:buNone/>
                      </a:pPr>
                      <a:r>
                        <a:rPr lang="en-US" sz="2800" b="1" kern="1200" noProof="0" dirty="0">
                          <a:solidFill>
                            <a:schemeClr val="accent1"/>
                          </a:solidFill>
                          <a:latin typeface="+mj-lt"/>
                          <a:ea typeface="+mj-ea"/>
                          <a:cs typeface="+mj-cs"/>
                        </a:rPr>
                        <a:t>      Project Title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2800" b="1" kern="1200" noProof="0" dirty="0">
                          <a:solidFill>
                            <a:schemeClr val="accent1"/>
                          </a:solidFill>
                          <a:latin typeface="+mj-lt"/>
                          <a:ea typeface="+mj-ea"/>
                          <a:cs typeface="+mj-cs"/>
                        </a:rPr>
                        <a:t>NBA Teams &amp; Player Performance Analysis</a:t>
                      </a:r>
                      <a:endParaRPr lang="en-US" sz="2800" b="1" kern="1200" dirty="0">
                        <a:solidFill>
                          <a:schemeClr val="accent1"/>
                        </a:solidFill>
                        <a:latin typeface="+mj-lt"/>
                        <a:ea typeface="+mj-ea"/>
                        <a:cs typeface="+mj-cs"/>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36342">
                <a:tc>
                  <a:txBody>
                    <a:bodyPr/>
                    <a:lstStyle/>
                    <a:p>
                      <a:endParaRPr lang="en-US" sz="2800" b="1" kern="1200">
                        <a:solidFill>
                          <a:schemeClr val="accent1"/>
                        </a:solidFill>
                        <a:latin typeface="+mj-lt"/>
                        <a:ea typeface="+mj-ea"/>
                        <a:cs typeface="+mj-cs"/>
                      </a:endParaRPr>
                    </a:p>
                    <a:p>
                      <a:pPr lvl="0">
                        <a:buNone/>
                      </a:pPr>
                      <a:r>
                        <a:rPr lang="en-US" sz="2800" b="1" kern="1200" noProof="0" dirty="0">
                          <a:solidFill>
                            <a:schemeClr val="accent1"/>
                          </a:solidFill>
                          <a:latin typeface="+mj-lt"/>
                          <a:ea typeface="+mj-ea"/>
                          <a:cs typeface="+mj-cs"/>
                        </a:rPr>
                        <a:t>     Technologies </a:t>
                      </a:r>
                      <a:endParaRPr lang="en-US" sz="2800" b="1" kern="1200" dirty="0">
                        <a:solidFill>
                          <a:schemeClr val="accent1"/>
                        </a:solidFill>
                        <a:latin typeface="+mj-lt"/>
                        <a:ea typeface="+mj-ea"/>
                        <a:cs typeface="+mj-cs"/>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2800" b="1" kern="1200" noProof="0" dirty="0">
                        <a:solidFill>
                          <a:schemeClr val="accent1"/>
                        </a:solidFill>
                        <a:latin typeface="+mj-lt"/>
                        <a:ea typeface="+mj-ea"/>
                        <a:cs typeface="+mj-cs"/>
                      </a:endParaRPr>
                    </a:p>
                    <a:p>
                      <a:pPr lvl="0">
                        <a:buNone/>
                      </a:pPr>
                      <a:r>
                        <a:rPr lang="en-US" sz="2800" b="1" kern="1200" noProof="0" dirty="0">
                          <a:solidFill>
                            <a:schemeClr val="accent1"/>
                          </a:solidFill>
                          <a:latin typeface="+mj-lt"/>
                          <a:ea typeface="+mj-ea"/>
                          <a:cs typeface="+mj-cs"/>
                        </a:rPr>
                        <a:t>        Business Intelligence</a:t>
                      </a:r>
                      <a:endParaRPr lang="en-US" sz="2800" b="1" kern="1200" dirty="0">
                        <a:solidFill>
                          <a:schemeClr val="accent1"/>
                        </a:solidFill>
                        <a:latin typeface="+mj-lt"/>
                        <a:ea typeface="+mj-ea"/>
                        <a:cs typeface="+mj-cs"/>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2800" b="1" kern="1200" noProof="0" dirty="0">
                          <a:solidFill>
                            <a:schemeClr val="accent1"/>
                          </a:solidFill>
                          <a:latin typeface="+mj-lt"/>
                          <a:ea typeface="+mj-ea"/>
                          <a:cs typeface="+mj-cs"/>
                        </a:rPr>
                        <a:t>            </a:t>
                      </a:r>
                      <a:endParaRPr lang="en-US" sz="2800" b="1" kern="1200" dirty="0">
                        <a:solidFill>
                          <a:schemeClr val="accent1"/>
                        </a:solidFill>
                        <a:latin typeface="+mj-lt"/>
                        <a:ea typeface="+mj-ea"/>
                        <a:cs typeface="+mj-cs"/>
                      </a:endParaRPr>
                    </a:p>
                    <a:p>
                      <a:pPr lvl="0">
                        <a:buNone/>
                      </a:pPr>
                      <a:r>
                        <a:rPr lang="en-US" sz="2800" b="1" kern="1200" noProof="0" dirty="0">
                          <a:solidFill>
                            <a:schemeClr val="accent1"/>
                          </a:solidFill>
                          <a:latin typeface="+mj-lt"/>
                          <a:ea typeface="+mj-ea"/>
                          <a:cs typeface="+mj-cs"/>
                        </a:rPr>
                        <a:t>         Domain </a:t>
                      </a:r>
                      <a:endParaRPr lang="en-US" sz="2800" b="1" kern="1200" dirty="0">
                        <a:solidFill>
                          <a:schemeClr val="accent1"/>
                        </a:solidFill>
                        <a:latin typeface="+mj-lt"/>
                        <a:ea typeface="+mj-ea"/>
                        <a:cs typeface="+mj-cs"/>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2800" b="1" kern="1200" noProof="0" dirty="0">
                          <a:solidFill>
                            <a:schemeClr val="accent1"/>
                          </a:solidFill>
                          <a:latin typeface="+mj-lt"/>
                          <a:ea typeface="+mj-ea"/>
                          <a:cs typeface="+mj-cs"/>
                        </a:rPr>
                        <a:t>         </a:t>
                      </a:r>
                    </a:p>
                    <a:p>
                      <a:pPr lvl="0" algn="ctr">
                        <a:buNone/>
                      </a:pPr>
                      <a:r>
                        <a:rPr lang="en-US" sz="2800" b="1" kern="1200" noProof="0" dirty="0">
                          <a:solidFill>
                            <a:schemeClr val="accent1"/>
                          </a:solidFill>
                          <a:latin typeface="+mj-lt"/>
                          <a:ea typeface="+mj-ea"/>
                          <a:cs typeface="+mj-cs"/>
                        </a:rPr>
                        <a:t>Sports Analysis</a:t>
                      </a:r>
                      <a:endParaRPr lang="en-US" sz="2800" b="1" kern="1200" dirty="0">
                        <a:solidFill>
                          <a:schemeClr val="accent1"/>
                        </a:solidFill>
                        <a:latin typeface="+mj-lt"/>
                        <a:ea typeface="+mj-ea"/>
                        <a:cs typeface="+mj-cs"/>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2800" b="1" kern="1200" noProof="0" dirty="0">
                        <a:solidFill>
                          <a:schemeClr val="accent1"/>
                        </a:solidFill>
                        <a:latin typeface="+mj-lt"/>
                        <a:ea typeface="+mj-ea"/>
                        <a:cs typeface="+mj-cs"/>
                      </a:endParaRPr>
                    </a:p>
                    <a:p>
                      <a:pPr lvl="0">
                        <a:buNone/>
                      </a:pPr>
                      <a:r>
                        <a:rPr lang="en-US" sz="2800" b="1" kern="1200" noProof="0" dirty="0">
                          <a:solidFill>
                            <a:schemeClr val="accent1"/>
                          </a:solidFill>
                          <a:latin typeface="+mj-lt"/>
                          <a:ea typeface="+mj-ea"/>
                          <a:cs typeface="+mj-cs"/>
                        </a:rPr>
                        <a:t> Difficulties  level </a:t>
                      </a:r>
                      <a:endParaRPr lang="en-US" sz="2800" b="1" kern="1200" dirty="0">
                        <a:solidFill>
                          <a:schemeClr val="accent1"/>
                        </a:solidFill>
                        <a:latin typeface="+mj-lt"/>
                        <a:ea typeface="+mj-ea"/>
                        <a:cs typeface="+mj-cs"/>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2800" b="1" kern="1200" noProof="0" dirty="0">
                          <a:solidFill>
                            <a:schemeClr val="accent1"/>
                          </a:solidFill>
                          <a:latin typeface="+mj-lt"/>
                          <a:ea typeface="+mj-ea"/>
                          <a:cs typeface="+mj-cs"/>
                        </a:rPr>
                        <a:t>               </a:t>
                      </a:r>
                      <a:endParaRPr lang="en-US" sz="2800" b="1" kern="1200" dirty="0">
                        <a:solidFill>
                          <a:schemeClr val="accent1"/>
                        </a:solidFill>
                        <a:latin typeface="+mj-lt"/>
                        <a:ea typeface="+mj-ea"/>
                        <a:cs typeface="+mj-cs"/>
                      </a:endParaRPr>
                    </a:p>
                    <a:p>
                      <a:pPr lvl="0">
                        <a:buNone/>
                      </a:pPr>
                      <a:r>
                        <a:rPr lang="en-US" sz="2800" b="1" kern="1200" noProof="0" dirty="0">
                          <a:solidFill>
                            <a:schemeClr val="accent1"/>
                          </a:solidFill>
                          <a:latin typeface="+mj-lt"/>
                          <a:ea typeface="+mj-ea"/>
                          <a:cs typeface="+mj-cs"/>
                        </a:rPr>
                        <a:t>                Intermediate</a:t>
                      </a:r>
                      <a:endParaRPr lang="en-US" sz="2800" b="1" kern="1200" dirty="0">
                        <a:solidFill>
                          <a:schemeClr val="accent1"/>
                        </a:solidFill>
                        <a:latin typeface="+mj-lt"/>
                        <a:ea typeface="+mj-ea"/>
                        <a:cs typeface="+mj-cs"/>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lstStyle/>
          <a:p>
            <a:fld id="{D57F1E4F-1CFF-5643-939E-02111984F565}" type="slidenum">
              <a:rPr lang="en-US" dirty="0"/>
              <a:t>2</a:t>
            </a:fld>
            <a:endParaRPr lang="en-US"/>
          </a:p>
        </p:txBody>
      </p:sp>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329810" y="294567"/>
            <a:ext cx="9620384" cy="1285511"/>
          </a:xfrm>
        </p:spPr>
        <p:txBody>
          <a:bodyPr>
            <a:normAutofit fontScale="90000"/>
          </a:bodyPr>
          <a:lstStyle/>
          <a:p>
            <a:pPr algn="just"/>
            <a:r>
              <a:rPr lang="en-US" b="1" dirty="0">
                <a:ea typeface="+mj-lt"/>
                <a:cs typeface="+mj-lt"/>
              </a:rPr>
              <a:t>Objective</a:t>
            </a:r>
            <a:r>
              <a:rPr lang="en-US" dirty="0">
                <a:ea typeface="+mj-lt"/>
                <a:cs typeface="+mj-lt"/>
              </a:rPr>
              <a:t>: </a:t>
            </a:r>
            <a:br>
              <a:rPr lang="en-US" dirty="0">
                <a:ea typeface="+mj-lt"/>
                <a:cs typeface="+mj-lt"/>
              </a:rPr>
            </a:br>
            <a:br>
              <a:rPr lang="en-US" dirty="0">
                <a:ea typeface="+mj-lt"/>
                <a:cs typeface="+mj-lt"/>
              </a:rPr>
            </a:br>
            <a:r>
              <a:rPr lang="en-US" sz="2800" dirty="0">
                <a:ea typeface="+mj-lt"/>
                <a:cs typeface="+mj-lt"/>
              </a:rPr>
              <a:t>The objective of the project is to perform data visualization  to understand the insight of the data. This project aims apply various Business Intelligence tools such as Tableau or Power BI to get a visual understanding of the data and helps in getting the clear insights from the data.</a:t>
            </a:r>
            <a:br>
              <a:rPr lang="en-US" sz="2800" dirty="0">
                <a:ea typeface="+mj-lt"/>
                <a:cs typeface="+mj-lt"/>
              </a:rPr>
            </a:br>
            <a:endParaRPr lang="en-US" sz="2800" dirty="0">
              <a:ea typeface="+mj-lt"/>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lstStyle/>
          <a:p>
            <a:fld id="{D57F1E4F-1CFF-5643-939E-02111984F565}" type="slidenum">
              <a:rPr lang="en-US" dirty="0"/>
              <a:t>3</a:t>
            </a:fld>
            <a:endParaRPr lang="en-US"/>
          </a:p>
        </p:txBody>
      </p:sp>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197539" y="-3045"/>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000" dirty="0">
                <a:solidFill>
                  <a:schemeClr val="accent1"/>
                </a:solidFill>
                <a:latin typeface="+mj-lt"/>
                <a:ea typeface="+mj-lt"/>
                <a:cs typeface="+mj-lt"/>
              </a:rPr>
              <a:t>Problem Statement:</a:t>
            </a: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310552" y="1983959"/>
            <a:ext cx="10320066" cy="190821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500" dirty="0">
                <a:solidFill>
                  <a:schemeClr val="accent1"/>
                </a:solidFill>
                <a:latin typeface="+mj-lt"/>
                <a:ea typeface="+mj-lt"/>
                <a:cs typeface="+mj-lt"/>
              </a:rPr>
              <a:t>The data given consists of the NBA teams and players for the different seasons and drafts from they picked by a team. The object is to analyze the performance of the teams and players for the season and match they played.</a:t>
            </a:r>
          </a:p>
          <a:p>
            <a:pPr algn="just"/>
            <a:endParaRPr lang="en-US" dirty="0">
              <a:cs typeface="Arial"/>
            </a:endParaRPr>
          </a:p>
        </p:txBody>
      </p:sp>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574224" y="294567"/>
            <a:ext cx="9404723" cy="1026719"/>
          </a:xfrm>
        </p:spPr>
        <p:txBody>
          <a:bodyPr>
            <a:normAutofit fontScale="90000"/>
          </a:bodyPr>
          <a:lstStyle/>
          <a:p>
            <a:r>
              <a:rPr lang="en-US" b="1" dirty="0"/>
              <a:t>Dataset information:</a:t>
            </a:r>
            <a:br>
              <a:rPr lang="en-US" b="1" dirty="0"/>
            </a:br>
            <a:br>
              <a:rPr lang="en-US" sz="2800" dirty="0"/>
            </a:br>
            <a:r>
              <a:rPr lang="en-US" sz="2800" dirty="0">
                <a:ea typeface="+mj-lt"/>
                <a:cs typeface="+mj-lt"/>
              </a:rPr>
              <a:t>The Dataset contains the teams details and player details and the countries they represent.</a:t>
            </a:r>
            <a:br>
              <a:rPr lang="en-US" sz="2800" dirty="0">
                <a:ea typeface="+mj-lt"/>
                <a:cs typeface="+mj-lt"/>
              </a:rPr>
            </a:br>
            <a:endParaRPr lang="en-US" sz="2800" b="1" dirty="0">
              <a:ea typeface="+mj-lt"/>
              <a:cs typeface="+mj-lt"/>
            </a:endParaRPr>
          </a:p>
          <a:p>
            <a:r>
              <a:rPr lang="en-US" sz="2800" dirty="0">
                <a:ea typeface="+mj-lt"/>
                <a:cs typeface="+mj-lt"/>
              </a:rPr>
              <a:t>The draft data for different years and how many rounds happened in that year and players picked from that draft.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ea typeface="+mj-lt"/>
                <a:cs typeface="+mj-lt"/>
              </a:rPr>
            </a:br>
            <a:endParaRPr lang="en-US" sz="28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lstStyle/>
          <a:p>
            <a:fld id="{D57F1E4F-1CFF-5643-939E-02111984F565}" type="slidenum">
              <a:rPr lang="en-US" dirty="0"/>
              <a:t>5</a:t>
            </a:fld>
            <a:endParaRPr lang="en-US"/>
          </a:p>
        </p:txBody>
      </p:sp>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D6756F3-261A-7DF1-731F-1A86E128CE4F}"/>
              </a:ext>
            </a:extLst>
          </p:cNvPr>
          <p:cNvSpPr>
            <a:spLocks noGrp="1"/>
          </p:cNvSpPr>
          <p:nvPr>
            <p:ph type="sldNum" sz="quarter" idx="12"/>
          </p:nvPr>
        </p:nvSpPr>
        <p:spPr/>
        <p:txBody>
          <a:bodyPr/>
          <a:lstStyle/>
          <a:p>
            <a:fld id="{D57F1E4F-1CFF-5643-939E-02111984F565}" type="slidenum">
              <a:rPr lang="en-US" dirty="0"/>
              <a:t>6</a:t>
            </a:fld>
            <a:endParaRPr lang="en-US"/>
          </a:p>
        </p:txBody>
      </p:sp>
      <p:sp>
        <p:nvSpPr>
          <p:cNvPr id="7" name="TextBox 6">
            <a:extLst>
              <a:ext uri="{FF2B5EF4-FFF2-40B4-BE49-F238E27FC236}">
                <a16:creationId xmlns:a16="http://schemas.microsoft.com/office/drawing/2014/main" id="{8492FF72-C47D-34B1-EC5C-D1ABD5BA2722}"/>
              </a:ext>
            </a:extLst>
          </p:cNvPr>
          <p:cNvSpPr txBox="1"/>
          <p:nvPr/>
        </p:nvSpPr>
        <p:spPr>
          <a:xfrm>
            <a:off x="364072" y="367809"/>
            <a:ext cx="5104573" cy="707886"/>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chemeClr val="accent1"/>
                </a:solidFill>
                <a:latin typeface="+mj-lt"/>
                <a:ea typeface="+mj-lt"/>
                <a:cs typeface="+mj-lt"/>
              </a:rPr>
              <a:t>ARCHITECTURE</a:t>
            </a:r>
          </a:p>
        </p:txBody>
      </p:sp>
      <p:pic>
        <p:nvPicPr>
          <p:cNvPr id="2" name="Picture 1">
            <a:extLst>
              <a:ext uri="{FF2B5EF4-FFF2-40B4-BE49-F238E27FC236}">
                <a16:creationId xmlns:a16="http://schemas.microsoft.com/office/drawing/2014/main" id="{481F8830-283E-10A8-C8F7-D1F7EF9C58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8139" y="1328258"/>
            <a:ext cx="9221041" cy="4965668"/>
          </a:xfrm>
          <a:prstGeom prst="rect">
            <a:avLst/>
          </a:prstGeom>
          <a:noFill/>
          <a:ln>
            <a:noFill/>
          </a:ln>
        </p:spPr>
      </p:pic>
    </p:spTree>
    <p:extLst>
      <p:ext uri="{BB962C8B-B14F-4D97-AF65-F5344CB8AC3E}">
        <p14:creationId xmlns:p14="http://schemas.microsoft.com/office/powerpoint/2010/main" val="44873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lstStyle/>
          <a:p>
            <a:fld id="{D57F1E4F-1CFF-5643-939E-02111984F565}" type="slidenum">
              <a:rPr lang="en-US" dirty="0"/>
              <a:t>7</a:t>
            </a:fld>
            <a:endParaRPr lang="en-US" dirty="0"/>
          </a:p>
        </p:txBody>
      </p:sp>
      <p:pic>
        <p:nvPicPr>
          <p:cNvPr id="3" name="Picture 2">
            <a:extLst>
              <a:ext uri="{FF2B5EF4-FFF2-40B4-BE49-F238E27FC236}">
                <a16:creationId xmlns:a16="http://schemas.microsoft.com/office/drawing/2014/main" id="{F19F07A1-9349-5C1F-34AB-A1FF75C706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840" y="807868"/>
            <a:ext cx="10878923" cy="5539666"/>
          </a:xfrm>
          <a:prstGeom prst="rect">
            <a:avLst/>
          </a:prstGeom>
          <a:noFill/>
          <a:ln>
            <a:noFill/>
          </a:ln>
        </p:spPr>
      </p:pic>
    </p:spTree>
    <p:extLst>
      <p:ext uri="{BB962C8B-B14F-4D97-AF65-F5344CB8AC3E}">
        <p14:creationId xmlns:p14="http://schemas.microsoft.com/office/powerpoint/2010/main" val="29762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315432" y="165172"/>
            <a:ext cx="4473289" cy="1026718"/>
          </a:xfrm>
        </p:spPr>
        <p:txBody>
          <a:bodyPr>
            <a:normAutofit fontScale="90000"/>
          </a:bodyPr>
          <a:lstStyle/>
          <a:p>
            <a:r>
              <a:rPr lang="en-US" dirty="0"/>
              <a:t>QUESTIONS:</a:t>
            </a:r>
            <a:br>
              <a:rPr lang="en-US" dirty="0"/>
            </a:br>
            <a:r>
              <a:rPr lang="en-US" sz="2800" dirty="0">
                <a:ea typeface="+mj-lt"/>
                <a:cs typeface="+mj-lt"/>
              </a:rPr>
              <a:t> </a:t>
            </a:r>
            <a:endParaRPr lang="en-US" sz="280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85000" lnSpcReduction="1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lstStyle/>
          <a:p>
            <a:fld id="{D57F1E4F-1CFF-5643-939E-02111984F565}" type="slidenum">
              <a:rPr lang="en-US" dirty="0"/>
              <a:t>8</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468703" y="1058174"/>
            <a:ext cx="9658709" cy="44165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chemeClr val="accent1"/>
                </a:solidFill>
                <a:latin typeface="+mj-lt"/>
                <a:ea typeface="+mj-lt"/>
                <a:cs typeface="+mj-lt"/>
              </a:rPr>
              <a:t>Q1) What’s the source of data?</a:t>
            </a:r>
          </a:p>
          <a:p>
            <a:endParaRPr lang="en-US" sz="2500" dirty="0">
              <a:solidFill>
                <a:schemeClr val="accent1"/>
              </a:solidFill>
              <a:latin typeface="+mj-lt"/>
              <a:ea typeface="+mj-lt"/>
              <a:cs typeface="+mj-lt"/>
            </a:endParaRPr>
          </a:p>
          <a:p>
            <a:r>
              <a:rPr lang="en-US" sz="2500" dirty="0">
                <a:solidFill>
                  <a:schemeClr val="accent1"/>
                </a:solidFill>
                <a:latin typeface="+mj-lt"/>
                <a:ea typeface="+mj-lt"/>
                <a:cs typeface="+mj-lt"/>
              </a:rPr>
              <a:t>The dataset is taken </a:t>
            </a:r>
            <a:r>
              <a:rPr lang="en-US" sz="2500">
                <a:solidFill>
                  <a:schemeClr val="accent1"/>
                </a:solidFill>
                <a:latin typeface="+mj-lt"/>
                <a:ea typeface="+mj-lt"/>
                <a:cs typeface="+mj-lt"/>
              </a:rPr>
              <a:t>from Kaggle</a:t>
            </a:r>
            <a:endParaRPr lang="en-US" sz="2500" dirty="0">
              <a:solidFill>
                <a:schemeClr val="accent1"/>
              </a:solidFill>
              <a:latin typeface="+mj-lt"/>
              <a:ea typeface="+mj-lt"/>
              <a:cs typeface="+mj-lt"/>
            </a:endParaRPr>
          </a:p>
          <a:p>
            <a:endParaRPr lang="en-US" sz="2500" dirty="0">
              <a:solidFill>
                <a:schemeClr val="accent1"/>
              </a:solidFill>
              <a:latin typeface="+mj-lt"/>
              <a:ea typeface="+mj-lt"/>
              <a:cs typeface="+mj-lt"/>
            </a:endParaRPr>
          </a:p>
          <a:p>
            <a:endParaRPr lang="en-US" sz="2500" dirty="0">
              <a:solidFill>
                <a:schemeClr val="accent1"/>
              </a:solidFill>
              <a:latin typeface="+mj-lt"/>
              <a:ea typeface="+mj-lt"/>
              <a:cs typeface="+mj-lt"/>
            </a:endParaRPr>
          </a:p>
          <a:p>
            <a:r>
              <a:rPr lang="en-US" sz="2500" dirty="0">
                <a:solidFill>
                  <a:schemeClr val="accent1"/>
                </a:solidFill>
                <a:latin typeface="+mj-lt"/>
                <a:ea typeface="+mj-lt"/>
                <a:cs typeface="+mj-lt"/>
              </a:rPr>
              <a:t>Q2) What was the type of data?</a:t>
            </a:r>
          </a:p>
          <a:p>
            <a:endParaRPr lang="en-US" sz="2500" dirty="0">
              <a:solidFill>
                <a:schemeClr val="accent1"/>
              </a:solidFill>
              <a:latin typeface="+mj-lt"/>
              <a:ea typeface="+mj-lt"/>
              <a:cs typeface="+mj-lt"/>
            </a:endParaRPr>
          </a:p>
          <a:p>
            <a:r>
              <a:rPr lang="en-US" sz="2500" dirty="0">
                <a:solidFill>
                  <a:schemeClr val="accent1"/>
                </a:solidFill>
                <a:latin typeface="+mj-lt"/>
                <a:ea typeface="+mj-lt"/>
                <a:cs typeface="+mj-lt"/>
              </a:rPr>
              <a:t>The data was the combination of numerical and Categorical values.</a:t>
            </a:r>
          </a:p>
          <a:p>
            <a:endParaRPr lang="en-US" sz="2800" dirty="0"/>
          </a:p>
          <a:p>
            <a:endParaRPr lang="en-US" sz="2800" dirty="0"/>
          </a:p>
        </p:txBody>
      </p:sp>
    </p:spTree>
    <p:extLst>
      <p:ext uri="{BB962C8B-B14F-4D97-AF65-F5344CB8AC3E}">
        <p14:creationId xmlns:p14="http://schemas.microsoft.com/office/powerpoint/2010/main" val="236094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372942" y="294568"/>
            <a:ext cx="9677892" cy="1558680"/>
          </a:xfrm>
        </p:spPr>
        <p:txBody>
          <a:bodyPr>
            <a:normAutofit fontScale="90000"/>
          </a:bodyPr>
          <a:lstStyle/>
          <a:p>
            <a:r>
              <a:rPr lang="en-US" sz="2800" dirty="0">
                <a:ea typeface="+mj-lt"/>
                <a:cs typeface="+mj-lt"/>
              </a:rPr>
              <a:t>Q 3) What techniques were you using for data pre-processing?</a:t>
            </a:r>
            <a:endParaRPr lang="en-US" sz="2800" dirty="0"/>
          </a:p>
          <a:p>
            <a:endParaRPr lang="en-US" sz="2800" dirty="0"/>
          </a:p>
          <a:p>
            <a:r>
              <a:rPr lang="en-US" sz="2800" dirty="0">
                <a:ea typeface="+mj-lt"/>
                <a:cs typeface="+mj-lt"/>
              </a:rPr>
              <a:t>Removing unwanted attributes</a:t>
            </a:r>
            <a:br>
              <a:rPr lang="en-US" sz="2800" dirty="0">
                <a:ea typeface="+mj-lt"/>
                <a:cs typeface="+mj-lt"/>
              </a:rPr>
            </a:br>
            <a:endParaRPr lang="en-US" sz="2800" dirty="0"/>
          </a:p>
          <a:p>
            <a:r>
              <a:rPr lang="en-US" sz="2800" dirty="0">
                <a:ea typeface="+mj-lt"/>
                <a:cs typeface="+mj-lt"/>
              </a:rPr>
              <a:t>Visualizing relation of independent variables with each other and output variables</a:t>
            </a:r>
            <a:br>
              <a:rPr lang="en-US" sz="2800" dirty="0">
                <a:ea typeface="+mj-lt"/>
                <a:cs typeface="+mj-lt"/>
              </a:rPr>
            </a:br>
            <a:endParaRPr lang="en-US" sz="2800" dirty="0"/>
          </a:p>
          <a:p>
            <a:r>
              <a:rPr lang="en-US" sz="2800" dirty="0">
                <a:ea typeface="+mj-lt"/>
                <a:cs typeface="+mj-lt"/>
              </a:rPr>
              <a:t>Removing outliers</a:t>
            </a:r>
            <a:endParaRPr lang="en-US" sz="2800" dirty="0"/>
          </a:p>
          <a:p>
            <a:endParaRPr lang="en-US" sz="2800" dirty="0"/>
          </a:p>
          <a:p>
            <a:r>
              <a:rPr lang="en-US" sz="2800" dirty="0">
                <a:ea typeface="+mj-lt"/>
                <a:cs typeface="+mj-lt"/>
              </a:rPr>
              <a:t>Cleaning data and imputing if null values are present.</a:t>
            </a:r>
            <a:endParaRPr lang="en-US" sz="2800" dirty="0"/>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a:p>
          <a:p>
            <a:pPr>
              <a:buClr>
                <a:srgbClr val="8AD0D6"/>
              </a:buClr>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lstStyle/>
          <a:p>
            <a:fld id="{D57F1E4F-1CFF-5643-939E-02111984F565}" type="slidenum">
              <a:rPr lang="en-US" dirty="0"/>
              <a:t>9</a:t>
            </a:fld>
            <a:endParaRPr lang="en-US" dirty="0"/>
          </a:p>
        </p:txBody>
      </p:sp>
    </p:spTree>
    <p:extLst>
      <p:ext uri="{BB962C8B-B14F-4D97-AF65-F5344CB8AC3E}">
        <p14:creationId xmlns:p14="http://schemas.microsoft.com/office/powerpoint/2010/main" val="42734167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281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NBA Data Analysis</vt:lpstr>
      <vt:lpstr>Project details:     </vt:lpstr>
      <vt:lpstr>Objective:   The objective of the project is to perform data visualization  to understand the insight of the data. This project aims apply various Business Intelligence tools such as Tableau or Power BI to get a visual understanding of the data and helps in getting the clear insights from the data. </vt:lpstr>
      <vt:lpstr>PowerPoint Presentation</vt:lpstr>
      <vt:lpstr>Dataset information:  The Dataset contains the teams details and player details and the countries they represent.  The draft data for different years and how many rounds happened in that year and players picked from that draft.   </vt:lpstr>
      <vt:lpstr>PowerPoint Presentation</vt:lpstr>
      <vt:lpstr>PowerPoint Presentation</vt:lpstr>
      <vt:lpstr>QUESTIONS:  </vt:lpstr>
      <vt:lpstr>Q 3) What techniques were you using for data pre-processing?  Removing unwanted attributes  Visualizing relation of independent variables with each other and output variables  Removing outliers  Cleaning data and imputing if null values are present.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Shridatta Patil</cp:lastModifiedBy>
  <cp:revision>470</cp:revision>
  <dcterms:created xsi:type="dcterms:W3CDTF">2022-10-12T14:46:04Z</dcterms:created>
  <dcterms:modified xsi:type="dcterms:W3CDTF">2024-08-16T06:28:23Z</dcterms:modified>
</cp:coreProperties>
</file>