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64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488F-C736-2882-5EC9-845A224B2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90FD3-2DA7-C85B-680C-49B163973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29930-E0F8-596A-812B-51099099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00D7-4A9D-46FC-A253-9BEE42D7C170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131C9-9693-37E1-2563-9B8814A9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047E-D6D7-5FA7-6147-D8997934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0F9F-8E16-4283-A0A9-6A67657E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6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DA9A-04B1-9690-9FB7-A75E49DC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572CC-C2EE-7DB5-5B1E-0E1892D6C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07CE8-F9D9-F645-4A80-C9C61EA1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00D7-4A9D-46FC-A253-9BEE42D7C170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E0D2D-F80D-C5EC-EDDF-8A97A3D7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C2E9C-68F4-5CC8-BC89-A3ABA527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0F9F-8E16-4283-A0A9-6A67657E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93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CC713-65A8-64E7-8ECF-FEE6685AB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C26B9-7405-440A-4451-ED2CAB089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0C193-5524-D7DC-86A4-832A4E9C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00D7-4A9D-46FC-A253-9BEE42D7C170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FC0BE-41D1-0C11-5426-83D9F23D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04895-DFB3-96EB-6989-1F4A021D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0F9F-8E16-4283-A0A9-6A67657E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55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20CD-8A76-0832-5E33-164BFC17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DC633-BD55-3588-AF72-9E46EAEE8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A4B51-D96F-EB9E-102B-EF442A66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00D7-4A9D-46FC-A253-9BEE42D7C170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648AA-155F-DC50-D98F-F6611BFF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E2289-8A85-34DD-7B98-9D5E359B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0F9F-8E16-4283-A0A9-6A67657E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9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A32E-6902-4F37-6B17-4455E4BB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6BF36-BB96-D29C-EABF-8974F7013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0F105-1A7F-5A54-8FF9-A74D89B5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00D7-4A9D-46FC-A253-9BEE42D7C170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6E64C-0B39-6299-6D10-0C123430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04A71-F086-D2D1-3909-DBAF265A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0F9F-8E16-4283-A0A9-6A67657E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61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A25F-518B-22DD-C171-58792F7E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C3AA-D022-250D-9CBA-F1FAB89E4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30B2A-8763-7139-25E8-B1996F554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62C10-6C5C-44F4-8CFD-3D53AB45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00D7-4A9D-46FC-A253-9BEE42D7C170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AA1FC-4B2A-924A-2413-1CE1B09D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E0270-786E-121A-CF4F-F48D3D0B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0F9F-8E16-4283-A0A9-6A67657E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03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DD9B-1928-7E91-394B-728223A59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14002-A2A9-372E-1491-8A5220E30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C2A39-9AB7-9AB7-7320-1D0A0F80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D83F-22D6-9B43-CA02-77EBF7E08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A4A67-C76F-3A1B-3830-73ECF4779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C2555-5539-1E77-D377-B4910577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00D7-4A9D-46FC-A253-9BEE42D7C170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8AC36-ADBE-5CCF-534E-968E583F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F4215-9D6C-9422-B1CD-76363F76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0F9F-8E16-4283-A0A9-6A67657E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48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AAD6-B405-F2FE-3D1B-986EEFA9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D03FC-FA73-908E-0B0B-2AB01B0E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00D7-4A9D-46FC-A253-9BEE42D7C170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47C9A-0759-0570-2A91-8C4C16DB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63573-4429-FC77-1AA4-9F9B67B9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0F9F-8E16-4283-A0A9-6A67657E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55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1000F-612D-941A-C11A-E42F4DF4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00D7-4A9D-46FC-A253-9BEE42D7C170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69426-9020-C89D-16BF-0876A367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1F5CE-2543-81D4-9CD5-4E340EB6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0F9F-8E16-4283-A0A9-6A67657E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52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5799-0DB1-7CBC-A045-E76C1264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8C5C-7B1E-92C3-90A0-B2769E9A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6BEDF-DD6E-1A68-0B70-6E1EF3710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598CE-8019-3677-5B38-EDE40D43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00D7-4A9D-46FC-A253-9BEE42D7C170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A0F30-EB27-8B58-38A5-72AABD95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04FB3-BF9F-F239-5BC5-449BB134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0F9F-8E16-4283-A0A9-6A67657E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21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367B-BAD5-38A8-6055-9343262F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CB425-DFA9-3513-DC82-89292FFFB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633B7-0DCA-5711-50A6-A01527008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13C44-369D-2FF4-9DA8-836D9FBD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00D7-4A9D-46FC-A253-9BEE42D7C170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7DE2F-3E3F-B9E3-024E-035E2E8A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3EC02-42F8-856A-C796-B83B8C7B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0F9F-8E16-4283-A0A9-6A67657E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48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5A695-9B52-CC2F-64E1-02FDE8CB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50729-CFDB-A620-C0F5-F6943B066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01D38-87E7-9F5C-6EA2-35CAE62E0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E00D7-4A9D-46FC-A253-9BEE42D7C170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88325-DEA7-4663-6326-0DBCA697E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EB552-15B9-73E9-6B93-873E4C690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D30F9F-8E16-4283-A0A9-6A67657E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51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E9A3-F1DE-9B86-329E-93A3F54D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387" y="809470"/>
            <a:ext cx="9228845" cy="1969380"/>
          </a:xfrm>
        </p:spPr>
        <p:txBody>
          <a:bodyPr>
            <a:normAutofit/>
          </a:bodyPr>
          <a:lstStyle/>
          <a:p>
            <a:pPr indent="828675" algn="ctr" rtl="0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+mn-ea"/>
                <a:cs typeface="Times New Roman" panose="02020603050405020304" pitchFamily="18" charset="0"/>
              </a:rPr>
              <a:t>Mid capstone Project Presentation</a:t>
            </a:r>
            <a:br>
              <a:rPr lang="en-US" sz="2700" dirty="0">
                <a:solidFill>
                  <a:srgbClr val="FF0000"/>
                </a:solidFill>
                <a:latin typeface="Algerian" panose="04020705040A02060702" pitchFamily="82" charset="0"/>
                <a:ea typeface="+mn-ea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Analysis of Rental Patterns and Film Popularity in </a:t>
            </a:r>
            <a:r>
              <a:rPr lang="en-US" sz="27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Mavenmovies</a:t>
            </a: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Database</a:t>
            </a:r>
            <a:endParaRPr lang="en-IN" sz="36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39592-D8E1-0A82-1280-C50DD0A92B1F}"/>
              </a:ext>
            </a:extLst>
          </p:cNvPr>
          <p:cNvSpPr txBox="1"/>
          <p:nvPr/>
        </p:nvSpPr>
        <p:spPr>
          <a:xfrm>
            <a:off x="4031405" y="3429000"/>
            <a:ext cx="3529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Shridevi G</a:t>
            </a:r>
          </a:p>
          <a:p>
            <a:pPr algn="ctr"/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S9696</a:t>
            </a:r>
            <a:endParaRPr lang="en-IN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4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80F515-1888-80D3-C274-EE23EA2A7271}"/>
              </a:ext>
            </a:extLst>
          </p:cNvPr>
          <p:cNvSpPr txBox="1"/>
          <p:nvPr/>
        </p:nvSpPr>
        <p:spPr>
          <a:xfrm>
            <a:off x="4305301" y="365053"/>
            <a:ext cx="4327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Monthly Rental Trends</a:t>
            </a:r>
            <a:endParaRPr lang="en-IN" sz="24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D439F-BA04-0175-6213-8F5E9F3EF393}"/>
              </a:ext>
            </a:extLst>
          </p:cNvPr>
          <p:cNvSpPr txBox="1"/>
          <p:nvPr/>
        </p:nvSpPr>
        <p:spPr>
          <a:xfrm>
            <a:off x="7040880" y="5102750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Monthly rental trends shows a down-trend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A9B3C82-85E8-FA20-3D87-0FCB2EFC54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981636"/>
              </p:ext>
            </p:extLst>
          </p:nvPr>
        </p:nvGraphicFramePr>
        <p:xfrm>
          <a:off x="5565648" y="1614514"/>
          <a:ext cx="61341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134152" imgH="1152618" progId="Excel.Sheet.12">
                  <p:embed/>
                </p:oleObj>
              </mc:Choice>
              <mc:Fallback>
                <p:oleObj name="Worksheet" r:id="rId2" imgW="6134152" imgH="1152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65648" y="1614514"/>
                        <a:ext cx="6134100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4801D32-58B9-C4A2-3BD9-D0DBBDF6B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88" y="3592280"/>
            <a:ext cx="6489192" cy="27156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563292-1BF9-E17A-BDAF-8A2A63F9B3C4}"/>
              </a:ext>
            </a:extLst>
          </p:cNvPr>
          <p:cNvSpPr txBox="1"/>
          <p:nvPr/>
        </p:nvSpPr>
        <p:spPr>
          <a:xfrm>
            <a:off x="551688" y="1011779"/>
            <a:ext cx="520903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with monthly_rental as</a:t>
            </a:r>
          </a:p>
          <a:p>
            <a:r>
              <a:rPr lang="en-US" sz="1200" dirty="0"/>
              <a:t>(</a:t>
            </a:r>
          </a:p>
          <a:p>
            <a:r>
              <a:rPr lang="en-US" sz="1200" dirty="0"/>
              <a:t>select year(rental_date) as year, month(rental_date)as month, sum(amount)as Monthwise_revenue  </a:t>
            </a:r>
          </a:p>
          <a:p>
            <a:r>
              <a:rPr lang="en-US" sz="1200" dirty="0"/>
              <a:t>from rental </a:t>
            </a:r>
          </a:p>
          <a:p>
            <a:r>
              <a:rPr lang="en-US" sz="1200" dirty="0"/>
              <a:t>left join payment on rental.rental_id=payment.payment_id</a:t>
            </a:r>
          </a:p>
          <a:p>
            <a:r>
              <a:rPr lang="en-US" sz="1200" dirty="0"/>
              <a:t>group by year,monthorder by year,month</a:t>
            </a:r>
          </a:p>
          <a:p>
            <a:r>
              <a:rPr lang="en-US" sz="1200" dirty="0"/>
              <a:t> ) </a:t>
            </a:r>
          </a:p>
          <a:p>
            <a:r>
              <a:rPr lang="en-US" sz="1200" dirty="0"/>
              <a:t>select *, </a:t>
            </a:r>
          </a:p>
          <a:p>
            <a:r>
              <a:rPr lang="en-US" sz="1200" dirty="0"/>
              <a:t>Monthwise_revenue-lag(Monthwise_revenue) over(order by year,month)</a:t>
            </a:r>
          </a:p>
          <a:p>
            <a:r>
              <a:rPr lang="en-US" sz="1200" dirty="0"/>
              <a:t>as MonthOnMonth  </a:t>
            </a:r>
          </a:p>
          <a:p>
            <a:r>
              <a:rPr lang="en-US" sz="1200" dirty="0"/>
              <a:t>from monthly_rental</a:t>
            </a:r>
          </a:p>
          <a:p>
            <a:r>
              <a:rPr lang="en-US" sz="1200" dirty="0"/>
              <a:t>group by year, month;</a:t>
            </a:r>
            <a:endParaRPr lang="en-IN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D80BBE-76E6-C8E5-61AF-D0C7FAAF1691}"/>
              </a:ext>
            </a:extLst>
          </p:cNvPr>
          <p:cNvSpPr txBox="1"/>
          <p:nvPr/>
        </p:nvSpPr>
        <p:spPr>
          <a:xfrm>
            <a:off x="5565648" y="2942384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This report shows the month-wise revenue based on the year and month and Month-over-Month</a:t>
            </a:r>
            <a:endParaRPr lang="en-IN" sz="1600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4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1EE567-375D-A6DB-7782-81D24C5A8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320" y="1174333"/>
            <a:ext cx="3259584" cy="2094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66435F-9DB5-B563-7BEF-7CD41E54E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20" y="3541849"/>
            <a:ext cx="4182049" cy="25815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E08B6C-3ECC-A1EA-AF4F-3716B7AF1808}"/>
              </a:ext>
            </a:extLst>
          </p:cNvPr>
          <p:cNvSpPr txBox="1"/>
          <p:nvPr/>
        </p:nvSpPr>
        <p:spPr>
          <a:xfrm>
            <a:off x="4392804" y="419481"/>
            <a:ext cx="5190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Peak Rental hours</a:t>
            </a:r>
            <a:endParaRPr lang="en-IN" sz="24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79942FE-904B-1776-5D04-0A7F5A753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083" y="1154653"/>
            <a:ext cx="2884899" cy="21136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376A34E-7FED-B738-CD9B-A49D9070C956}"/>
              </a:ext>
            </a:extLst>
          </p:cNvPr>
          <p:cNvSpPr txBox="1"/>
          <p:nvPr/>
        </p:nvSpPr>
        <p:spPr>
          <a:xfrm>
            <a:off x="5449824" y="3381188"/>
            <a:ext cx="6355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These tables show the peak rental hours and on which day of the week has the rush hour.</a:t>
            </a:r>
            <a:endParaRPr lang="en-IN" sz="1600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EC8C83-C68B-54A7-8820-DCA9C73048F7}"/>
              </a:ext>
            </a:extLst>
          </p:cNvPr>
          <p:cNvSpPr txBox="1"/>
          <p:nvPr/>
        </p:nvSpPr>
        <p:spPr>
          <a:xfrm>
            <a:off x="8038543" y="2919523"/>
            <a:ext cx="29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2F92E5-89C7-E90C-8AC5-C7A172FB6017}"/>
              </a:ext>
            </a:extLst>
          </p:cNvPr>
          <p:cNvSpPr txBox="1"/>
          <p:nvPr/>
        </p:nvSpPr>
        <p:spPr>
          <a:xfrm>
            <a:off x="4486099" y="5033211"/>
            <a:ext cx="73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Based on the chart, Tuesdays have more rental hours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867689-46AF-9DAC-7680-3702FDA0E2B6}"/>
              </a:ext>
            </a:extLst>
          </p:cNvPr>
          <p:cNvSpPr txBox="1"/>
          <p:nvPr/>
        </p:nvSpPr>
        <p:spPr>
          <a:xfrm>
            <a:off x="813720" y="1426839"/>
            <a:ext cx="41001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select dayname(rental_date)as Renting_Day,</a:t>
            </a:r>
          </a:p>
          <a:p>
            <a:r>
              <a:rPr lang="en-IN" sz="1200" dirty="0"/>
              <a:t>hour(rental_date)as hours,count(*)as peak_rental_hours    </a:t>
            </a:r>
          </a:p>
          <a:p>
            <a:r>
              <a:rPr lang="en-IN" sz="1200" dirty="0"/>
              <a:t>from rental</a:t>
            </a:r>
          </a:p>
          <a:p>
            <a:r>
              <a:rPr lang="en-IN" sz="1200" dirty="0"/>
              <a:t> group by Renting_Day,hours </a:t>
            </a:r>
          </a:p>
          <a:p>
            <a:r>
              <a:rPr lang="en-IN" sz="1200" dirty="0"/>
              <a:t>order by peak_rental_hours desc;</a:t>
            </a:r>
          </a:p>
        </p:txBody>
      </p:sp>
    </p:spTree>
    <p:extLst>
      <p:ext uri="{BB962C8B-B14F-4D97-AF65-F5344CB8AC3E}">
        <p14:creationId xmlns:p14="http://schemas.microsoft.com/office/powerpoint/2010/main" val="347788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184FB-70EA-3146-6B5C-22DFC8773393}"/>
              </a:ext>
            </a:extLst>
          </p:cNvPr>
          <p:cNvSpPr txBox="1"/>
          <p:nvPr/>
        </p:nvSpPr>
        <p:spPr>
          <a:xfrm>
            <a:off x="2870569" y="554180"/>
            <a:ext cx="683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Top 10 most rented movies</a:t>
            </a:r>
            <a:endParaRPr lang="en-IN" sz="24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484D7D-70D5-B8B4-5320-C2A495C23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029" y="1235752"/>
            <a:ext cx="3371850" cy="2114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4C7C2E-B566-7D2B-C69D-2F1397E66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64" y="1235752"/>
            <a:ext cx="5467675" cy="2193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9C34DE-E7A1-0C2B-0188-CB5950885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549" y="3873759"/>
            <a:ext cx="4950381" cy="2755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9C2C32-B9B1-E4D9-A2D0-76398AFCCB8F}"/>
              </a:ext>
            </a:extLst>
          </p:cNvPr>
          <p:cNvSpPr txBox="1"/>
          <p:nvPr/>
        </p:nvSpPr>
        <p:spPr>
          <a:xfrm>
            <a:off x="7914807" y="4661941"/>
            <a:ext cx="349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These are the Top 10 most rented movies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98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D8A903-B0B0-C970-E97F-89597FCE0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24" y="2979248"/>
            <a:ext cx="3276600" cy="3257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B6D4E1-C398-627E-6787-50CCCC7FF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193" y="1328201"/>
            <a:ext cx="4584589" cy="2755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7887A1-CF20-3BCA-DA5B-BF266EB7D704}"/>
              </a:ext>
            </a:extLst>
          </p:cNvPr>
          <p:cNvSpPr txBox="1"/>
          <p:nvPr/>
        </p:nvSpPr>
        <p:spPr>
          <a:xfrm>
            <a:off x="3922776" y="566928"/>
            <a:ext cx="486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Highest number of Rentals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B5307-DFA6-3161-86C0-AA603C01CF5D}"/>
              </a:ext>
            </a:extLst>
          </p:cNvPr>
          <p:cNvSpPr txBox="1"/>
          <p:nvPr/>
        </p:nvSpPr>
        <p:spPr>
          <a:xfrm>
            <a:off x="6096000" y="4746358"/>
            <a:ext cx="5522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Customers prefer to watch more sports movies compared to other movies </a:t>
            </a:r>
            <a:endParaRPr lang="en-IN" sz="2000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59FE8-ACB2-0F32-BE22-5DF77748A7F9}"/>
              </a:ext>
            </a:extLst>
          </p:cNvPr>
          <p:cNvSpPr txBox="1"/>
          <p:nvPr/>
        </p:nvSpPr>
        <p:spPr>
          <a:xfrm>
            <a:off x="573024" y="1403756"/>
            <a:ext cx="5522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select name as Film_Category_Name,count(rental_id)as Number_of_Rentals   </a:t>
            </a:r>
          </a:p>
          <a:p>
            <a:r>
              <a:rPr lang="en-IN" sz="1200" dirty="0"/>
              <a:t>from category    </a:t>
            </a:r>
          </a:p>
          <a:p>
            <a:r>
              <a:rPr lang="en-IN" sz="1200" dirty="0"/>
              <a:t>left join film_category on category.category_id=film_category.category_id    </a:t>
            </a:r>
          </a:p>
          <a:p>
            <a:r>
              <a:rPr lang="en-IN" sz="1200" dirty="0"/>
              <a:t>left join inventory on film_category.film_id=inventory.film_id     left join rental on inventory.inventory_id=rental.inventory_id group by Film_Category_Name </a:t>
            </a:r>
          </a:p>
          <a:p>
            <a:r>
              <a:rPr lang="en-IN" sz="1200" dirty="0"/>
              <a:t>order by Number_of_Rentals desc; </a:t>
            </a:r>
          </a:p>
        </p:txBody>
      </p:sp>
    </p:spTree>
    <p:extLst>
      <p:ext uri="{BB962C8B-B14F-4D97-AF65-F5344CB8AC3E}">
        <p14:creationId xmlns:p14="http://schemas.microsoft.com/office/powerpoint/2010/main" val="139797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EA6DE6-7FD9-C07F-4382-EF75C324A993}"/>
              </a:ext>
            </a:extLst>
          </p:cNvPr>
          <p:cNvSpPr txBox="1"/>
          <p:nvPr/>
        </p:nvSpPr>
        <p:spPr>
          <a:xfrm>
            <a:off x="3419856" y="822036"/>
            <a:ext cx="4680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Highest rental revenue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B91DDF-C50F-F80B-0FE6-3B133D40F08B}"/>
              </a:ext>
            </a:extLst>
          </p:cNvPr>
          <p:cNvSpPr txBox="1"/>
          <p:nvPr/>
        </p:nvSpPr>
        <p:spPr>
          <a:xfrm>
            <a:off x="1088136" y="1834039"/>
            <a:ext cx="539496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select </a:t>
            </a:r>
            <a:r>
              <a:rPr lang="en-IN" sz="1400" dirty="0" err="1"/>
              <a:t>store.store_id</a:t>
            </a:r>
            <a:r>
              <a:rPr lang="en-IN" sz="1400" dirty="0"/>
              <a:t>, sum(amount)as </a:t>
            </a:r>
            <a:r>
              <a:rPr lang="en-IN" sz="1400" dirty="0" err="1"/>
              <a:t>Highest_Rental_Revenue</a:t>
            </a:r>
            <a:r>
              <a:rPr lang="en-IN" sz="1400" dirty="0"/>
              <a:t>  </a:t>
            </a:r>
          </a:p>
          <a:p>
            <a:r>
              <a:rPr lang="en-IN" sz="1400" dirty="0"/>
              <a:t>from store     </a:t>
            </a:r>
          </a:p>
          <a:p>
            <a:r>
              <a:rPr lang="en-IN" sz="1400" dirty="0"/>
              <a:t>join staff on </a:t>
            </a:r>
            <a:r>
              <a:rPr lang="en-IN" sz="1400" dirty="0" err="1"/>
              <a:t>store.store_id</a:t>
            </a:r>
            <a:r>
              <a:rPr lang="en-IN" sz="1400" dirty="0"/>
              <a:t>=</a:t>
            </a:r>
            <a:r>
              <a:rPr lang="en-IN" sz="1400" dirty="0" err="1"/>
              <a:t>staff.store_id</a:t>
            </a:r>
            <a:r>
              <a:rPr lang="en-IN" sz="1400" dirty="0"/>
              <a:t>  </a:t>
            </a:r>
          </a:p>
          <a:p>
            <a:r>
              <a:rPr lang="en-IN" sz="1400" dirty="0"/>
              <a:t>join payment on </a:t>
            </a:r>
            <a:r>
              <a:rPr lang="en-IN" sz="1400" dirty="0" err="1"/>
              <a:t>staff.staff_id</a:t>
            </a:r>
            <a:r>
              <a:rPr lang="en-IN" sz="1400" dirty="0"/>
              <a:t>=</a:t>
            </a:r>
            <a:r>
              <a:rPr lang="en-IN" sz="1400" dirty="0" err="1"/>
              <a:t>payment.staff_id</a:t>
            </a:r>
            <a:endParaRPr lang="en-IN" sz="1400" dirty="0"/>
          </a:p>
          <a:p>
            <a:r>
              <a:rPr lang="en-IN" sz="1400" dirty="0"/>
              <a:t>group by </a:t>
            </a:r>
            <a:r>
              <a:rPr lang="en-IN" sz="1400" dirty="0" err="1"/>
              <a:t>store_id</a:t>
            </a:r>
            <a:endParaRPr lang="en-IN" sz="1400" dirty="0"/>
          </a:p>
          <a:p>
            <a:r>
              <a:rPr lang="en-IN" sz="1400" dirty="0"/>
              <a:t>order by </a:t>
            </a:r>
            <a:r>
              <a:rPr lang="en-IN" sz="1400" dirty="0" err="1"/>
              <a:t>Highest_Rental_Revenue</a:t>
            </a:r>
            <a:r>
              <a:rPr lang="en-IN" sz="1400" dirty="0"/>
              <a:t> </a:t>
            </a:r>
            <a:r>
              <a:rPr lang="en-IN" sz="1400" dirty="0" err="1"/>
              <a:t>desc</a:t>
            </a:r>
            <a:endParaRPr lang="en-IN" sz="1400" dirty="0"/>
          </a:p>
          <a:p>
            <a:r>
              <a:rPr lang="en-IN" sz="1400" dirty="0"/>
              <a:t>Limit 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5A4A6-6C2F-D225-424C-4151CB433C02}"/>
              </a:ext>
            </a:extLst>
          </p:cNvPr>
          <p:cNvSpPr txBox="1"/>
          <p:nvPr/>
        </p:nvSpPr>
        <p:spPr>
          <a:xfrm>
            <a:off x="3419856" y="4462272"/>
            <a:ext cx="5742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Store ID 2 has the highest rental revenue compared to Store ID 1</a:t>
            </a:r>
            <a:endParaRPr lang="en-IN" sz="2000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E95538-BB8A-57B7-F874-846BD7421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021" y="2272911"/>
            <a:ext cx="4073843" cy="66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8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7A7118-516B-6BE8-8B6E-B1170D15B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038" y="2463257"/>
            <a:ext cx="4542402" cy="8560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E62776-4844-8492-EA0A-9D3213377068}"/>
              </a:ext>
            </a:extLst>
          </p:cNvPr>
          <p:cNvSpPr txBox="1"/>
          <p:nvPr/>
        </p:nvSpPr>
        <p:spPr>
          <a:xfrm>
            <a:off x="3934691" y="720436"/>
            <a:ext cx="4221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Staff</a:t>
            </a:r>
            <a:r>
              <a:rPr lang="en-IN" dirty="0"/>
              <a:t>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A4A8E-2D5E-7F09-3F04-A8CEAF7CA7DB}"/>
              </a:ext>
            </a:extLst>
          </p:cNvPr>
          <p:cNvSpPr txBox="1"/>
          <p:nvPr/>
        </p:nvSpPr>
        <p:spPr>
          <a:xfrm>
            <a:off x="594845" y="2069884"/>
            <a:ext cx="60944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select </a:t>
            </a:r>
            <a:r>
              <a:rPr lang="en-IN" sz="1400" dirty="0" err="1"/>
              <a:t>staff.staff_id</a:t>
            </a:r>
            <a:r>
              <a:rPr lang="en-IN" sz="1400" dirty="0"/>
              <a:t>, </a:t>
            </a:r>
            <a:r>
              <a:rPr lang="en-IN" sz="1400" dirty="0" err="1"/>
              <a:t>concat</a:t>
            </a:r>
            <a:r>
              <a:rPr lang="en-IN" sz="1400" dirty="0"/>
              <a:t>(</a:t>
            </a:r>
            <a:r>
              <a:rPr lang="en-IN" sz="1400" dirty="0" err="1"/>
              <a:t>first_name</a:t>
            </a:r>
            <a:r>
              <a:rPr lang="en-IN" sz="1400" dirty="0"/>
              <a:t>," ",</a:t>
            </a:r>
            <a:r>
              <a:rPr lang="en-IN" sz="1400" dirty="0" err="1"/>
              <a:t>last_name</a:t>
            </a:r>
            <a:r>
              <a:rPr lang="en-IN" sz="1400" dirty="0"/>
              <a:t>)as </a:t>
            </a:r>
            <a:r>
              <a:rPr lang="en-IN" sz="1400" dirty="0" err="1"/>
              <a:t>Staff_Name</a:t>
            </a:r>
            <a:r>
              <a:rPr lang="en-IN" sz="1400" dirty="0"/>
              <a:t>, count(rental_id)as </a:t>
            </a:r>
            <a:r>
              <a:rPr lang="en-IN" sz="1400" dirty="0" err="1"/>
              <a:t>Rental_Count</a:t>
            </a:r>
            <a:r>
              <a:rPr lang="en-IN" sz="1400" dirty="0"/>
              <a:t>  </a:t>
            </a:r>
          </a:p>
          <a:p>
            <a:r>
              <a:rPr lang="en-IN" sz="1400" dirty="0"/>
              <a:t>from staff  </a:t>
            </a:r>
          </a:p>
          <a:p>
            <a:r>
              <a:rPr lang="en-IN" sz="1400" dirty="0"/>
              <a:t>join rental on </a:t>
            </a:r>
            <a:r>
              <a:rPr lang="en-IN" sz="1400" dirty="0" err="1"/>
              <a:t>staff.staff_id</a:t>
            </a:r>
            <a:r>
              <a:rPr lang="en-IN" sz="1400" dirty="0"/>
              <a:t>=</a:t>
            </a:r>
            <a:r>
              <a:rPr lang="en-IN" sz="1400" dirty="0" err="1"/>
              <a:t>rental.staff_id</a:t>
            </a:r>
            <a:endParaRPr lang="en-IN" sz="1400" dirty="0"/>
          </a:p>
          <a:p>
            <a:r>
              <a:rPr lang="en-IN" sz="1400" dirty="0"/>
              <a:t>group by </a:t>
            </a:r>
            <a:r>
              <a:rPr lang="en-IN" sz="1400" dirty="0" err="1"/>
              <a:t>staff_id,Staff_Name</a:t>
            </a:r>
            <a:endParaRPr lang="en-IN" sz="1400" dirty="0"/>
          </a:p>
          <a:p>
            <a:r>
              <a:rPr lang="en-IN" sz="1400" dirty="0"/>
              <a:t>order by </a:t>
            </a:r>
            <a:r>
              <a:rPr lang="en-IN" sz="1400" dirty="0" err="1"/>
              <a:t>Rental_Count</a:t>
            </a:r>
            <a:r>
              <a:rPr lang="en-IN" sz="1400" dirty="0"/>
              <a:t> desc;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EFEBF-7081-3682-E425-99A630B07BE8}"/>
              </a:ext>
            </a:extLst>
          </p:cNvPr>
          <p:cNvSpPr txBox="1"/>
          <p:nvPr/>
        </p:nvSpPr>
        <p:spPr>
          <a:xfrm>
            <a:off x="3196844" y="4600428"/>
            <a:ext cx="6094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Based on these data Staff ID 1 has performed better than Staff ID 2</a:t>
            </a:r>
            <a:endParaRPr lang="en-IN" sz="2000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1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orful bar chart with white letters&#10;&#10;Description automatically generated">
            <a:extLst>
              <a:ext uri="{FF2B5EF4-FFF2-40B4-BE49-F238E27FC236}">
                <a16:creationId xmlns:a16="http://schemas.microsoft.com/office/drawing/2014/main" id="{A3DADCFA-48C6-AA29-5E09-73233534E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435" y="1848693"/>
            <a:ext cx="6199541" cy="343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0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491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Aptos</vt:lpstr>
      <vt:lpstr>Aptos Display</vt:lpstr>
      <vt:lpstr>Arial</vt:lpstr>
      <vt:lpstr>Comic Sans MS</vt:lpstr>
      <vt:lpstr>Times New Roman</vt:lpstr>
      <vt:lpstr>Office Theme</vt:lpstr>
      <vt:lpstr>Worksheet</vt:lpstr>
      <vt:lpstr>Mid capstone Project Presentation Analysis of Rental Patterns and Film Popularity in Mavenmovies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Devi L</dc:creator>
  <cp:lastModifiedBy>Devi L</cp:lastModifiedBy>
  <cp:revision>11</cp:revision>
  <dcterms:created xsi:type="dcterms:W3CDTF">2024-08-15T16:02:49Z</dcterms:created>
  <dcterms:modified xsi:type="dcterms:W3CDTF">2024-08-18T06:11:33Z</dcterms:modified>
</cp:coreProperties>
</file>