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14232" y="6184984"/>
            <a:ext cx="3225396" cy="6222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0324" y="56768"/>
            <a:ext cx="300799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425" y="1536201"/>
            <a:ext cx="11597149" cy="438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" y="0"/>
            <a:ext cx="12191408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6306" y="3725098"/>
            <a:ext cx="6631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solidFill>
                  <a:srgbClr val="6AA84F"/>
                </a:solidFill>
              </a:rPr>
              <a:t>CODE</a:t>
            </a:r>
            <a:r>
              <a:rPr sz="3600" u="none" spc="-25" dirty="0">
                <a:solidFill>
                  <a:srgbClr val="6AA84F"/>
                </a:solidFill>
              </a:rPr>
              <a:t> </a:t>
            </a:r>
            <a:r>
              <a:rPr sz="3600" u="none" spc="-35" dirty="0">
                <a:solidFill>
                  <a:srgbClr val="6AA84F"/>
                </a:solidFill>
              </a:rPr>
              <a:t>REFACTORING</a:t>
            </a:r>
            <a:r>
              <a:rPr sz="3600" u="none" spc="-25" dirty="0">
                <a:solidFill>
                  <a:srgbClr val="6AA84F"/>
                </a:solidFill>
              </a:rPr>
              <a:t> </a:t>
            </a:r>
            <a:r>
              <a:rPr sz="3600" u="none" dirty="0">
                <a:solidFill>
                  <a:srgbClr val="6AA84F"/>
                </a:solidFill>
              </a:rPr>
              <a:t>&amp;</a:t>
            </a:r>
            <a:r>
              <a:rPr sz="3600" u="none" spc="-25" dirty="0">
                <a:solidFill>
                  <a:srgbClr val="6AA84F"/>
                </a:solidFill>
              </a:rPr>
              <a:t> </a:t>
            </a:r>
            <a:r>
              <a:rPr sz="3600" u="none" spc="-5" dirty="0">
                <a:solidFill>
                  <a:srgbClr val="6AA84F"/>
                </a:solidFill>
              </a:rPr>
              <a:t>BUG</a:t>
            </a:r>
            <a:r>
              <a:rPr sz="3600" u="none" spc="-25" dirty="0">
                <a:solidFill>
                  <a:srgbClr val="6AA84F"/>
                </a:solidFill>
              </a:rPr>
              <a:t> </a:t>
            </a:r>
            <a:r>
              <a:rPr sz="3600" u="none" spc="-5" dirty="0">
                <a:solidFill>
                  <a:srgbClr val="6AA84F"/>
                </a:solidFill>
              </a:rPr>
              <a:t>FIXING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3958358" y="4419600"/>
            <a:ext cx="4267200" cy="1177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Shridhan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Jadhav</a:t>
            </a:r>
          </a:p>
          <a:p>
            <a:pPr marL="12700" algn="ctr">
              <a:spcBef>
                <a:spcPts val="100"/>
              </a:spcBef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IN1240476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5000" y="557793"/>
            <a:ext cx="2239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Introduction: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425" y="1536201"/>
            <a:ext cx="11459845" cy="438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27990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team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20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scientists initiated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development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Note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Taking</a:t>
            </a:r>
            <a:r>
              <a:rPr sz="2600" spc="-10" dirty="0">
                <a:latin typeface="Calibri"/>
                <a:cs typeface="Calibri"/>
              </a:rPr>
              <a:t> Application</a:t>
            </a:r>
            <a:endParaRPr sz="2600">
              <a:latin typeface="Calibri"/>
              <a:cs typeface="Calibri"/>
            </a:endParaRPr>
          </a:p>
          <a:p>
            <a:pPr marL="469900" indent="-427990">
              <a:lnSpc>
                <a:spcPct val="1000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2600" spc="-5" dirty="0">
                <a:latin typeface="Calibri"/>
                <a:cs typeface="Calibri"/>
              </a:rPr>
              <a:t>using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Python,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Flask,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HTML.</a:t>
            </a:r>
            <a:endParaRPr sz="2600">
              <a:latin typeface="Calibri"/>
              <a:cs typeface="Calibri"/>
            </a:endParaRPr>
          </a:p>
          <a:p>
            <a:pPr marL="469900" indent="-427990">
              <a:lnSpc>
                <a:spcPct val="1000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2600" spc="-10" dirty="0">
                <a:latin typeface="Calibri"/>
                <a:cs typeface="Calibri"/>
              </a:rPr>
              <a:t>Challenges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arose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due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team's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limited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experience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backend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development,</a:t>
            </a:r>
            <a:endParaRPr sz="2600">
              <a:latin typeface="Calibri"/>
              <a:cs typeface="Calibri"/>
            </a:endParaRPr>
          </a:p>
          <a:p>
            <a:pPr marL="469900" indent="-427990">
              <a:lnSpc>
                <a:spcPct val="1000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2600" spc="-10" dirty="0">
                <a:latin typeface="Calibri"/>
                <a:cs typeface="Calibri"/>
              </a:rPr>
              <a:t>resulting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issues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application's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functionality.</a:t>
            </a:r>
            <a:endParaRPr sz="2600">
              <a:latin typeface="Calibri"/>
              <a:cs typeface="Calibri"/>
            </a:endParaRPr>
          </a:p>
          <a:p>
            <a:pPr marL="469900" marR="86995" indent="-427990">
              <a:lnSpc>
                <a:spcPct val="1000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2600" spc="-50" dirty="0">
                <a:latin typeface="Calibri"/>
                <a:cs typeface="Calibri"/>
              </a:rPr>
              <a:t>Tasked</a:t>
            </a:r>
            <a:r>
              <a:rPr sz="2600" spc="-5" dirty="0">
                <a:latin typeface="Calibri"/>
                <a:cs typeface="Calibri"/>
              </a:rPr>
              <a:t> with </a:t>
            </a:r>
            <a:r>
              <a:rPr sz="2600" spc="-15" dirty="0">
                <a:latin typeface="Calibri"/>
                <a:cs typeface="Calibri"/>
              </a:rPr>
              <a:t>refactoring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existing</a:t>
            </a:r>
            <a:r>
              <a:rPr sz="2600" spc="-10" dirty="0">
                <a:latin typeface="Calibri"/>
                <a:cs typeface="Calibri"/>
              </a:rPr>
              <a:t> codebase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ensuring seamless </a:t>
            </a:r>
            <a:r>
              <a:rPr sz="2600" spc="-15" dirty="0">
                <a:latin typeface="Calibri"/>
                <a:cs typeface="Calibri"/>
              </a:rPr>
              <a:t>operation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application.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Objective:</a:t>
            </a:r>
            <a:endParaRPr sz="2600">
              <a:latin typeface="Calibri"/>
              <a:cs typeface="Calibri"/>
            </a:endParaRPr>
          </a:p>
          <a:p>
            <a:pPr marL="469900" indent="-427990">
              <a:lnSpc>
                <a:spcPct val="1000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2600" spc="-5" dirty="0">
                <a:latin typeface="Calibri"/>
                <a:cs typeface="Calibri"/>
              </a:rPr>
              <a:t>Fix </a:t>
            </a:r>
            <a:r>
              <a:rPr sz="2600" spc="-10" dirty="0">
                <a:latin typeface="Calibri"/>
                <a:cs typeface="Calibri"/>
              </a:rPr>
              <a:t>identified</a:t>
            </a:r>
            <a:r>
              <a:rPr sz="2600" spc="-5" dirty="0">
                <a:latin typeface="Calibri"/>
                <a:cs typeface="Calibri"/>
              </a:rPr>
              <a:t> bugs</a:t>
            </a:r>
            <a:r>
              <a:rPr sz="2600" dirty="0">
                <a:latin typeface="Calibri"/>
                <a:cs typeface="Calibri"/>
              </a:rPr>
              <a:t> and </a:t>
            </a:r>
            <a:r>
              <a:rPr sz="2600" spc="-5" dirty="0">
                <a:latin typeface="Calibri"/>
                <a:cs typeface="Calibri"/>
              </a:rPr>
              <a:t>issues without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recreating</a:t>
            </a:r>
            <a:r>
              <a:rPr sz="2600" spc="-5" dirty="0">
                <a:latin typeface="Calibri"/>
                <a:cs typeface="Calibri"/>
              </a:rPr>
              <a:t> the </a:t>
            </a:r>
            <a:r>
              <a:rPr sz="2600" spc="-10" dirty="0">
                <a:latin typeface="Calibri"/>
                <a:cs typeface="Calibri"/>
              </a:rPr>
              <a:t>application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scratch.</a:t>
            </a:r>
            <a:endParaRPr sz="2600">
              <a:latin typeface="Calibri"/>
              <a:cs typeface="Calibri"/>
            </a:endParaRPr>
          </a:p>
          <a:p>
            <a:pPr marL="469900" marR="5080" indent="-427990">
              <a:lnSpc>
                <a:spcPct val="100000"/>
              </a:lnSpc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spc="-10" dirty="0">
                <a:latin typeface="Calibri"/>
                <a:cs typeface="Calibri"/>
              </a:rPr>
              <a:t>report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documents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process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refactoring,</a:t>
            </a:r>
            <a:r>
              <a:rPr sz="2600" dirty="0">
                <a:latin typeface="Calibri"/>
                <a:cs typeface="Calibri"/>
              </a:rPr>
              <a:t> debugging,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ensuring </a:t>
            </a:r>
            <a:r>
              <a:rPr sz="2600" spc="-15" dirty="0">
                <a:latin typeface="Calibri"/>
                <a:cs typeface="Calibri"/>
              </a:rPr>
              <a:t>proper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functionality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the</a:t>
            </a:r>
            <a:r>
              <a:rPr sz="2600" spc="-10" dirty="0">
                <a:latin typeface="Calibri"/>
                <a:cs typeface="Calibri"/>
              </a:rPr>
              <a:t> Note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Taking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Application.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94350"/>
            <a:ext cx="12192000" cy="5380990"/>
            <a:chOff x="0" y="794350"/>
            <a:chExt cx="12192000" cy="53809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94350"/>
              <a:ext cx="6229916" cy="41283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9925" y="1601672"/>
              <a:ext cx="5962074" cy="45736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44733" y="56768"/>
            <a:ext cx="20993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Initial</a:t>
            </a:r>
            <a:r>
              <a:rPr spc="-90" dirty="0"/>
              <a:t> </a:t>
            </a:r>
            <a:r>
              <a:rPr spc="-5" dirty="0"/>
              <a:t>Codes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Bug</a:t>
            </a:r>
            <a:r>
              <a:rPr spc="-30" dirty="0"/>
              <a:t> </a:t>
            </a:r>
            <a:r>
              <a:rPr spc="-15" dirty="0"/>
              <a:t>Identification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5" y="549528"/>
            <a:ext cx="1202626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latin typeface="Calibri"/>
                <a:cs typeface="Calibri"/>
              </a:rPr>
              <a:t>Method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Not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Allowed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Error: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Bug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Description: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Users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encountered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10" dirty="0">
                <a:latin typeface="Calibri"/>
                <a:cs typeface="Calibri"/>
              </a:rPr>
              <a:t>"Method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Allowed"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submitting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notes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Resolution: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Updated</a:t>
            </a:r>
            <a:r>
              <a:rPr sz="2000" spc="-5" dirty="0">
                <a:latin typeface="Calibri"/>
                <a:cs typeface="Calibri"/>
              </a:rPr>
              <a:t> the Flask </a:t>
            </a:r>
            <a:r>
              <a:rPr sz="2000" spc="-15" dirty="0">
                <a:latin typeface="Calibri"/>
                <a:cs typeface="Calibri"/>
              </a:rPr>
              <a:t>route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handle both GET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POST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requests.</a:t>
            </a:r>
            <a:r>
              <a:rPr sz="2000" spc="-5" dirty="0">
                <a:latin typeface="Calibri"/>
                <a:cs typeface="Calibri"/>
              </a:rPr>
              <a:t> Modified the HTML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submit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POST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method.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Calibri"/>
                <a:cs typeface="Calibri"/>
              </a:rPr>
              <a:t>None</a:t>
            </a:r>
            <a:r>
              <a:rPr sz="2200" b="1" spc="-15" dirty="0">
                <a:latin typeface="Calibri"/>
                <a:cs typeface="Calibri"/>
              </a:rPr>
              <a:t> Displayed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after </a:t>
            </a:r>
            <a:r>
              <a:rPr sz="2200" b="1" spc="-5" dirty="0">
                <a:latin typeface="Calibri"/>
                <a:cs typeface="Calibri"/>
              </a:rPr>
              <a:t>Adding</a:t>
            </a:r>
            <a:r>
              <a:rPr sz="2200" b="1" spc="-10" dirty="0">
                <a:latin typeface="Calibri"/>
                <a:cs typeface="Calibri"/>
              </a:rPr>
              <a:t> Note: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Bug Description: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submitting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note,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application </a:t>
            </a:r>
            <a:r>
              <a:rPr sz="2000" spc="-15" dirty="0">
                <a:latin typeface="Calibri"/>
                <a:cs typeface="Calibri"/>
              </a:rPr>
              <a:t>displayed</a:t>
            </a:r>
            <a:r>
              <a:rPr sz="2000" spc="-5" dirty="0">
                <a:latin typeface="Calibri"/>
                <a:cs typeface="Calibri"/>
              </a:rPr>
              <a:t> "None" </a:t>
            </a:r>
            <a:r>
              <a:rPr sz="2000" spc="-10" dirty="0">
                <a:latin typeface="Calibri"/>
                <a:cs typeface="Calibri"/>
              </a:rPr>
              <a:t>instead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the </a:t>
            </a:r>
            <a:r>
              <a:rPr sz="2000" dirty="0">
                <a:latin typeface="Calibri"/>
                <a:cs typeface="Calibri"/>
              </a:rPr>
              <a:t>actual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note.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Resolution: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Changes "Button" </a:t>
            </a:r>
            <a:r>
              <a:rPr sz="2000" spc="-5" dirty="0">
                <a:latin typeface="Calibri"/>
                <a:cs typeface="Calibri"/>
              </a:rPr>
              <a:t>type</a:t>
            </a:r>
            <a:r>
              <a:rPr sz="2000" spc="-10" dirty="0">
                <a:latin typeface="Calibri"/>
                <a:cs typeface="Calibri"/>
              </a:rPr>
              <a:t> to </a:t>
            </a:r>
            <a:r>
              <a:rPr sz="2000" spc="-5" dirty="0">
                <a:latin typeface="Calibri"/>
                <a:cs typeface="Calibri"/>
              </a:rPr>
              <a:t>submit.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Calibri"/>
                <a:cs typeface="Calibri"/>
              </a:rPr>
              <a:t>Session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Management: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Calibri"/>
                <a:cs typeface="Calibri"/>
              </a:rPr>
              <a:t>Bug Description: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Showing the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 the user </a:t>
            </a:r>
            <a:r>
              <a:rPr sz="2000" spc="-10" dirty="0">
                <a:latin typeface="Calibri"/>
                <a:cs typeface="Calibri"/>
              </a:rPr>
              <a:t>even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haven’t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spc="-15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Resolution: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Managed</a:t>
            </a:r>
            <a:r>
              <a:rPr sz="2000" spc="-5" dirty="0">
                <a:latin typeface="Calibri"/>
                <a:cs typeface="Calibri"/>
              </a:rPr>
              <a:t> the session of the user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added</a:t>
            </a:r>
            <a:r>
              <a:rPr sz="2000" spc="-5" dirty="0">
                <a:latin typeface="Calibri"/>
                <a:cs typeface="Calibri"/>
              </a:rPr>
              <a:t> by them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visible only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them.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Additional</a:t>
            </a:r>
            <a:r>
              <a:rPr sz="2000" b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Functionality: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User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 delete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data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them.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962" y="583850"/>
            <a:ext cx="9976974" cy="5690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5194" y="58292"/>
            <a:ext cx="175704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/>
              <a:t>Final</a:t>
            </a:r>
            <a:r>
              <a:rPr sz="2900" spc="-85" dirty="0"/>
              <a:t> </a:t>
            </a:r>
            <a:r>
              <a:rPr sz="2900" spc="-5" dirty="0"/>
              <a:t>Codes</a:t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0850" y="368950"/>
            <a:ext cx="8631001" cy="58494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4028" y="56768"/>
            <a:ext cx="27762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Output</a:t>
            </a:r>
            <a:r>
              <a:rPr spc="-70" dirty="0"/>
              <a:t> </a:t>
            </a:r>
            <a:r>
              <a:rPr spc="-10" dirty="0"/>
              <a:t>Snippets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793100"/>
            <a:ext cx="12039600" cy="5855970"/>
            <a:chOff x="0" y="793100"/>
            <a:chExt cx="12039600" cy="58559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7599" y="793100"/>
              <a:ext cx="5381998" cy="2362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54825"/>
              <a:ext cx="6657599" cy="479387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83443" y="1318482"/>
              <a:ext cx="2352040" cy="108585"/>
            </a:xfrm>
            <a:custGeom>
              <a:avLst/>
              <a:gdLst/>
              <a:ahLst/>
              <a:cxnLst/>
              <a:rect l="l" t="t" r="r" b="b"/>
              <a:pathLst>
                <a:path w="2352040" h="108584">
                  <a:moveTo>
                    <a:pt x="2351431" y="108217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53904" y="1271333"/>
              <a:ext cx="132080" cy="94615"/>
            </a:xfrm>
            <a:custGeom>
              <a:avLst/>
              <a:gdLst/>
              <a:ahLst/>
              <a:cxnLst/>
              <a:rect l="l" t="t" r="r" b="b"/>
              <a:pathLst>
                <a:path w="132079" h="94615">
                  <a:moveTo>
                    <a:pt x="131708" y="0"/>
                  </a:moveTo>
                  <a:lnTo>
                    <a:pt x="0" y="41186"/>
                  </a:lnTo>
                  <a:lnTo>
                    <a:pt x="127368" y="94296"/>
                  </a:lnTo>
                  <a:lnTo>
                    <a:pt x="131708" y="0"/>
                  </a:lnTo>
                  <a:close/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6999" y="5234473"/>
              <a:ext cx="1599565" cy="223520"/>
            </a:xfrm>
            <a:custGeom>
              <a:avLst/>
              <a:gdLst/>
              <a:ahLst/>
              <a:cxnLst/>
              <a:rect l="l" t="t" r="r" b="b"/>
              <a:pathLst>
                <a:path w="1599565" h="223520">
                  <a:moveTo>
                    <a:pt x="0" y="222926"/>
                  </a:moveTo>
                  <a:lnTo>
                    <a:pt x="1598992" y="0"/>
                  </a:lnTo>
                </a:path>
              </a:pathLst>
            </a:custGeom>
            <a:ln w="2857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5187" y="5173440"/>
              <a:ext cx="163526" cy="12206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96375" y="949240"/>
            <a:ext cx="370141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5" dirty="0">
                <a:solidFill>
                  <a:srgbClr val="6AA84F"/>
                </a:solidFill>
                <a:latin typeface="Calibri"/>
                <a:cs typeface="Calibri"/>
              </a:rPr>
              <a:t>Home</a:t>
            </a:r>
            <a:r>
              <a:rPr sz="2300" b="1" spc="-25" dirty="0">
                <a:solidFill>
                  <a:srgbClr val="6AA84F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6AA84F"/>
                </a:solidFill>
                <a:latin typeface="Calibri"/>
                <a:cs typeface="Calibri"/>
              </a:rPr>
              <a:t>page</a:t>
            </a:r>
            <a:r>
              <a:rPr sz="2300" b="1" spc="-20" dirty="0">
                <a:solidFill>
                  <a:srgbClr val="6AA84F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6AA84F"/>
                </a:solidFill>
                <a:latin typeface="Calibri"/>
                <a:cs typeface="Calibri"/>
              </a:rPr>
              <a:t>without</a:t>
            </a:r>
            <a:r>
              <a:rPr sz="2300" b="1" spc="-25" dirty="0">
                <a:solidFill>
                  <a:srgbClr val="6AA84F"/>
                </a:solidFill>
                <a:latin typeface="Calibri"/>
                <a:cs typeface="Calibri"/>
              </a:rPr>
              <a:t> </a:t>
            </a:r>
            <a:r>
              <a:rPr sz="2300" b="1" spc="-20" dirty="0">
                <a:solidFill>
                  <a:srgbClr val="6AA84F"/>
                </a:solidFill>
                <a:latin typeface="Calibri"/>
                <a:cs typeface="Calibri"/>
              </a:rPr>
              <a:t>any </a:t>
            </a:r>
            <a:r>
              <a:rPr sz="2300" b="1" spc="-10" dirty="0">
                <a:solidFill>
                  <a:srgbClr val="6AA84F"/>
                </a:solidFill>
                <a:latin typeface="Calibri"/>
                <a:cs typeface="Calibri"/>
              </a:rPr>
              <a:t>Notes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68825" y="4979940"/>
            <a:ext cx="328676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5" dirty="0">
                <a:solidFill>
                  <a:srgbClr val="6AA84F"/>
                </a:solidFill>
                <a:latin typeface="Calibri"/>
                <a:cs typeface="Calibri"/>
              </a:rPr>
              <a:t>Home</a:t>
            </a:r>
            <a:r>
              <a:rPr sz="2300" b="1" spc="-25" dirty="0">
                <a:solidFill>
                  <a:srgbClr val="6AA84F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6AA84F"/>
                </a:solidFill>
                <a:latin typeface="Calibri"/>
                <a:cs typeface="Calibri"/>
              </a:rPr>
              <a:t>page</a:t>
            </a:r>
            <a:r>
              <a:rPr sz="2300" b="1" spc="-20" dirty="0">
                <a:solidFill>
                  <a:srgbClr val="6AA84F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6AA84F"/>
                </a:solidFill>
                <a:latin typeface="Calibri"/>
                <a:cs typeface="Calibri"/>
              </a:rPr>
              <a:t>with</a:t>
            </a:r>
            <a:r>
              <a:rPr sz="2300" b="1" spc="-25" dirty="0">
                <a:solidFill>
                  <a:srgbClr val="6AA84F"/>
                </a:solidFill>
                <a:latin typeface="Calibri"/>
                <a:cs typeface="Calibri"/>
              </a:rPr>
              <a:t> </a:t>
            </a:r>
            <a:r>
              <a:rPr sz="2300" b="1" spc="-20" dirty="0">
                <a:solidFill>
                  <a:srgbClr val="6AA84F"/>
                </a:solidFill>
                <a:latin typeface="Calibri"/>
                <a:cs typeface="Calibri"/>
              </a:rPr>
              <a:t>any </a:t>
            </a:r>
            <a:r>
              <a:rPr sz="2300" b="1" spc="-10" dirty="0">
                <a:solidFill>
                  <a:srgbClr val="6AA84F"/>
                </a:solidFill>
                <a:latin typeface="Calibri"/>
                <a:cs typeface="Calibri"/>
              </a:rPr>
              <a:t>Notes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6516" y="1850749"/>
            <a:ext cx="4465643" cy="28343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7625" y="3000247"/>
            <a:ext cx="236220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b="0" u="none" spc="285" dirty="0">
                <a:solidFill>
                  <a:srgbClr val="C00000"/>
                </a:solidFill>
                <a:latin typeface="Palatino Linotype"/>
                <a:cs typeface="Palatino Linotype"/>
              </a:rPr>
              <a:t>THANK  </a:t>
            </a:r>
            <a:r>
              <a:rPr sz="4400" b="0" u="none" spc="375" dirty="0">
                <a:solidFill>
                  <a:srgbClr val="C00000"/>
                </a:solidFill>
                <a:latin typeface="Palatino Linotype"/>
                <a:cs typeface="Palatino Linotype"/>
              </a:rPr>
              <a:t>YOU</a:t>
            </a:r>
            <a:endParaRPr sz="4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258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Microsoft Sans Serif</vt:lpstr>
      <vt:lpstr>Palatino Linotype</vt:lpstr>
      <vt:lpstr>Times New Roman</vt:lpstr>
      <vt:lpstr>Office Theme</vt:lpstr>
      <vt:lpstr>CODE REFACTORING &amp; BUG FIXING</vt:lpstr>
      <vt:lpstr>Introduction:</vt:lpstr>
      <vt:lpstr>Initial Codes</vt:lpstr>
      <vt:lpstr>Bug Identification</vt:lpstr>
      <vt:lpstr>Final Codes</vt:lpstr>
      <vt:lpstr>PowerPoint Presentation</vt:lpstr>
      <vt:lpstr>Output Snippets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Innomatics_Project_Report_.pptx</dc:title>
  <dc:creator>Admin</dc:creator>
  <cp:lastModifiedBy>shridhanjadhav9612@gmail.com</cp:lastModifiedBy>
  <cp:revision>1</cp:revision>
  <dcterms:created xsi:type="dcterms:W3CDTF">2024-03-06T06:28:49Z</dcterms:created>
  <dcterms:modified xsi:type="dcterms:W3CDTF">2024-03-06T06:32:50Z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