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8" r:id="rId3"/>
    <p:sldId id="259" r:id="rId4"/>
    <p:sldId id="257" r:id="rId5"/>
    <p:sldId id="258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T2020065 Shridhar Sharma" userId="38e04557-9d97-48e3-a5b0-f45f9136e3c5" providerId="ADAL" clId="{AE182DDD-B085-4963-AB86-D449EC674749}"/>
    <pc:docChg chg="custSel modSld">
      <pc:chgData name="IMT2020065 Shridhar Sharma" userId="38e04557-9d97-48e3-a5b0-f45f9136e3c5" providerId="ADAL" clId="{AE182DDD-B085-4963-AB86-D449EC674749}" dt="2023-03-18T03:51:14.487" v="64" actId="20577"/>
      <pc:docMkLst>
        <pc:docMk/>
      </pc:docMkLst>
      <pc:sldChg chg="modSp mod">
        <pc:chgData name="IMT2020065 Shridhar Sharma" userId="38e04557-9d97-48e3-a5b0-f45f9136e3c5" providerId="ADAL" clId="{AE182DDD-B085-4963-AB86-D449EC674749}" dt="2023-03-18T03:51:14.487" v="64" actId="20577"/>
        <pc:sldMkLst>
          <pc:docMk/>
          <pc:sldMk cId="2722478615" sldId="268"/>
        </pc:sldMkLst>
        <pc:spChg chg="mod">
          <ac:chgData name="IMT2020065 Shridhar Sharma" userId="38e04557-9d97-48e3-a5b0-f45f9136e3c5" providerId="ADAL" clId="{AE182DDD-B085-4963-AB86-D449EC674749}" dt="2023-03-18T03:51:14.487" v="64" actId="20577"/>
          <ac:spMkLst>
            <pc:docMk/>
            <pc:sldMk cId="2722478615" sldId="268"/>
            <ac:spMk id="3" creationId="{C27DC171-B0BE-3C7F-08DC-0C893A6F4A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2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5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BDF051-708A-4BD0-9CAE-BD02BFFC820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B93F9-3DA7-4B60-BC8A-B84A7FA2B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3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06D2A-9C04-BD13-A3AE-E6BD499B975C}"/>
              </a:ext>
            </a:extLst>
          </p:cNvPr>
          <p:cNvSpPr txBox="1"/>
          <p:nvPr/>
        </p:nvSpPr>
        <p:spPr>
          <a:xfrm>
            <a:off x="1649083" y="529571"/>
            <a:ext cx="8893834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Recommendation Systems</a:t>
            </a:r>
            <a:br>
              <a:rPr lang="en-US" sz="1800" b="1" dirty="0"/>
            </a:br>
            <a:r>
              <a:rPr lang="en-US" sz="4000" b="1" dirty="0"/>
              <a:t>Mid-term Project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44C3-F521-ADEE-DD7D-6078432F374D}"/>
              </a:ext>
            </a:extLst>
          </p:cNvPr>
          <p:cNvSpPr txBox="1"/>
          <p:nvPr/>
        </p:nvSpPr>
        <p:spPr>
          <a:xfrm>
            <a:off x="3048719" y="2872932"/>
            <a:ext cx="6094562" cy="1916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Prem Shah (IMT2020044)</a:t>
            </a:r>
            <a:endParaRPr lang="en-US" sz="1800" b="0" dirty="0">
              <a:effectLst/>
            </a:endParaRP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Mayank Chadha (IMT2020045)</a:t>
            </a:r>
            <a:endParaRPr lang="en-US" sz="1800" b="0" dirty="0">
              <a:effectLst/>
            </a:endParaRP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Shridhar Sharma (IMT2020065)</a:t>
            </a:r>
            <a:endParaRPr lang="en-US" sz="1800" b="0" dirty="0">
              <a:effectLst/>
            </a:endParaRPr>
          </a:p>
          <a:p>
            <a:pPr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Darshak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Jivrajani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 (IMT2020119)</a:t>
            </a:r>
            <a:endParaRPr lang="en-US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595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F54E-63D7-F4FA-7BA7-03D39FF5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C171-B0BE-3C7F-08DC-0C893A6F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5407"/>
            <a:ext cx="10058400" cy="28555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Replace nan values with 0.5 rating.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Subtract row wise average to </a:t>
            </a:r>
            <a:r>
              <a:rPr lang="en-US"/>
              <a:t>normalize ratings.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SVD as a noise reduction paradigm.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K-Means as a clustering technique.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ratings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SVD again on the reduced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Inference.</a:t>
            </a:r>
          </a:p>
        </p:txBody>
      </p:sp>
    </p:spTree>
    <p:extLst>
      <p:ext uri="{BB962C8B-B14F-4D97-AF65-F5344CB8AC3E}">
        <p14:creationId xmlns:p14="http://schemas.microsoft.com/office/powerpoint/2010/main" val="272247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53AA-70BC-958C-C019-B5A0555D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350"/>
            <a:ext cx="10058400" cy="1450757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45CF-6C9D-7497-0BA7-F4ED99CB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76945"/>
            <a:ext cx="10058400" cy="20966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Run the algorithm 10 times with different random cluster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Inertia / Distortion – Distance between each point and its cluster center.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determine optimal K using Elbow Curve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5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F888C18-7E74-4A98-A7B4-A5C43583A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0436840-698D-4B5F-A7C0-101AD48D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B44AB-9A84-4D50-B985-80474DFF7D7D}"/>
              </a:ext>
            </a:extLst>
          </p:cNvPr>
          <p:cNvSpPr txBox="1"/>
          <p:nvPr/>
        </p:nvSpPr>
        <p:spPr>
          <a:xfrm>
            <a:off x="646981" y="1837426"/>
            <a:ext cx="6436862" cy="39307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rgbClr val="FFFFFF"/>
                </a:solidFill>
              </a:rPr>
              <a:t>Singular Values of Core Course matrix (162 x 5) –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rgbClr val="FFFFFF"/>
                </a:solidFill>
              </a:rPr>
              <a:t> [20.75,  4.77,  4.05,  3.73,  2.85]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There is no clear elbow when we cluster the raw data without any preprocessing.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To remove the inherent noise in the data, we can apply SVD before clustering.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There is an elbow at k = 5 if we remove 4 singular values (retaining around 60% of total variance)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682BE5A-770A-4799-BE6D-CE0BD0AD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5841340-B500-2800-3C43-E90B44CF7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" r="-3" b="-3"/>
          <a:stretch/>
        </p:blipFill>
        <p:spPr bwMode="auto">
          <a:xfrm>
            <a:off x="7698832" y="3517247"/>
            <a:ext cx="4340687" cy="322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5B58713-80A3-4F72-8ADA-A63E6BA8B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C5068A-23AA-C7E2-5BBD-9367EA23A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" r="-3" b="-3"/>
          <a:stretch/>
        </p:blipFill>
        <p:spPr>
          <a:xfrm>
            <a:off x="7692205" y="92141"/>
            <a:ext cx="4417950" cy="32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4" name="Rectangle 1103">
            <a:extLst>
              <a:ext uri="{FF2B5EF4-FFF2-40B4-BE49-F238E27FC236}">
                <a16:creationId xmlns:a16="http://schemas.microsoft.com/office/drawing/2014/main" id="{2F888C18-7E74-4A98-A7B4-A5C43583A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20436840-698D-4B5F-A7C0-101AD48D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5C1EE-E371-21D3-01E3-CA12A6C6E285}"/>
              </a:ext>
            </a:extLst>
          </p:cNvPr>
          <p:cNvSpPr txBox="1"/>
          <p:nvPr/>
        </p:nvSpPr>
        <p:spPr>
          <a:xfrm>
            <a:off x="936736" y="1732651"/>
            <a:ext cx="5977938" cy="3909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pc="-50" dirty="0">
                <a:solidFill>
                  <a:srgbClr val="FFFFFF"/>
                </a:solidFill>
              </a:rPr>
              <a:t>We can also apply PCA for dimensionality reduction to get an elbow.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pc="-50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pc="-50" dirty="0">
                <a:solidFill>
                  <a:srgbClr val="FFFFFF"/>
                </a:solidFill>
              </a:rPr>
              <a:t>First, we apply SVD, removing 1 singular value.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pc="-50" dirty="0">
                <a:solidFill>
                  <a:srgbClr val="FFFFFF"/>
                </a:solidFill>
              </a:rPr>
              <a:t>Then, we reduce the dimensions from 5 to 2 (retaining 66% importance)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pc="-50" dirty="0">
                <a:solidFill>
                  <a:srgbClr val="FFFFFF"/>
                </a:solidFill>
              </a:rPr>
              <a:t>There is elbow at k = 5 / 6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pc="-50" dirty="0">
                <a:solidFill>
                  <a:srgbClr val="FFFFFF"/>
                </a:solidFill>
              </a:rPr>
              <a:t>Reducing to a single dimension gives a clearer elbow but more than 60% of information is lost.</a:t>
            </a: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3682BE5A-770A-4799-BE6D-CE0BD0AD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18787-DA96-32FD-A94A-51DA9A03A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-3" b="-3"/>
          <a:stretch/>
        </p:blipFill>
        <p:spPr>
          <a:xfrm>
            <a:off x="7724438" y="3568249"/>
            <a:ext cx="4289476" cy="3182506"/>
          </a:xfrm>
          <a:prstGeom prst="rect">
            <a:avLst/>
          </a:prstGeom>
        </p:spPr>
      </p:pic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B58713-80A3-4F72-8ADA-A63E6BA8B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BDAD4-4092-439D-0AEE-1003E7F8E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" r="-3" b="-3"/>
          <a:stretch/>
        </p:blipFill>
        <p:spPr>
          <a:xfrm>
            <a:off x="7708436" y="138192"/>
            <a:ext cx="4321480" cy="320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6B44AB-9A84-4D50-B985-80474DFF7D7D}"/>
              </a:ext>
            </a:extLst>
          </p:cNvPr>
          <p:cNvSpPr txBox="1"/>
          <p:nvPr/>
        </p:nvSpPr>
        <p:spPr>
          <a:xfrm>
            <a:off x="1097279" y="223630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5C319-6A06-8051-70CD-BBBA4C25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351090"/>
            <a:ext cx="3084844" cy="774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Evaluation Metrics -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D0722-17BC-A3DF-8A19-D33918991080}"/>
              </a:ext>
            </a:extLst>
          </p:cNvPr>
          <p:cNvSpPr txBox="1"/>
          <p:nvPr/>
        </p:nvSpPr>
        <p:spPr>
          <a:xfrm>
            <a:off x="558995" y="2531415"/>
            <a:ext cx="3427804" cy="2428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Accuracy –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Top 3 electives predicted – 35%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Top 5 electives predicted – 42%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Top 10 electives predicted – 61%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dirty="0">
                <a:solidFill>
                  <a:srgbClr val="FFFFFF"/>
                </a:solidFill>
              </a:rPr>
              <a:t>Best Accuracy was for k = 4 – 6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>
              <a:solidFill>
                <a:srgbClr val="FFFFFF"/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B117798-FF9E-465D-9341-E5E545406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017" y="1054795"/>
            <a:ext cx="6798082" cy="47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DAEB5-460B-B0DF-A33A-43C88216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03" y="500332"/>
            <a:ext cx="5977937" cy="107915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DDE6-E9D3-F352-C4B1-411FC3E1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94" y="2372265"/>
            <a:ext cx="5977938" cy="34649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We decided to remove 2 singular values for Noise Reduction.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However, there was no significant difference in accuracy after applying reduced SVD (+/- 1%).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On multiple runs with random initialization of clusters, we got almost same results on removing different number of singular values, indicating that reduced SVD is not effective for 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In fact, application of Reduced SVD resulted in an increase of MSE between the ratings of courses actually rated and predicted ratings.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5F09F-CBC7-AD06-5EDE-2C6CD690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614" y="268325"/>
            <a:ext cx="4356973" cy="3043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E42F1-9C75-4B36-E08A-1DAC78F5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335" y="3546365"/>
            <a:ext cx="4271546" cy="29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C3EF8-21C2-7A93-334B-FCB8889C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85884"/>
            <a:ext cx="10905066" cy="430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93189-C57D-80CF-84C2-4400561458BE}"/>
              </a:ext>
            </a:extLst>
          </p:cNvPr>
          <p:cNvSpPr txBox="1"/>
          <p:nvPr/>
        </p:nvSpPr>
        <p:spPr>
          <a:xfrm>
            <a:off x="1976581" y="549128"/>
            <a:ext cx="823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Everyone has rated ML and MML very highly.</a:t>
            </a:r>
          </a:p>
        </p:txBody>
      </p:sp>
    </p:spTree>
    <p:extLst>
      <p:ext uri="{BB962C8B-B14F-4D97-AF65-F5344CB8AC3E}">
        <p14:creationId xmlns:p14="http://schemas.microsoft.com/office/powerpoint/2010/main" val="16747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DAEB5-460B-B0DF-A33A-43C88216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8DC9E-3861-378B-394E-B9B8A8CD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" b="1161"/>
          <a:stretch/>
        </p:blipFill>
        <p:spPr>
          <a:xfrm>
            <a:off x="644373" y="1010536"/>
            <a:ext cx="5451627" cy="460925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DDE6-E9D3-F352-C4B1-411FC3E1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a student is inclined towards Economics, then an HSS course is being recommended as expected.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None of the clusters have an ECE elective. Due to less number of ECE students, there is inherent bias in the data towards CSE 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DM was a core CSE course, but ECE students  had to compulsorily rate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078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</TotalTime>
  <Words>450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Retrospect</vt:lpstr>
      <vt:lpstr>PowerPoint Presentation</vt:lpstr>
      <vt:lpstr>Methodology - </vt:lpstr>
      <vt:lpstr>K-Means</vt:lpstr>
      <vt:lpstr>PowerPoint Presentation</vt:lpstr>
      <vt:lpstr>PowerPoint Presentation</vt:lpstr>
      <vt:lpstr>Evaluation Metrics - </vt:lpstr>
      <vt:lpstr>SVD</vt:lpstr>
      <vt:lpstr>PowerPoint Presentation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IMT2020065 Shridhar Sharma</dc:creator>
  <cp:lastModifiedBy>IMT2020065 Shridhar Sharma</cp:lastModifiedBy>
  <cp:revision>1</cp:revision>
  <dcterms:created xsi:type="dcterms:W3CDTF">2023-03-17T20:03:58Z</dcterms:created>
  <dcterms:modified xsi:type="dcterms:W3CDTF">2023-03-18T03:54:56Z</dcterms:modified>
</cp:coreProperties>
</file>