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/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</p:spPr>
        <p:txBody>
          <a:bodyPr anchor="ctr"/>
          <a:lstStyle>
            <a:lvl1pPr algn="ctr" defTabSz="825500">
              <a:lnSpc>
                <a:spcPct val="100000"/>
              </a:lnSpc>
              <a:defRPr b="0" cap="all" spc="0" sz="10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" name="Body Level One…"/>
          <p:cNvSpPr txBox="1"/>
          <p:nvPr>
            <p:ph type="body" idx="1"/>
          </p:nvPr>
        </p:nvSpPr>
        <p:spPr>
          <a:xfrm>
            <a:off x="673100" y="3835400"/>
            <a:ext cx="23050500" cy="8864600"/>
          </a:xfrm>
          <a:prstGeom prst="rect">
            <a:avLst/>
          </a:prstGeom>
        </p:spPr>
        <p:txBody>
          <a:bodyPr anchor="ctr"/>
          <a:lstStyle>
            <a:lvl1pPr marL="736600" indent="-736600" defTabSz="825500">
              <a:lnSpc>
                <a:spcPct val="120000"/>
              </a:lnSpc>
              <a:spcBef>
                <a:spcPts val="6500"/>
              </a:spcBef>
              <a:buSzPct val="82000"/>
              <a:defRPr sz="6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1473200" indent="-736600" defTabSz="825500">
              <a:lnSpc>
                <a:spcPct val="120000"/>
              </a:lnSpc>
              <a:spcBef>
                <a:spcPts val="6500"/>
              </a:spcBef>
              <a:buSzPct val="82000"/>
              <a:defRPr sz="6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2209800" indent="-736600" defTabSz="825500">
              <a:lnSpc>
                <a:spcPct val="120000"/>
              </a:lnSpc>
              <a:spcBef>
                <a:spcPts val="6500"/>
              </a:spcBef>
              <a:buSzPct val="82000"/>
              <a:defRPr sz="6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2946400" indent="-736600" defTabSz="825500">
              <a:lnSpc>
                <a:spcPct val="120000"/>
              </a:lnSpc>
              <a:spcBef>
                <a:spcPts val="6500"/>
              </a:spcBef>
              <a:buSzPct val="82000"/>
              <a:defRPr sz="6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3683000" indent="-736600" defTabSz="825500">
              <a:lnSpc>
                <a:spcPct val="120000"/>
              </a:lnSpc>
              <a:spcBef>
                <a:spcPts val="6500"/>
              </a:spcBef>
              <a:buSzPct val="82000"/>
              <a:defRPr sz="6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11976100" y="13081000"/>
            <a:ext cx="419100" cy="457200"/>
          </a:xfrm>
          <a:prstGeom prst="rect">
            <a:avLst/>
          </a:prstGeom>
        </p:spPr>
        <p:txBody>
          <a:bodyPr/>
          <a:lstStyle>
            <a:lvl1pPr defTabSz="825500">
              <a:defRPr sz="2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1 Aug 202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1 Aug 2022</a:t>
            </a:r>
          </a:p>
        </p:txBody>
      </p:sp>
      <p:sp>
        <p:nvSpPr>
          <p:cNvPr id="161" name="AI51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AI511</a:t>
            </a:r>
          </a:p>
        </p:txBody>
      </p:sp>
      <p:sp>
        <p:nvSpPr>
          <p:cNvPr id="162" name="Course Intro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Intro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Week 6 - Sep 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Week 6 - Sep 5</a:t>
            </a:r>
          </a:p>
        </p:txBody>
      </p:sp>
      <p:sp>
        <p:nvSpPr>
          <p:cNvPr id="197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Decision Tre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 Trees</a:t>
            </a:r>
          </a:p>
          <a:p>
            <a:pPr/>
            <a:r>
              <a:t>Random Forests</a:t>
            </a:r>
          </a:p>
          <a:p>
            <a:pPr/>
          </a:p>
          <a:p>
            <a:pPr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TA session: DT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Week 7 - Sep 1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Week 7 - Sep 12</a:t>
            </a:r>
          </a:p>
        </p:txBody>
      </p:sp>
      <p:sp>
        <p:nvSpPr>
          <p:cNvPr id="201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Optimization with constrai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Optimization with constraints</a:t>
            </a:r>
          </a:p>
          <a:p>
            <a:pPr/>
            <a:r>
              <a:t>SVM, NN intro</a:t>
            </a:r>
          </a:p>
          <a:p>
            <a:pPr/>
          </a:p>
          <a:p>
            <a:pPr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TA session: RF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Week 8 - Sep 1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Week 8 - Sep 19</a:t>
            </a:r>
          </a:p>
        </p:txBody>
      </p:sp>
      <p:sp>
        <p:nvSpPr>
          <p:cNvPr id="205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End to end case stud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End to end case study</a:t>
            </a:r>
          </a:p>
          <a:p>
            <a:pPr/>
          </a:p>
          <a:p>
            <a:pPr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NO TA session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Evaluation - 50 marks - First hal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Evaluation - 50 marks - First half </a:t>
            </a:r>
          </a:p>
        </p:txBody>
      </p:sp>
      <p:sp>
        <p:nvSpPr>
          <p:cNvPr id="20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A1 - 10 mark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A1 - 10 marks</a:t>
            </a:r>
          </a:p>
          <a:p>
            <a:pPr/>
            <a:r>
              <a:t>Q1 - 10 marks (W4)</a:t>
            </a:r>
          </a:p>
          <a:p>
            <a:pPr/>
            <a:r>
              <a:t>Q2 - 10 marks </a:t>
            </a:r>
          </a:p>
          <a:p>
            <a:pPr/>
            <a:r>
              <a:t>CP(TAs) - 5 marks </a:t>
            </a:r>
          </a:p>
          <a:p>
            <a:pPr/>
            <a:r>
              <a:t>ProjectReview1- 5 marks (W7)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Evaluation - 50 marks - second hal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Evaluation - 50 marks - second half</a:t>
            </a:r>
          </a:p>
        </p:txBody>
      </p:sp>
      <p:sp>
        <p:nvSpPr>
          <p:cNvPr id="213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Q3 - 10 mark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Q3 - 10 marks</a:t>
            </a:r>
          </a:p>
          <a:p>
            <a:pPr/>
            <a:r>
              <a:t>A2 - 10 marks</a:t>
            </a:r>
          </a:p>
          <a:p>
            <a:pPr/>
            <a:r>
              <a:t>Project Review 2 - 10 marks</a:t>
            </a:r>
          </a:p>
          <a:p>
            <a:pPr/>
            <a:r>
              <a:t>Q4 - 10 marks </a:t>
            </a:r>
          </a:p>
          <a:p>
            <a:pPr/>
            <a:r>
              <a:t>CP (TAs) - 5 marks</a:t>
            </a:r>
          </a:p>
          <a:p>
            <a:pPr/>
            <a:r>
              <a:t>Project Review 3 - 15 marks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MTech - Mon 4 P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MTech - Mon 4 PM</a:t>
            </a:r>
          </a:p>
        </p:txBody>
      </p:sp>
      <p:sp>
        <p:nvSpPr>
          <p:cNvPr id="217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Anirudd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Aniruddh</a:t>
            </a:r>
          </a:p>
          <a:p>
            <a:pPr/>
            <a:r>
              <a:t>Debmalya</a:t>
            </a:r>
          </a:p>
          <a:p>
            <a:pPr/>
            <a:r>
              <a:t>Harshitha</a:t>
            </a:r>
          </a:p>
          <a:p>
            <a:pPr/>
            <a:r>
              <a:t>Preyas</a:t>
            </a:r>
          </a:p>
          <a:p>
            <a:pPr/>
            <a:r>
              <a:t>Vijay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iMTech - Mon 2 P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iMTech - Mon 2 PM</a:t>
            </a:r>
          </a:p>
        </p:txBody>
      </p:sp>
      <p:sp>
        <p:nvSpPr>
          <p:cNvPr id="221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Adrij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Adrij</a:t>
            </a:r>
          </a:p>
          <a:p>
            <a:pPr/>
            <a:r>
              <a:t>Abhigna</a:t>
            </a:r>
          </a:p>
          <a:p>
            <a:pPr/>
            <a:r>
              <a:t>Nikhil</a:t>
            </a:r>
          </a:p>
          <a:p>
            <a:pPr/>
            <a:r>
              <a:t>Venkat</a:t>
            </a:r>
          </a:p>
          <a:p>
            <a:pPr/>
            <a:r>
              <a:t>Vaibhavi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ML - first hal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ML - first half</a:t>
            </a:r>
          </a:p>
        </p:txBody>
      </p:sp>
      <p:sp>
        <p:nvSpPr>
          <p:cNvPr id="165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Regression: Linear, Nonlinear with regularis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Regression: Linear, Nonlinear with regularisation</a:t>
            </a:r>
          </a:p>
          <a:p>
            <a:pPr/>
            <a:r>
              <a:t>Classification: Bayes Classifier, Logistic Regression, KNN, Decision Trees, Random Forests</a:t>
            </a:r>
          </a:p>
          <a:p>
            <a:pPr/>
            <a:r>
              <a:t>Clustering: K Means</a:t>
            </a:r>
          </a:p>
          <a:p>
            <a:pPr/>
            <a:r>
              <a:t>Dimensionality Reduction: PCA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econd half cont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Second half content</a:t>
            </a:r>
          </a:p>
        </p:txBody>
      </p:sp>
      <p:sp>
        <p:nvSpPr>
          <p:cNvPr id="16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Perceptr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Perceptron</a:t>
            </a:r>
          </a:p>
          <a:p>
            <a:pPr/>
            <a:r>
              <a:t>SVM</a:t>
            </a:r>
          </a:p>
          <a:p>
            <a:pPr/>
            <a:r>
              <a:t>Neural Networks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BOO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TEXTBOOks</a:t>
            </a:r>
          </a:p>
        </p:txBody>
      </p:sp>
      <p:sp>
        <p:nvSpPr>
          <p:cNvPr id="173" name="B1: The 100 page Machine Learning Book - Andriy Burkov [QUICK SUMMARY - FIRST READING]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0352" indent="-530352" defTabSz="594360">
              <a:spcBef>
                <a:spcPts val="4600"/>
              </a:spcBef>
              <a:defRPr sz="4608"/>
            </a:pPr>
            <a:r>
              <a:t>B1: The 100 page Machine Learning Book - Andriy Burkov [QUICK SUMMARY - FIRST READING]</a:t>
            </a:r>
          </a:p>
          <a:p>
            <a:pPr marL="530352" indent="-530352" defTabSz="594360">
              <a:spcBef>
                <a:spcPts val="4600"/>
              </a:spcBef>
              <a:defRPr sz="4608"/>
            </a:pPr>
            <a:r>
              <a:t>B2: Hands-on Machine Learning with Scikit-Learn and TensorFlow - AurelienGeron [HANDS-ON]</a:t>
            </a:r>
          </a:p>
          <a:p>
            <a:pPr marL="530352" indent="-530352" defTabSz="594360">
              <a:spcBef>
                <a:spcPts val="4600"/>
              </a:spcBef>
              <a:defRPr sz="4608"/>
            </a:pPr>
            <a:r>
              <a:t>B3: Pattern Recognition - Sergios Theodoris [GOOD VISUALIZATION, PROBLEMS]</a:t>
            </a:r>
          </a:p>
          <a:p>
            <a:pPr marL="530352" indent="-530352" defTabSz="594360">
              <a:spcBef>
                <a:spcPts val="4600"/>
              </a:spcBef>
              <a:defRPr sz="4608"/>
            </a:pPr>
            <a:r>
              <a:t>B4: Machine Learning - Art and Science of Algorithms that make sense of data - Peter Flach [GOOD INSIGHTS]</a:t>
            </a:r>
          </a:p>
          <a:p>
            <a:pPr marL="530352" indent="-530352" defTabSz="594360">
              <a:spcBef>
                <a:spcPts val="4600"/>
              </a:spcBef>
              <a:defRPr sz="4608"/>
            </a:pPr>
            <a:r>
              <a:t>B5: Mathematics for Machine Learning - Deisenroth et al. [CONNECTION WITH MATH for ML]</a:t>
            </a:r>
          </a:p>
        </p:txBody>
      </p:sp>
      <p:sp>
        <p:nvSpPr>
          <p:cNvPr id="174" name="Slide Number"/>
          <p:cNvSpPr txBox="1"/>
          <p:nvPr>
            <p:ph type="sldNum" sz="quarter" idx="2"/>
          </p:nvPr>
        </p:nvSpPr>
        <p:spPr>
          <a:xfrm>
            <a:off x="12052300" y="130810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Week 1 - Aug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Week 1 - Aug 1</a:t>
            </a:r>
          </a:p>
        </p:txBody>
      </p:sp>
      <p:sp>
        <p:nvSpPr>
          <p:cNvPr id="177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Intro to M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ML</a:t>
            </a:r>
          </a:p>
          <a:p>
            <a:pPr/>
            <a:r>
              <a:t>Linear Regression: Fit a straight line</a:t>
            </a:r>
          </a:p>
          <a:p>
            <a:pPr/>
          </a:p>
          <a:p>
            <a:pPr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TA session: Problem solving (Closed form and Gradient descent)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Week 2 - Aug 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Week 2 - Aug 8</a:t>
            </a:r>
          </a:p>
        </p:txBody>
      </p:sp>
      <p:sp>
        <p:nvSpPr>
          <p:cNvPr id="181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Maximum likelihood estim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Maximum likelihood estimation</a:t>
            </a:r>
          </a:p>
          <a:p>
            <a:pPr/>
            <a:r>
              <a:t>Fit a Gaussian distribution</a:t>
            </a:r>
          </a:p>
          <a:p>
            <a:pPr/>
            <a:r>
              <a:t>Bayes Classifier</a:t>
            </a:r>
          </a:p>
          <a:p>
            <a:pPr/>
          </a:p>
          <a:p>
            <a:pPr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TA session: Scikit Learn, Line Fitting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Week 3 - Aug 1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Week 3 - Aug 15</a:t>
            </a:r>
          </a:p>
        </p:txBody>
      </p:sp>
      <p:sp>
        <p:nvSpPr>
          <p:cNvPr id="185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Logistic Regression -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Logistic Regression - 1</a:t>
            </a:r>
          </a:p>
          <a:p>
            <a:pPr/>
            <a:r>
              <a:t>Logistic Regression - 2</a:t>
            </a:r>
          </a:p>
          <a:p>
            <a:pPr/>
          </a:p>
          <a:p>
            <a:pPr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TA session: Probabilistic classifiers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Week 4 - Aug 2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Week 4 - Aug 22</a:t>
            </a:r>
          </a:p>
        </p:txBody>
      </p:sp>
      <p:sp>
        <p:nvSpPr>
          <p:cNvPr id="18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KNN, Kmeans, PC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KNN, Kmeans, PCA</a:t>
            </a:r>
          </a:p>
          <a:p>
            <a:pPr/>
          </a:p>
          <a:p>
            <a:pPr/>
          </a:p>
          <a:p>
            <a:pPr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TA session: K-means, PCA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Week 5 - Aug 2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Week 5 - Aug 29</a:t>
            </a:r>
          </a:p>
        </p:txBody>
      </p:sp>
      <p:sp>
        <p:nvSpPr>
          <p:cNvPr id="193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Regularisation, Non linear regress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Regularisation, Non linear regression</a:t>
            </a:r>
          </a:p>
          <a:p>
            <a:pPr/>
          </a:p>
          <a:p>
            <a:pPr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TA session: Nonlinear regression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