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6"/>
  </p:notesMasterIdLst>
  <p:sldIdLst>
    <p:sldId id="257" r:id="rId2"/>
    <p:sldId id="781" r:id="rId3"/>
    <p:sldId id="782" r:id="rId4"/>
    <p:sldId id="783" r:id="rId5"/>
    <p:sldId id="784" r:id="rId6"/>
    <p:sldId id="785" r:id="rId7"/>
    <p:sldId id="786" r:id="rId8"/>
    <p:sldId id="787" r:id="rId9"/>
    <p:sldId id="633" r:id="rId10"/>
    <p:sldId id="634" r:id="rId11"/>
    <p:sldId id="635" r:id="rId12"/>
    <p:sldId id="636" r:id="rId13"/>
    <p:sldId id="637" r:id="rId14"/>
    <p:sldId id="771" r:id="rId15"/>
    <p:sldId id="471" r:id="rId16"/>
    <p:sldId id="564" r:id="rId17"/>
    <p:sldId id="565" r:id="rId18"/>
    <p:sldId id="566" r:id="rId19"/>
    <p:sldId id="579" r:id="rId20"/>
    <p:sldId id="744" r:id="rId21"/>
    <p:sldId id="741" r:id="rId22"/>
    <p:sldId id="746" r:id="rId23"/>
    <p:sldId id="747" r:id="rId24"/>
    <p:sldId id="627" r:id="rId25"/>
    <p:sldId id="628" r:id="rId26"/>
    <p:sldId id="743" r:id="rId27"/>
    <p:sldId id="788" r:id="rId28"/>
    <p:sldId id="789" r:id="rId29"/>
    <p:sldId id="790" r:id="rId30"/>
    <p:sldId id="791" r:id="rId31"/>
    <p:sldId id="752" r:id="rId32"/>
    <p:sldId id="751" r:id="rId33"/>
    <p:sldId id="749" r:id="rId34"/>
    <p:sldId id="754" r:id="rId35"/>
    <p:sldId id="766" r:id="rId36"/>
    <p:sldId id="765" r:id="rId37"/>
    <p:sldId id="770" r:id="rId38"/>
    <p:sldId id="772" r:id="rId39"/>
    <p:sldId id="779" r:id="rId40"/>
    <p:sldId id="775" r:id="rId41"/>
    <p:sldId id="773" r:id="rId42"/>
    <p:sldId id="776" r:id="rId43"/>
    <p:sldId id="777" r:id="rId44"/>
    <p:sldId id="74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>
        <p:scale>
          <a:sx n="82" d="100"/>
          <a:sy n="82" d="100"/>
        </p:scale>
        <p:origin x="12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6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1965-A881-4FD8-B735-B707C12F7006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2AD3-78F8-46A7-8979-26678B12F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4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0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2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2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2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2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1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5EC31-444B-4979-B403-9D790A251C59}" type="datetimeFigureOut">
              <a:rPr lang="en-US" smtClean="0"/>
              <a:t>10/31/2022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240BA-A699-4147-8105-6BAE975A2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4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E3F2784-92E5-48AF-8AA7-DA101BE3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C48685-54C0-406B-BCC6-CD528772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1962" y="1411015"/>
            <a:ext cx="5856119" cy="41039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39700" dir="3000000" sx="98000" sy="98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FA955-A90E-463A-9454-09A09907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45" y="1871131"/>
            <a:ext cx="5111752" cy="2349721"/>
          </a:xfrm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rgbClr val="212121"/>
                </a:solidFill>
              </a:rPr>
              <a:t>SVM – </a:t>
            </a:r>
            <a:r>
              <a:rPr lang="en-US" sz="3800" dirty="0" err="1">
                <a:solidFill>
                  <a:srgbClr val="212121"/>
                </a:solidFill>
              </a:rPr>
              <a:t>SoftMargin</a:t>
            </a:r>
            <a:r>
              <a:rPr lang="en-US" sz="3800" dirty="0">
                <a:solidFill>
                  <a:srgbClr val="212121"/>
                </a:solidFill>
              </a:rPr>
              <a:t>-Kernel Trick </a:t>
            </a:r>
            <a:endParaRPr lang="en-IN" sz="3800" dirty="0">
              <a:solidFill>
                <a:srgbClr val="21212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5EDA-D049-4647-9456-4B5E0534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145" y="4463715"/>
            <a:ext cx="5111752" cy="5146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2</a:t>
            </a:r>
            <a:r>
              <a:rPr lang="en-US" baseline="30000" dirty="0">
                <a:solidFill>
                  <a:srgbClr val="212121"/>
                </a:solidFill>
              </a:rPr>
              <a:t>nd</a:t>
            </a:r>
            <a:r>
              <a:rPr lang="en-US" dirty="0">
                <a:solidFill>
                  <a:srgbClr val="212121"/>
                </a:solidFill>
              </a:rPr>
              <a:t> Nov 2022</a:t>
            </a:r>
            <a:endParaRPr lang="en-IN" dirty="0">
              <a:solidFill>
                <a:srgbClr val="21212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9E818D-F990-490E-9599-A842EBC9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71" y="4280121"/>
            <a:ext cx="1028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5151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29600" cy="404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858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9438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EF51-683B-34AF-8090-DD675C19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9549-D386-1BF1-EBC6-C65C2D6C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340768"/>
            <a:ext cx="7406640" cy="1017270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7321-6F24-4B2F-A8E9-20F36E1E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632653"/>
            <a:ext cx="7584453" cy="792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Problem of Binary Classification</a:t>
            </a:r>
          </a:p>
        </p:txBody>
      </p:sp>
      <p:pic>
        <p:nvPicPr>
          <p:cNvPr id="1026" name="Picture 2" descr="Must-Know: How to evaluate a binary classifier - KDnuggets">
            <a:extLst>
              <a:ext uri="{FF2B5EF4-FFF2-40B4-BE49-F238E27FC236}">
                <a16:creationId xmlns:a16="http://schemas.microsoft.com/office/drawing/2014/main" id="{9C50D7EA-B0D1-4426-A3D6-5646B0057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3" t="13825" b="11752"/>
          <a:stretch/>
        </p:blipFill>
        <p:spPr bwMode="auto">
          <a:xfrm>
            <a:off x="837777" y="3424741"/>
            <a:ext cx="3222546" cy="20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 Types of Classification Tasks in Machine Learning">
            <a:extLst>
              <a:ext uri="{FF2B5EF4-FFF2-40B4-BE49-F238E27FC236}">
                <a16:creationId xmlns:a16="http://schemas.microsoft.com/office/drawing/2014/main" id="{A8C21918-87EC-432F-9BEF-BCF920083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t="13828" r="9620" b="15053"/>
          <a:stretch/>
        </p:blipFill>
        <p:spPr bwMode="auto">
          <a:xfrm>
            <a:off x="5148064" y="3429000"/>
            <a:ext cx="2880320" cy="20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7B35-D836-41AB-8B92-77320157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3934"/>
            <a:ext cx="7886700" cy="994172"/>
          </a:xfrm>
        </p:spPr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Non-linear Transformation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21AA8-402E-4574-8FCC-C96F1E5B8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489"/>
          <a:stretch>
            <a:fillRect/>
          </a:stretch>
        </p:blipFill>
        <p:spPr>
          <a:xfrm>
            <a:off x="1414940" y="2117116"/>
            <a:ext cx="6314120" cy="2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691"/>
          <a:stretch>
            <a:fillRect/>
          </a:stretch>
        </p:blipFill>
        <p:spPr bwMode="auto">
          <a:xfrm>
            <a:off x="971600" y="3755248"/>
            <a:ext cx="7416824" cy="226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b="54283"/>
          <a:stretch>
            <a:fillRect/>
          </a:stretch>
        </p:blipFill>
        <p:spPr bwMode="auto">
          <a:xfrm>
            <a:off x="1115616" y="1196752"/>
            <a:ext cx="7168053" cy="201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13648"/>
          <a:stretch/>
        </p:blipFill>
        <p:spPr bwMode="auto">
          <a:xfrm>
            <a:off x="683568" y="1628800"/>
            <a:ext cx="773597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Non-Linear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49109"/>
            <a:ext cx="8280920" cy="3716195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Allows use of Linear Models even if Data is NOT Linearly separable!!</a:t>
            </a:r>
          </a:p>
          <a:p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But we now need to manage High-Dimensional Feature spaces!!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Example : </a:t>
            </a:r>
          </a:p>
          <a:p>
            <a:pPr marL="0" indent="0">
              <a:buNone/>
            </a:pP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   Old Feature space (2-D space) :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indent="0">
              <a:buNone/>
            </a:pP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Non-linear Transformation of order 2 :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(5-D space) </a:t>
            </a:r>
            <a:endParaRPr lang="en-IN" sz="29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Non-linear Transformation of order 3 :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 x</a:t>
            </a:r>
            <a:r>
              <a:rPr lang="en-IN" sz="29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 ,…   (?-D space) </a:t>
            </a:r>
            <a:endParaRPr lang="en-IN" sz="29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9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57459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101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125C-9F64-4E32-B816-33DFB977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D30-1251-46BE-A069-806341EE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What is the Dimension of the New Feature space if we have a d-Dimensional space and the non-linear transformation is of order p? 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/>
              <a:t>Impact on VC-Dimension ? Is it worrisome ?</a:t>
            </a:r>
          </a:p>
        </p:txBody>
      </p:sp>
    </p:spTree>
    <p:extLst>
      <p:ext uri="{BB962C8B-B14F-4D97-AF65-F5344CB8AC3E}">
        <p14:creationId xmlns:p14="http://schemas.microsoft.com/office/powerpoint/2010/main" val="286884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D374-97FE-4B0F-A02F-A274733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Feature 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04E-6A26-41A7-BD39-B376F0A0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Better chance of Decision boundary being  Linear 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Storing features will need more memory (Before that, we need to check if its possible to compute them)</a:t>
            </a:r>
          </a:p>
          <a:p>
            <a:pPr lvl="1"/>
            <a:r>
              <a:rPr lang="en-US" dirty="0"/>
              <a:t>Number of parameters to learn !!</a:t>
            </a:r>
          </a:p>
          <a:p>
            <a:pPr lvl="1"/>
            <a:r>
              <a:rPr lang="en-US" dirty="0"/>
              <a:t>Computationally expensive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A92D-9BDF-4A1D-9500-D195F29A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of Dot-products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EDCDD3-A7C9-4B1C-A184-C3761EEB4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32275" t="60404" b="11854"/>
          <a:stretch/>
        </p:blipFill>
        <p:spPr bwMode="auto">
          <a:xfrm>
            <a:off x="1763688" y="2420888"/>
            <a:ext cx="55025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4A3A0DB-7019-4BAB-953C-B3D7D1B17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338" t="22785" b="36272"/>
          <a:stretch/>
        </p:blipFill>
        <p:spPr bwMode="auto">
          <a:xfrm>
            <a:off x="1009836" y="3717032"/>
            <a:ext cx="7124328" cy="164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FD0FD-E0CC-4A2A-9145-7974798AB51A}"/>
              </a:ext>
            </a:extLst>
          </p:cNvPr>
          <p:cNvSpPr txBox="1"/>
          <p:nvPr/>
        </p:nvSpPr>
        <p:spPr>
          <a:xfrm>
            <a:off x="1043608" y="55892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Points appear NOT as Stand-alone, BUT as Pair-wise Dot Products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55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4930-367E-4814-AFEA-A97D4568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64A9-79A2-4735-9EB5-919E2ADD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a Non-Linear Transformation on Data points….and NOT need to know what each vector transforms to</a:t>
            </a:r>
          </a:p>
          <a:p>
            <a:endParaRPr lang="en-US" dirty="0"/>
          </a:p>
          <a:p>
            <a:r>
              <a:rPr lang="en-US" dirty="0"/>
              <a:t>We only need to know what the Pair-wise Dot products are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9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40768"/>
            <a:ext cx="74485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057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1AE3-972A-48B1-AF6B-BBBB1190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94F9-2080-429B-BD89-5C4CEB51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Kernel “K” is a function </a:t>
            </a:r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K :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-&gt; R  such that,</a:t>
            </a:r>
          </a:p>
          <a:p>
            <a:pPr marL="0" indent="0">
              <a:buNone/>
            </a:pPr>
            <a:r>
              <a:rPr lang="en-US" dirty="0"/>
              <a:t>                 K(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= Ф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) Ф(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 Kernel Takes as I/P : A Pair of Low-Dimensional Vectors and Gives as O/P the Dot-product of these 2 vectors as if they were Transformed to a Higher Dimensional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</a:t>
            </a:r>
            <a:r>
              <a:rPr lang="en-US" b="1" dirty="0"/>
              <a:t>x</a:t>
            </a:r>
            <a:r>
              <a:rPr lang="en-US" baseline="-25000" dirty="0"/>
              <a:t>i </a:t>
            </a:r>
            <a:r>
              <a:rPr lang="en-US" dirty="0"/>
              <a:t>is</a:t>
            </a:r>
            <a:r>
              <a:rPr lang="en-US" baseline="-25000" dirty="0"/>
              <a:t>  </a:t>
            </a:r>
            <a:r>
              <a:rPr lang="en-US" dirty="0"/>
              <a:t>Low-Dimensional BUT Ф(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) is</a:t>
            </a:r>
            <a:r>
              <a:rPr lang="en-US" baseline="-25000" dirty="0"/>
              <a:t>  </a:t>
            </a:r>
            <a:r>
              <a:rPr lang="en-US" dirty="0"/>
              <a:t>High-Dimensional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r>
              <a:rPr lang="en-US" dirty="0"/>
              <a:t> One instance of K(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=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/>
              <a:t>Here what is Ф ?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26095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A9104-9D06-4705-1AED-6B25B2C06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55" t="20588" r="26334" b="45000"/>
          <a:stretch/>
        </p:blipFill>
        <p:spPr>
          <a:xfrm>
            <a:off x="539552" y="1916832"/>
            <a:ext cx="8040893" cy="2808312"/>
          </a:xfrm>
        </p:spPr>
      </p:pic>
    </p:spTree>
    <p:extLst>
      <p:ext uri="{BB962C8B-B14F-4D97-AF65-F5344CB8AC3E}">
        <p14:creationId xmlns:p14="http://schemas.microsoft.com/office/powerpoint/2010/main" val="347052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F9C-C6CF-485E-8F5C-A45AE1FC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84" y="915337"/>
            <a:ext cx="7292032" cy="1303867"/>
          </a:xfrm>
        </p:spPr>
        <p:txBody>
          <a:bodyPr>
            <a:normAutofit/>
          </a:bodyPr>
          <a:lstStyle/>
          <a:p>
            <a:r>
              <a:rPr lang="en-US" dirty="0"/>
              <a:t>RBF Kernel – Find </a:t>
            </a:r>
            <a:r>
              <a:rPr lang="az-Cyrl-AZ" dirty="0"/>
              <a:t>Ф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BD6A1-6E70-4C46-9E26-67D92B33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7" b="74886"/>
          <a:stretch/>
        </p:blipFill>
        <p:spPr>
          <a:xfrm>
            <a:off x="1835696" y="2642184"/>
            <a:ext cx="4968552" cy="10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5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F9C-C6CF-485E-8F5C-A45AE1FC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84" y="915337"/>
            <a:ext cx="7292032" cy="1303867"/>
          </a:xfrm>
        </p:spPr>
        <p:txBody>
          <a:bodyPr>
            <a:normAutofit/>
          </a:bodyPr>
          <a:lstStyle/>
          <a:p>
            <a:r>
              <a:rPr lang="en-US" dirty="0"/>
              <a:t>RBF Kernel – Find </a:t>
            </a:r>
            <a:r>
              <a:rPr lang="az-Cyrl-AZ" dirty="0"/>
              <a:t>Ф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BD6A1-6E70-4C46-9E26-67D92B33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0" t="43146"/>
          <a:stretch/>
        </p:blipFill>
        <p:spPr>
          <a:xfrm>
            <a:off x="1619672" y="2780928"/>
            <a:ext cx="5798836" cy="22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9592" y="1412776"/>
            <a:ext cx="72199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946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F9C-C6CF-485E-8F5C-A45AE1FC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84" y="915337"/>
            <a:ext cx="7292032" cy="1303867"/>
          </a:xfrm>
        </p:spPr>
        <p:txBody>
          <a:bodyPr>
            <a:normAutofit/>
          </a:bodyPr>
          <a:lstStyle/>
          <a:p>
            <a:r>
              <a:rPr lang="en-US" dirty="0"/>
              <a:t>RBF Kernel – Find </a:t>
            </a:r>
            <a:r>
              <a:rPr lang="az-Cyrl-AZ" dirty="0"/>
              <a:t>Ф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BD6A1-6E70-4C46-9E26-67D92B33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0" t="43146"/>
          <a:stretch/>
        </p:blipFill>
        <p:spPr>
          <a:xfrm>
            <a:off x="1619672" y="2780928"/>
            <a:ext cx="5798836" cy="2270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AF29B-EB47-45C1-9FB5-1B6C4A7C6F8D}"/>
              </a:ext>
            </a:extLst>
          </p:cNvPr>
          <p:cNvSpPr txBox="1"/>
          <p:nvPr/>
        </p:nvSpPr>
        <p:spPr>
          <a:xfrm>
            <a:off x="1619672" y="530120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Dimensionality of this Transformation 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54C5-AB10-4895-AF41-71E9CC52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6DC8F-41D9-4D61-B452-67A087B70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3051606"/>
            <a:ext cx="6799262" cy="2323239"/>
          </a:xfrm>
        </p:spPr>
      </p:pic>
    </p:spTree>
    <p:extLst>
      <p:ext uri="{BB962C8B-B14F-4D97-AF65-F5344CB8AC3E}">
        <p14:creationId xmlns:p14="http://schemas.microsoft.com/office/powerpoint/2010/main" val="139038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EA78-9B33-4976-84E3-35F5825E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BDBC-5746-4BC8-9BA9-F7C987CB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58693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Kernel must be symmetric..</a:t>
            </a:r>
            <a:r>
              <a:rPr lang="en-US" dirty="0" err="1"/>
              <a:t>ie</a:t>
            </a:r>
            <a:r>
              <a:rPr lang="en-US" dirty="0"/>
              <a:t>. K(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= K(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) </a:t>
            </a:r>
          </a:p>
          <a:p>
            <a:pPr marL="457200" indent="-457200">
              <a:buAutoNum type="arabicParenR"/>
            </a:pPr>
            <a:r>
              <a:rPr lang="en-US" dirty="0"/>
              <a:t>Kernel must be Positive Semi-Definite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80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E959-EF0F-435D-A0D7-D493573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Existence of  Ф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70F6-8C54-4797-9C05-5114378E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Finite Data set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,………....</a:t>
            </a:r>
            <a:r>
              <a:rPr lang="en-US" b="1" dirty="0"/>
              <a:t>x</a:t>
            </a:r>
            <a:r>
              <a:rPr lang="en-US" baseline="-25000" dirty="0"/>
              <a:t>N</a:t>
            </a:r>
          </a:p>
          <a:p>
            <a:pPr marL="0" indent="0">
              <a:buNone/>
            </a:pPr>
            <a:r>
              <a:rPr lang="en-US" dirty="0"/>
              <a:t>Mercer’s Theorem : There exists Ф, such that </a:t>
            </a:r>
          </a:p>
          <a:p>
            <a:pPr marL="0" indent="0">
              <a:buNone/>
            </a:pPr>
            <a:r>
              <a:rPr lang="en-US" dirty="0"/>
              <a:t>   K(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= Ф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) Ф(</a:t>
            </a:r>
            <a:r>
              <a:rPr lang="en-US" b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the Gram Matrix “G” associated with  “K” is positive definite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Gram Matrix G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03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A756-DB22-45D0-A809-1702BFAE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 Matrix 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D9D70-A01A-4460-BB52-D9AED3CF9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9"/>
          <a:stretch/>
        </p:blipFill>
        <p:spPr>
          <a:xfrm>
            <a:off x="1043608" y="2492895"/>
            <a:ext cx="6799262" cy="2145901"/>
          </a:xfrm>
        </p:spPr>
      </p:pic>
    </p:spTree>
    <p:extLst>
      <p:ext uri="{BB962C8B-B14F-4D97-AF65-F5344CB8AC3E}">
        <p14:creationId xmlns:p14="http://schemas.microsoft.com/office/powerpoint/2010/main" val="399060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B63C-45BD-4533-9AFE-4AA0CB4B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 - Gram Matrix</a:t>
            </a:r>
            <a:endParaRPr lang="en-IN" dirty="0"/>
          </a:p>
        </p:txBody>
      </p:sp>
      <p:pic>
        <p:nvPicPr>
          <p:cNvPr id="1026" name="Picture 2" descr="Kernels Slides from Andrew Moore and Mingyue Tan">
            <a:extLst>
              <a:ext uri="{FF2B5EF4-FFF2-40B4-BE49-F238E27FC236}">
                <a16:creationId xmlns:a16="http://schemas.microsoft.com/office/drawing/2014/main" id="{0E81DAB3-465A-4CCE-87BE-03F3F5084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59800" r="8001" b="10801"/>
          <a:stretch/>
        </p:blipFill>
        <p:spPr bwMode="auto">
          <a:xfrm>
            <a:off x="1403648" y="1988840"/>
            <a:ext cx="604867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82457-C92E-46E1-BDBB-3B0C9963D660}"/>
              </a:ext>
            </a:extLst>
          </p:cNvPr>
          <p:cNvSpPr txBox="1"/>
          <p:nvPr/>
        </p:nvSpPr>
        <p:spPr>
          <a:xfrm>
            <a:off x="971600" y="37170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Replacing the elements with Ф 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91ADAF-3FC7-413E-9146-126098377105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4221088"/>
          <a:ext cx="75608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07">
                  <a:extLst>
                    <a:ext uri="{9D8B030D-6E8A-4147-A177-3AD203B41FA5}">
                      <a16:colId xmlns:a16="http://schemas.microsoft.com/office/drawing/2014/main" val="2853000799"/>
                    </a:ext>
                  </a:extLst>
                </a:gridCol>
                <a:gridCol w="1967147">
                  <a:extLst>
                    <a:ext uri="{9D8B030D-6E8A-4147-A177-3AD203B41FA5}">
                      <a16:colId xmlns:a16="http://schemas.microsoft.com/office/drawing/2014/main" val="2130237770"/>
                    </a:ext>
                  </a:extLst>
                </a:gridCol>
                <a:gridCol w="485850">
                  <a:extLst>
                    <a:ext uri="{9D8B030D-6E8A-4147-A177-3AD203B41FA5}">
                      <a16:colId xmlns:a16="http://schemas.microsoft.com/office/drawing/2014/main" val="132609029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8468688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5346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&lt;Ф(x1), Ф(x1)&gt;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&lt;Ф(x1),Ф(x2)&gt;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&lt;Ф(x1), Ф(</a:t>
                      </a:r>
                      <a:r>
                        <a:rPr lang="en-US" dirty="0" err="1"/>
                        <a:t>xN</a:t>
                      </a:r>
                      <a:r>
                        <a:rPr lang="en-US" dirty="0"/>
                        <a:t>)&gt;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4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3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3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89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1AE3-972A-48B1-AF6B-BBBB1190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“K” is Diagonalizable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94F9-2080-429B-BD89-5C4CEB51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348880"/>
            <a:ext cx="7292033" cy="38164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/>
              <a:t>IS there a way of constructing Ф, from K ???</a:t>
            </a:r>
            <a:endParaRPr lang="en-IN" sz="2900" baseline="30000" dirty="0"/>
          </a:p>
          <a:p>
            <a:pPr marL="0" indent="0">
              <a:buNone/>
            </a:pPr>
            <a:r>
              <a:rPr lang="en-US" sz="2900" dirty="0"/>
              <a:t>K = V </a:t>
            </a:r>
            <a:r>
              <a:rPr lang="el-GR" sz="2900" dirty="0"/>
              <a:t>Λ</a:t>
            </a:r>
            <a:r>
              <a:rPr lang="en-US" sz="2900" dirty="0"/>
              <a:t> V</a:t>
            </a:r>
            <a:r>
              <a:rPr lang="en-US" sz="2900" baseline="30000" dirty="0"/>
              <a:t>T</a:t>
            </a:r>
          </a:p>
          <a:p>
            <a:pPr marL="0" indent="0">
              <a:buNone/>
            </a:pPr>
            <a:endParaRPr lang="en-US" sz="2900" baseline="30000" dirty="0"/>
          </a:p>
          <a:p>
            <a:pPr marL="0" indent="0">
              <a:buNone/>
            </a:pPr>
            <a:r>
              <a:rPr lang="en-US" sz="2900" dirty="0"/>
              <a:t>V =     v</a:t>
            </a:r>
            <a:r>
              <a:rPr lang="en-US" sz="2900" baseline="-25000" dirty="0"/>
              <a:t>1</a:t>
            </a:r>
            <a:r>
              <a:rPr lang="en-US" sz="2900" dirty="0"/>
              <a:t> </a:t>
            </a:r>
          </a:p>
          <a:p>
            <a:pPr marL="0" indent="0">
              <a:buNone/>
            </a:pPr>
            <a:r>
              <a:rPr lang="en-US" sz="2900" dirty="0"/>
              <a:t>           v</a:t>
            </a:r>
            <a:r>
              <a:rPr lang="en-US" sz="2900" baseline="-25000" dirty="0"/>
              <a:t>2</a:t>
            </a:r>
          </a:p>
          <a:p>
            <a:pPr marL="0" indent="0">
              <a:buNone/>
            </a:pPr>
            <a:r>
              <a:rPr lang="en-US" sz="2900" dirty="0"/>
              <a:t>           …</a:t>
            </a:r>
          </a:p>
          <a:p>
            <a:pPr marL="0" indent="0">
              <a:buNone/>
            </a:pPr>
            <a:r>
              <a:rPr lang="en-US" sz="2900" dirty="0"/>
              <a:t>           </a:t>
            </a:r>
            <a:r>
              <a:rPr lang="en-US" sz="2900" dirty="0" err="1"/>
              <a:t>v</a:t>
            </a:r>
            <a:r>
              <a:rPr lang="en-US" sz="2900" baseline="-25000" dirty="0" err="1"/>
              <a:t>N</a:t>
            </a:r>
            <a:r>
              <a:rPr lang="en-US" sz="2900" dirty="0"/>
              <a:t>             Each Row of V is an Eigen vector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l-GR" sz="2900" dirty="0"/>
              <a:t>Λ</a:t>
            </a:r>
            <a:r>
              <a:rPr lang="en-US" sz="2900" dirty="0"/>
              <a:t> = Diagonal matrix with Eigen values along Diagonal</a:t>
            </a:r>
            <a:endParaRPr lang="en-US" sz="2900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CB228360-9134-4087-9027-C102E9DEE61B}"/>
              </a:ext>
            </a:extLst>
          </p:cNvPr>
          <p:cNvSpPr/>
          <p:nvPr/>
        </p:nvSpPr>
        <p:spPr>
          <a:xfrm>
            <a:off x="1259632" y="3429000"/>
            <a:ext cx="792088" cy="1656184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9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0428-A5DD-47D7-95E9-3914845E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Ф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D3D1-22EE-4809-A4A1-3DBF63EB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794849"/>
          </a:xfrm>
        </p:spPr>
        <p:txBody>
          <a:bodyPr/>
          <a:lstStyle/>
          <a:p>
            <a:r>
              <a:rPr lang="en-US" dirty="0"/>
              <a:t>Define Ф 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) = sqrt(</a:t>
            </a:r>
            <a:r>
              <a:rPr lang="el-GR" dirty="0"/>
              <a:t>λ</a:t>
            </a:r>
            <a:r>
              <a:rPr lang="en-US" baseline="-25000" dirty="0"/>
              <a:t>s</a:t>
            </a:r>
            <a:r>
              <a:rPr lang="en-US" dirty="0"/>
              <a:t>)v</a:t>
            </a:r>
            <a:r>
              <a:rPr lang="en-US" baseline="-25000" dirty="0"/>
              <a:t>is          Here s takes values 1 through N</a:t>
            </a:r>
            <a:endParaRPr lang="en-IN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C7FF117-EA88-4177-BBA3-9052A2861538}"/>
              </a:ext>
            </a:extLst>
          </p:cNvPr>
          <p:cNvSpPr/>
          <p:nvPr/>
        </p:nvSpPr>
        <p:spPr>
          <a:xfrm>
            <a:off x="4644008" y="2564904"/>
            <a:ext cx="14401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D6A73-56C6-41FD-8353-9F7327D1FE96}"/>
              </a:ext>
            </a:extLst>
          </p:cNvPr>
          <p:cNvSpPr txBox="1"/>
          <p:nvPr/>
        </p:nvSpPr>
        <p:spPr>
          <a:xfrm>
            <a:off x="971600" y="3429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Happens to &lt; Ф (</a:t>
            </a:r>
            <a:r>
              <a:rPr lang="en-US" sz="2400" b="1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), Ф (</a:t>
            </a:r>
            <a:r>
              <a:rPr lang="en-US" sz="2400" b="1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)&gt; ??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8376C-6A48-4DF8-94CB-546650C62161}"/>
              </a:ext>
            </a:extLst>
          </p:cNvPr>
          <p:cNvSpPr txBox="1"/>
          <p:nvPr/>
        </p:nvSpPr>
        <p:spPr>
          <a:xfrm>
            <a:off x="1763688" y="4293096"/>
            <a:ext cx="612068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sqrt(</a:t>
            </a:r>
            <a:r>
              <a:rPr lang="el-GR" sz="2400" dirty="0"/>
              <a:t>λ</a:t>
            </a:r>
            <a:r>
              <a:rPr lang="en-US" sz="2400" baseline="-25000" dirty="0"/>
              <a:t>s</a:t>
            </a:r>
            <a:r>
              <a:rPr lang="en-US" sz="2400" dirty="0"/>
              <a:t>)v</a:t>
            </a:r>
            <a:r>
              <a:rPr lang="en-US" sz="2400" baseline="-25000" dirty="0"/>
              <a:t>is  </a:t>
            </a:r>
            <a:r>
              <a:rPr lang="en-US" sz="2400" dirty="0"/>
              <a:t>sqrt(</a:t>
            </a:r>
            <a:r>
              <a:rPr lang="el-GR" sz="2400" dirty="0"/>
              <a:t>λ</a:t>
            </a:r>
            <a:r>
              <a:rPr lang="en-US" sz="2400" baseline="-25000" dirty="0"/>
              <a:t>s</a:t>
            </a:r>
            <a:r>
              <a:rPr lang="en-US" sz="2400" dirty="0"/>
              <a:t>)</a:t>
            </a:r>
            <a:r>
              <a:rPr lang="en-US" sz="2400" dirty="0" err="1"/>
              <a:t>v</a:t>
            </a:r>
            <a:r>
              <a:rPr lang="en-US" sz="2400" baseline="-25000" dirty="0" err="1"/>
              <a:t>sj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800" baseline="-25000" dirty="0"/>
              <a:t>= </a:t>
            </a:r>
            <a:r>
              <a:rPr lang="el-GR" sz="2800" dirty="0"/>
              <a:t>λ</a:t>
            </a:r>
            <a:r>
              <a:rPr lang="en-US" sz="2800" baseline="-25000" dirty="0"/>
              <a:t>s </a:t>
            </a:r>
            <a:r>
              <a:rPr lang="en-US" sz="2800" dirty="0"/>
              <a:t>v</a:t>
            </a:r>
            <a:r>
              <a:rPr lang="en-US" sz="2800" baseline="-25000" dirty="0"/>
              <a:t>is</a:t>
            </a:r>
            <a:r>
              <a:rPr lang="en-US" sz="2800" dirty="0"/>
              <a:t> </a:t>
            </a:r>
            <a:r>
              <a:rPr lang="en-US" sz="2800" dirty="0" err="1"/>
              <a:t>v</a:t>
            </a:r>
            <a:r>
              <a:rPr lang="en-US" sz="2800" baseline="-25000" dirty="0" err="1"/>
              <a:t>sj</a:t>
            </a:r>
            <a:endParaRPr lang="en-US" sz="2800" baseline="-25000" dirty="0"/>
          </a:p>
          <a:p>
            <a:endParaRPr lang="en-US" sz="2800" baseline="-25000" dirty="0"/>
          </a:p>
          <a:p>
            <a:r>
              <a:rPr lang="en-US" sz="2800" baseline="-25000" dirty="0"/>
              <a:t>= K(</a:t>
            </a:r>
            <a:r>
              <a:rPr lang="en-US" sz="2800" baseline="-25000" dirty="0" err="1"/>
              <a:t>i,j</a:t>
            </a:r>
            <a:r>
              <a:rPr lang="en-US" sz="2800" baseline="-25000" dirty="0"/>
              <a:t>) { Check back from the Diagonalization Equation}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27BEA-6ACA-45B4-A867-F7059A6F04DA}"/>
              </a:ext>
            </a:extLst>
          </p:cNvPr>
          <p:cNvSpPr txBox="1"/>
          <p:nvPr/>
        </p:nvSpPr>
        <p:spPr>
          <a:xfrm>
            <a:off x="683568" y="47158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Summing s : 1 to 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76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FAC-426A-4B77-B7B5-CAC1DEA3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15337"/>
            <a:ext cx="7848872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Kernels from Existing Ones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69B20-682D-4402-9AD4-35D4AD211875}"/>
              </a:ext>
            </a:extLst>
          </p:cNvPr>
          <p:cNvSpPr txBox="1"/>
          <p:nvPr/>
        </p:nvSpPr>
        <p:spPr>
          <a:xfrm>
            <a:off x="971600" y="2780928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know  “K</a:t>
            </a:r>
            <a:r>
              <a:rPr lang="en-US" sz="2800" baseline="-25000" dirty="0"/>
              <a:t>1</a:t>
            </a:r>
            <a:r>
              <a:rPr lang="en-US" sz="2800" dirty="0"/>
              <a:t>, K</a:t>
            </a:r>
            <a:r>
              <a:rPr lang="en-US" sz="2800" baseline="-25000" dirty="0"/>
              <a:t>2</a:t>
            </a:r>
            <a:r>
              <a:rPr lang="en-US" sz="2800" dirty="0"/>
              <a:t>….” are valid kernels, how can we generate New Kernels ??</a:t>
            </a:r>
          </a:p>
          <a:p>
            <a:endParaRPr lang="en-US" sz="2800" dirty="0"/>
          </a:p>
          <a:p>
            <a:r>
              <a:rPr lang="en-US" sz="2800" dirty="0"/>
              <a:t>What is most important in determining if the created “Kernel” is valid ??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629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FAC-426A-4B77-B7B5-CAC1DEA3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15337"/>
            <a:ext cx="7848872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Kernels from Existing Ones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B4287-8167-4198-9470-4BD18B597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530413"/>
            <a:ext cx="7596336" cy="35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1352550"/>
            <a:ext cx="81248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3812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60B6-9338-4A83-BF57-8E356E0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F790-42D1-42F1-A596-2E55D0E2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0135"/>
            <a:ext cx="7148017" cy="3444997"/>
          </a:xfrm>
        </p:spPr>
        <p:txBody>
          <a:bodyPr/>
          <a:lstStyle/>
          <a:p>
            <a:r>
              <a:rPr lang="en-US" dirty="0"/>
              <a:t>All it needs is a Look-up Table !</a:t>
            </a:r>
          </a:p>
          <a:p>
            <a:r>
              <a:rPr lang="en-US" dirty="0"/>
              <a:t>What is the impact of Original Dimension “d” ?</a:t>
            </a:r>
          </a:p>
          <a:p>
            <a:r>
              <a:rPr lang="en-US" dirty="0"/>
              <a:t>What is the impact of Transformed Dimension “d~” ?</a:t>
            </a:r>
          </a:p>
          <a:p>
            <a:r>
              <a:rPr lang="en-US" dirty="0"/>
              <a:t>Impact of Number of samples N ?</a:t>
            </a:r>
          </a:p>
          <a:p>
            <a:r>
              <a:rPr lang="en-US" dirty="0"/>
              <a:t>Computational Cost ? Memory Cost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383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7B8-FE93-4F91-B280-2325A8A5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</a:t>
            </a:r>
            <a:r>
              <a:rPr lang="en-US" dirty="0" err="1"/>
              <a:t>ized</a:t>
            </a:r>
            <a:r>
              <a:rPr lang="en-US" dirty="0"/>
              <a:t> – Version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58D8-0864-43ED-B3C4-20E39E1D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955089"/>
          </a:xfrm>
        </p:spPr>
        <p:txBody>
          <a:bodyPr>
            <a:normAutofit fontScale="92500"/>
          </a:bodyPr>
          <a:lstStyle/>
          <a:p>
            <a:r>
              <a:rPr lang="en-US" dirty="0"/>
              <a:t>Where-ever DOT-products appear, we can use Kernels !!</a:t>
            </a:r>
          </a:p>
          <a:p>
            <a:endParaRPr lang="en-US" dirty="0"/>
          </a:p>
          <a:p>
            <a:r>
              <a:rPr lang="en-IN" dirty="0"/>
              <a:t>Linear Regression can have a Kernel Linear Regression Version</a:t>
            </a:r>
          </a:p>
          <a:p>
            <a:r>
              <a:rPr lang="en-IN" dirty="0"/>
              <a:t>PCA can have a Kernel PCA Version</a:t>
            </a:r>
          </a:p>
          <a:p>
            <a:r>
              <a:rPr lang="en-IN" dirty="0"/>
              <a:t>…………………………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15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D313-E12E-4D62-9C4F-3629F836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using Kernel K</a:t>
            </a:r>
            <a:endParaRPr lang="en-IN" dirty="0"/>
          </a:p>
        </p:txBody>
      </p:sp>
      <p:pic>
        <p:nvPicPr>
          <p:cNvPr id="2050" name="Picture 2" descr="Figure A.15: The non-linear SVM classifier with the kernel trick | Download  Scientific Diagram">
            <a:extLst>
              <a:ext uri="{FF2B5EF4-FFF2-40B4-BE49-F238E27FC236}">
                <a16:creationId xmlns:a16="http://schemas.microsoft.com/office/drawing/2014/main" id="{9105D81B-CF67-4888-8243-3CF180570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83462"/>
            <a:ext cx="5832648" cy="288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34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40-D453-4443-8B6C-4734CB96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Kernel Trick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1CF1-0D25-4855-B29D-87EECBF8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converts SVM to a family of </a:t>
            </a:r>
            <a:r>
              <a:rPr lang="en-US" dirty="0" err="1"/>
              <a:t>classifiers..Based</a:t>
            </a:r>
            <a:r>
              <a:rPr lang="en-US" dirty="0"/>
              <a:t> on choice of </a:t>
            </a:r>
            <a:r>
              <a:rPr lang="en-US" dirty="0" err="1"/>
              <a:t>Kernel..we</a:t>
            </a:r>
            <a:r>
              <a:rPr lang="en-US" dirty="0"/>
              <a:t> get a distinct member of this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0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24BB-B66D-485A-B439-21923768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6453-AF73-423E-952C-7C056DFB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01824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Quadratic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min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such that B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≤ 0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λ 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 /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δ α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 /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δ λ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Give Q, A and B, the package returns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556792"/>
            <a:ext cx="7772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136" y="980728"/>
            <a:ext cx="6231216" cy="493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367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972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268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858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Soft Margin SVM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0766"/>
          <a:stretch>
            <a:fillRect/>
          </a:stretch>
        </p:blipFill>
        <p:spPr bwMode="auto">
          <a:xfrm>
            <a:off x="571472" y="1714488"/>
            <a:ext cx="7886700" cy="35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44040</TotalTime>
  <Words>825</Words>
  <Application>Microsoft Office PowerPoint</Application>
  <PresentationFormat>On-screen Show (4:3)</PresentationFormat>
  <Paragraphs>115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Garamond</vt:lpstr>
      <vt:lpstr>Times New Roman</vt:lpstr>
      <vt:lpstr>Organic</vt:lpstr>
      <vt:lpstr>SVM – SoftMargin-Kernel Trick </vt:lpstr>
      <vt:lpstr>PowerPoint Presentation</vt:lpstr>
      <vt:lpstr>PowerPoint Presentation</vt:lpstr>
      <vt:lpstr>PowerPoint Presentation</vt:lpstr>
      <vt:lpstr>Quadratic Programming</vt:lpstr>
      <vt:lpstr>PowerPoint Presentation</vt:lpstr>
      <vt:lpstr>PowerPoint Presentation</vt:lpstr>
      <vt:lpstr>PowerPoint Presentation</vt:lpstr>
      <vt:lpstr>Soft Margin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</vt:lpstr>
      <vt:lpstr>Non-linear Transformation of Data</vt:lpstr>
      <vt:lpstr>PowerPoint Presentation</vt:lpstr>
      <vt:lpstr>PowerPoint Presentation</vt:lpstr>
      <vt:lpstr>Non-Linear Transforms</vt:lpstr>
      <vt:lpstr>Impact</vt:lpstr>
      <vt:lpstr>High-Dimensional Feature space</vt:lpstr>
      <vt:lpstr>Appearance of Dot-products</vt:lpstr>
      <vt:lpstr>What if …</vt:lpstr>
      <vt:lpstr>PowerPoint Presentation</vt:lpstr>
      <vt:lpstr>PowerPoint Presentation</vt:lpstr>
      <vt:lpstr>Kernel function</vt:lpstr>
      <vt:lpstr>PowerPoint Presentation</vt:lpstr>
      <vt:lpstr>RBF Kernel – Find Ф</vt:lpstr>
      <vt:lpstr>RBF Kernel – Find Ф</vt:lpstr>
      <vt:lpstr>RBF Kernel – Find Ф</vt:lpstr>
      <vt:lpstr>Common Kernels</vt:lpstr>
      <vt:lpstr>Kernel Properties</vt:lpstr>
      <vt:lpstr>Existence of  Ф</vt:lpstr>
      <vt:lpstr>Gram Matrix G</vt:lpstr>
      <vt:lpstr>Kernel  - Gram Matrix</vt:lpstr>
      <vt:lpstr>Kernel “K” is Diagonalizable</vt:lpstr>
      <vt:lpstr>Defining Ф </vt:lpstr>
      <vt:lpstr>Creating New Kernels from Existing Ones</vt:lpstr>
      <vt:lpstr>Creating New Kernels from Existing Ones</vt:lpstr>
      <vt:lpstr>Points to ponder…</vt:lpstr>
      <vt:lpstr>Kernel-ized – Version </vt:lpstr>
      <vt:lpstr>Impact of using Kernel K</vt:lpstr>
      <vt:lpstr>Advantages of Kernel Trick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Classification- Basic Signals</dc:title>
  <dc:creator>Ayush</dc:creator>
  <cp:lastModifiedBy>hariharanr@gmail.com</cp:lastModifiedBy>
  <cp:revision>298</cp:revision>
  <dcterms:created xsi:type="dcterms:W3CDTF">2021-01-15T00:45:35Z</dcterms:created>
  <dcterms:modified xsi:type="dcterms:W3CDTF">2022-11-07T05:37:39Z</dcterms:modified>
</cp:coreProperties>
</file>