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3" r:id="rId2"/>
    <p:sldId id="376" r:id="rId3"/>
    <p:sldId id="318" r:id="rId4"/>
    <p:sldId id="379" r:id="rId5"/>
    <p:sldId id="321" r:id="rId6"/>
    <p:sldId id="319" r:id="rId7"/>
    <p:sldId id="386" r:id="rId8"/>
    <p:sldId id="387" r:id="rId9"/>
    <p:sldId id="382" r:id="rId10"/>
    <p:sldId id="327" r:id="rId11"/>
    <p:sldId id="389" r:id="rId12"/>
    <p:sldId id="390" r:id="rId13"/>
    <p:sldId id="328" r:id="rId14"/>
    <p:sldId id="385" r:id="rId15"/>
    <p:sldId id="331" r:id="rId16"/>
    <p:sldId id="33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FFFFCC"/>
    <a:srgbClr val="00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125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4T02:59:00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26949 13396 75 0,'0'0'2'16,"0"0"1"-16,0 0 6 16,0 0 1-16,0 0 13 0,0 0-1 15,0 0 11-15,0 0-1 16,0 0-5-16,0 0 0 16,0 0-2-16,0 0 0 15,0 0-1-15,0 0 1 16,0 0 0-16,0 0-1 15,0 0 1-15,0 0 1 16,0 0 3-16,0 0 0 16,0 0 3-16,0 0-1 15,0 0-1-15,0 0 1 16,0 0-4-16,0 0 0 16,0 0-2-16,0 0 2 15,0 0-3-15,0 0-1 16,0 0-6-16,0 0 1 15,0 0-3-15,0 0-1 16,-4-17-4-16,4 17 2 16,2-9-4-16,-2 2 0 0,0 7-1 15,3-10 0-15,1 3-3 16,0 0 2-16,-1 0-1 16,-3 7-1-16,11-10-2 15,-11 10 2-15,3-11-2 16,-3 11 0-16,0 0-1 15,9-6 0-15,-9 6-1 16,7-7 2-16,-7 7-2 16,7-7 1-16,-7 7-1 0,7-7 0 15,-7 7 0 1,7-5 0-16,-7 5 0 0,0 0 0 16,0 0 0-16,7-7 0 15,-7 7 0-15,0 0 0 16,7-2 0-16,-7 2 0 15,7-2 0-15,-7 2 0 16,7 0 0-16,-7 0 0 16,7 0 0-16,-7 0 0 15,11 2 0-15,-4 3 0 16,0 0 0-16,-7-5 0 16,9 11 0-16,-5-4 0 15,1 1 0-15,0 4 0 16,-1 1 0-16,-4-1 0 15,0 0 0-15,0 2 0 16,-2 1 0-16,-2 2 0 16,-4 1 0-16,0-4 1 15,3-1 0-15,0 0 1 0,0-1 1 16,-1 0 1-16,1 0 0 16,-2 0 2-16,-2 0 0 15,-1 0 0-15,-1-1 1 16,4-4 0-16,2 1-1 15,-1-1 1-15,6-7 0 16,-10 14 1-16,4-5 1 16,-4 1 1-16,-1-1-2 15,2-1 0-15,1-1-2 0,1-2 1 16,7-5 0-16,-11 11 0 16,11-11-1-16,-9 7 2 15,9-7-1-15,0 0 1 16,0 0 0-16,-7 5-1 15,7-5 1-15,0 0 0 16,0 0 0-16,0 0 1 16,0 0-2-16,0 0-1 15,0 0 0-15,0 0 1 16,0 0-2-16,0 0 2 16,0 0-2-16,0 0 0 15,0 0-1-15,16 0-1 16,2-2-2-16,8-1 1 15,1-1-1-15,10-1 1 16,1 2-2-16,1-4 1 16,0 2-1-16,-2-2 0 15,-3 0 0-15,-6 1 0 0,-2 3-1 16,-5 0 1-16,-1-1-2 16,-6-1 2-16,-2 1-1 15,-1 3 1-15,-2-1-1 16,-2 2 1-16,-7 0-1 15,9-3 0-15,-9 3 0 16,7-2 0-16,-7 2-2 16,0 0 2-16,0 0-908 15</inkml:trace>
  <inkml:trace contextRef="#ctx0" brushRef="#br0" timeOffset="1035.83">26947 13384 12 0,'0'0'0'16,"0"0"10"-16,0 0 0 15,0 0 8-15,0 0 0 16,18-26-1-16,-10 12 1 16,1 1 0-16,0 0 1 15,0 5-4-15,0 1 1 16,-2 2-2-16,-7 5-1 15,10-9-1-15,-3 2 1 16,-7 7-2-16,11-3 0 16,-11 3 2-16,11-2-1 15,-11 2-1-15,10-2 2 0,-10 2-2 16,11 0 0 0,-4 2-2-16,0 5 0 0,0 1 1 15,0 3 1-15,-2 3 0 16,-3 1 2-16,-2 6-2 15,-2 1 1-15,-1 3 1 16,-3 1 0-16,-4 0 2 16,-4-2-1-16,-6-2 1 15,1-3 1-15,5 0-1 16,1-5 2-16,1 2-2 16,0-2-1-16,-1-2 0 0,3 0-1 15,3-2 1-15,1 1 0 16,3-3-1-16,-1-1 0 15,4-7 0-15,-3 7-1 16,3-7-3-16,0 0 1 16,0 0-2-16,-7 7 0 15,7-7-2-15,0 0 2 16,0 0-2-16,-7 7 1 16,7-7-3-16,0 0 2 15,0 0-1-15,7 0 1 16,-7 0-2-16,16-3 1 15,1-3-1-15,10-2 2 16,6-3-3-16,3-1 1 16,-1-5-2-16,2 0 1 15,0-1 0-15,0-1-1 16,-3 5-2-16,-6-3 1 0,-28 17-583 16</inkml:trace>
  <inkml:trace contextRef="#ctx0" brushRef="#br0" timeOffset="2251.86">27042 13310 351 0,'0'0'0'16,"0"0"2"-16,0 0 0 16,0 0 4-16,0 0 1 15,-19 12 4-15,6-5 0 16,-2 1 2-16,-3 3 2 16,4-3-1-16,3-1-1 15,4-3 4-15,7-4 0 16,-10 8 2-16,10-8 1 15,-9 4-1-15,9-4 1 16,0 0-3-16,-7 5 1 16,7-5-1-16,0 0 1 15,0 0-4-15,0 0 2 16,0 0-2-16,0 0-1 16,0 0-3-16,7-12 1 0,2 3-4 15,3-4 0-15,2-1-4 16,0 2 2-16,0 1-3 15,-1 3 1-15,-3 1-2 16,-1 1 2-16,2 3-3 16,-1-4 1-16,-1 2-1 15,-2 1 1-15,-7 4-1 16,7-3 1-16,-7 3-1 16,7 0 1-16,-7 0-1 15,7 3 1-15,-1 4-1 16,2 4 1-16,-4 3-1 0,-2 3 2 15,-4-2-1-15,-2 8 0 16,-1 5 1-16,-4 1 0 16,0 0 0-16,1-3 2 15,-1-1 0-15,-2-1 2 16,-5-2 0-16,-1 3 0 16,3-1 1-16,3-3 0 15,4-6 0-15,2-4 0 16,-1-5 1-16,6-6 0 15,-7 9 0-15,7-9 0 16,0 0 0-16,-5 7 1 16,5-7-2-16,0 0 2 15,0 0-2-15,-7 7 1 16,7-7-1-16,0 0 1 16,0 0-3-16,0 0 2 0,0 0-3 15,14-4 2-15,16-4-3 16,12-8 1-16,2-1-2 15,1 0 1-15,2-2-1 16,1 0 0-16,-2 0-1 16,0 0 0-16,-46 19-708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5T05:55:4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5T05:55:48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5T05:55:49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5T05:55:4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5T05:55:48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4T02:54:08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12658 15656 326 0,'0'0'3'16,"0"0"2"-16,0 0 13 15,0 0 0-15,0 0 22 16,0 0 2-16,0 0 9 16,0 0 1-16,0 0-12 15,-18 6 1-15,18-6-5 16,0 0 0-16,0 0 2 0,-9 0 0 15,9 0-2-15,-3 6 1 16,1 1-1-16,2 0 1 16,0-7-7-16,-4 12 0 15,8-3-4-15,1 5 1 16,4 5-7-16,5 7 2 16,7 3-6-16,-1 1 1 15,6 1-2-15,-3 0 0 16,4-2-7-16,-5-3 1 15,-4 2-2-15,2 0 1 16,6-2-2-16,0-2-1 16,-3-3-4-16,-1-4 2 15,0-1-3-15,-2-1 0 16,-1 4-1-16,-3-3 1 16,-2-4-8-16,-5-3 1 15,-9-9-878-15</inkml:trace>
  <inkml:trace contextRef="#ctx0" brushRef="#br0" timeOffset="647.79">13173 15520 300 0,'0'0'0'0,"0"0"0"16,0 0 1-16,0 0-1 16,0 0 0-16,0 0 3 15,0 0 0-15,0 0 7 16,0 0 0-16,0 0 15 16,0 0 1-16,-14 22 13 15,0-6 0-15,-4 8-2 16,-9 7 1-16,4 5-4 15,-3 3 1-15,-2 6-7 16,-2 5 1-16,-2 9-4 0,-1 5-1 16,3 1-4-16,1 3 0 15,-1-4-6-15,2 0 1 16,-2 0-5-16,5 3 1 16,-6-3-6-16,1-8-1 15,7-9-3-15,0-13 0 16,23-34-607-16</inkml:trace>
  <inkml:trace contextRef="#ctx0" brushRef="#br0" timeOffset="4442.38">12698 15006 452 0,'0'0'4'0,"0"0"2"16,0 0 12-16,0 0 0 16,0 0 11-16,0 0 0 15,0 0-3-15,0 0 0 16,0 0-5-16,0 0 0 15,0 0-4-15,0 0 1 16,0 0-3-16,0 0-1 16,0 0-1-16,0 0 0 15,0 0-2-15,0 0 2 16,0 0-4-16,0 0 1 0,0 0-3 16,0 0 0-16,0 0-3 15,0 0 0-15,0 0-4 16,4 20 1-16,6-1-1 15,-4 6 0-15,-3-1-4 16,-3 0-1-16,-3 0-10 16,-3 1-1-16,1-8-10 15,-4 0 1-15,-7 2-8 16,2-5-1-16,4 0 9 16,-4-4 2-16,-4-1 7 15,0-2 2-15,-3-2 3 16,2-1 2-16,-2-3 5 0,6 1 0 15,7-2 1-15,8 0 2 16,-9 0 1-16,9 0 0 16,0 0-404-16</inkml:trace>
  <inkml:trace contextRef="#ctx0" brushRef="#br0" timeOffset="5377.36">12587 15009 414 0,'0'0'0'0,"0"0"0"0,0 0 0 16,0 0-2-16,0 0 2 16,0 0 0-16,0 0 2 15,0 0 1-15,-18 0 0 16,18 0 9-16,0 0 0 16,0 0 8-16,-7 0 0 15,7 0 7-15,0 0 0 16,0 0 1-16,-7 0 1 15,7 0-4-15,0 0 1 16,0 0-3-16,0 0 1 16,0 0-7-16,0-7 0 15,0 7-7-15,0 0 1 16,0 0-5-16,7-2 0 16,-7 2-5-16,7 2 1 15,-7-2-575-15</inkml:trace>
  <inkml:trace contextRef="#ctx0" brushRef="#br0" timeOffset="6264.92">12993 14942 124 0,'0'0'0'0,"0"0"1"15,0 0 1-15,0 0 10 16,0 0-1-16,0 0 10 0,0 0 1 15,0 0 25-15,0 0 0 16,0 0 2-16,0 0 1 16,0 0-6-16,0 0 2 15,0 0-1-15,0 0 1 16,0 0-1-16,0 0 0 16,-23 1-4-16,14 3 0 15,-2 1-2-15,3-3 1 16,-6 3-7-16,-2 4 2 15,2-1-4-15,-1 1 2 16,1 0-9-16,-2-1 0 16,2 3-5-16,4 1 0 15,-4 0-3-15,1 0 0 16,1 0-3-16,-2 2 2 16,0 3-5-16,5 1 1 15,0-3-3-15,4-1 1 16,0-5-4-16,1-1 0 15,4 3-1-15,0-4 0 0,2-1-2 16,5 3 0-16,2 2 0 16,5-1-1-16,9 0 0 15,0-3 0-15,5-3-1 16,2-3 1-16,-4-1-2 16,-1-1 1-16,-4-3-8 15,-1 2 1-15,-20 2-853 16</inkml:trace>
  <inkml:trace contextRef="#ctx0" brushRef="#br0" timeOffset="6997.81">12545 14975 564 0,'0'0'0'16,"0"0"-2"-16,0 0-1 15,0 0-8-15,0 0 0 16,0 0 11-16,0 0 0 15,0 0 3-15,0 0 2 16,0 0 7-16,0 0 1 16,0 0 10-16,0 0 1 15,0 0-1-15,0 0 2 16,24-6-9-16,1 3-1 16,-2-1-1-16,4 3 0 15,-8 1-3-15,-1 0-1 16,-6 0-3-16,2 1 1 15,-3 5-4-15,1 1 0 0,-1 1-2 16,-4 1 1-16,-2-1-3 16,-2 1 1-16,-1-2-1 15,-2-7 0-15,6 14 0 16,-5-2 0-16,-1 7-1 16,-3 7 1-16,3-26-580 15</inkml:trace>
  <inkml:trace contextRef="#ctx0" brushRef="#br0" timeOffset="8406.54">13109 15220 237 0,'0'0'0'16,"0"0"-3"-16,0 0 0 0,0 0-10 16,0 0 2-16,0 0 5 15,0 0 1-15,0 0 3 16,0 0 1-16,0 0 1 16,0 0 0-16,0 0 4 15,0 0 0-15,0 0 17 16,0 0 0-16,0 0 15 15,0 0 1-15,0 0 12 16,-17-7 2-16,17 7 3 16,0 0 0-16,0 0-1 0,-6 0 2 15,6 0-4 1,0 0-1-16,0 0-9 0,0 0 0 16,0 0-6-16,0 0 1 15,0 0-10-15,0 0 1 16,-3 16-9-16,3 3 0 15,0 3-6-15,0-1 1 16,0-5-1-16,0-2-1 16,-2-7-3-16,-2-1 1 15,4-6-1-15,-3 9 1 16,3-9-3-16,0 0 1 16,0 0 0-16,0 7 0 15,0-7-1-15,0 0 2 16,0 0-1-16,0 0 1 15,0 0 0-15,0 0-1 16,0 0 1-16,0-7 0 0,0-3-1 16,0-2 0-16,3-4-2 15,-3-1 1-15,2 3-2 16,0-2 2-16,0 4-3 16,1 4 2-16,-3 1-2 15,0 7 1-15,6-9-2 16,-6 9 1-16,0 0 0 15,0 0 1-15,0 0-2 16,0 0 1-16,0 0 0 16,0 0 0-16,0 0 0 15,0 0 1-15,0 0-2 0,0 0 0 16,0 0-1-16,0 0 1 16,-6 16-1-16,-3-1 0 15,4 2-1-15,2 1 0 16,-1-4 0-16,1-2 0 15,1-2 0-15,-3-3 0 16,5-7 0-16,-4 9 0 16,4-9-1-16,0 0 1 15,0 0-1-15,0 7 1 16,0-7-3-16,0 0 2 16,0 0-1-16,0 0 0 15,0 0-2-15,0 0 2 16,0 0-6-16,0 0 0 15,0 0-894-15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5T05:55:4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5T05:55:48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23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9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13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10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8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088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2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2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8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5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6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7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1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0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customXml" Target="../ink/ink8.xml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5" Type="http://schemas.openxmlformats.org/officeDocument/2006/relationships/customXml" Target="../ink/ink9.xml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89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" Type="http://schemas.openxmlformats.org/officeDocument/2006/relationships/image" Target="../media/image320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101.png"/><Relationship Id="rId18" Type="http://schemas.openxmlformats.org/officeDocument/2006/relationships/image" Target="../media/image132.png"/><Relationship Id="rId3" Type="http://schemas.openxmlformats.org/officeDocument/2006/relationships/image" Target="../media/image950.png"/><Relationship Id="rId21" Type="http://schemas.openxmlformats.org/officeDocument/2006/relationships/image" Target="../media/image135.png"/><Relationship Id="rId7" Type="http://schemas.openxmlformats.org/officeDocument/2006/relationships/image" Target="../media/image93.png"/><Relationship Id="rId12" Type="http://schemas.openxmlformats.org/officeDocument/2006/relationships/image" Target="../media/image100.png"/><Relationship Id="rId17" Type="http://schemas.openxmlformats.org/officeDocument/2006/relationships/image" Target="../media/image131.png"/><Relationship Id="rId25" Type="http://schemas.openxmlformats.org/officeDocument/2006/relationships/image" Target="../media/image139.em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9.png"/><Relationship Id="rId24" Type="http://schemas.openxmlformats.org/officeDocument/2006/relationships/image" Target="../media/image138.png"/><Relationship Id="rId5" Type="http://schemas.openxmlformats.org/officeDocument/2006/relationships/image" Target="../media/image91.png"/><Relationship Id="rId15" Type="http://schemas.openxmlformats.org/officeDocument/2006/relationships/image" Target="../media/image125.png"/><Relationship Id="rId23" Type="http://schemas.openxmlformats.org/officeDocument/2006/relationships/image" Target="../media/image137.png"/><Relationship Id="rId10" Type="http://schemas.openxmlformats.org/officeDocument/2006/relationships/image" Target="../media/image96.png"/><Relationship Id="rId19" Type="http://schemas.openxmlformats.org/officeDocument/2006/relationships/image" Target="../media/image133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2.png"/><Relationship Id="rId22" Type="http://schemas.openxmlformats.org/officeDocument/2006/relationships/image" Target="../media/image1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161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10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8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customXml" Target="../ink/ink2.xml"/><Relationship Id="rId21" Type="http://schemas.openxmlformats.org/officeDocument/2006/relationships/image" Target="../media/image38.png"/><Relationship Id="rId7" Type="http://schemas.openxmlformats.org/officeDocument/2006/relationships/image" Target="../media/image33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35.png"/><Relationship Id="rId5" Type="http://schemas.openxmlformats.org/officeDocument/2006/relationships/customXml" Target="../ink/ink3.xml"/><Relationship Id="rId15" Type="http://schemas.openxmlformats.org/officeDocument/2006/relationships/image" Target="../media/image41.png"/><Relationship Id="rId10" Type="http://schemas.openxmlformats.org/officeDocument/2006/relationships/image" Target="../media/image34.png"/><Relationship Id="rId19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270.png"/><Relationship Id="rId14" Type="http://schemas.openxmlformats.org/officeDocument/2006/relationships/image" Target="../media/image40.png"/><Relationship Id="rId22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customXml" Target="../ink/ink5.xml"/><Relationship Id="rId21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2.png"/><Relationship Id="rId5" Type="http://schemas.openxmlformats.org/officeDocument/2006/relationships/customXml" Target="../ink/ink6.xml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60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0.png"/><Relationship Id="rId15" Type="http://schemas.openxmlformats.org/officeDocument/2006/relationships/customXml" Target="../ink/ink7.xml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1.png"/><Relationship Id="rId18" Type="http://schemas.openxmlformats.org/officeDocument/2006/relationships/image" Target="../media/image711.png"/><Relationship Id="rId26" Type="http://schemas.openxmlformats.org/officeDocument/2006/relationships/image" Target="../media/image790.png"/><Relationship Id="rId3" Type="http://schemas.openxmlformats.org/officeDocument/2006/relationships/image" Target="../media/image580.png"/><Relationship Id="rId21" Type="http://schemas.openxmlformats.org/officeDocument/2006/relationships/image" Target="../media/image740.png"/><Relationship Id="rId7" Type="http://schemas.openxmlformats.org/officeDocument/2006/relationships/image" Target="../media/image621.png"/><Relationship Id="rId12" Type="http://schemas.openxmlformats.org/officeDocument/2006/relationships/image" Target="../media/image671.png"/><Relationship Id="rId17" Type="http://schemas.openxmlformats.org/officeDocument/2006/relationships/image" Target="../media/image701.png"/><Relationship Id="rId25" Type="http://schemas.openxmlformats.org/officeDocument/2006/relationships/image" Target="../media/image78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91.png"/><Relationship Id="rId20" Type="http://schemas.openxmlformats.org/officeDocument/2006/relationships/image" Target="../media/image730.png"/><Relationship Id="rId29" Type="http://schemas.openxmlformats.org/officeDocument/2006/relationships/image" Target="../media/image8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24" Type="http://schemas.openxmlformats.org/officeDocument/2006/relationships/image" Target="../media/image770.png"/><Relationship Id="rId5" Type="http://schemas.openxmlformats.org/officeDocument/2006/relationships/image" Target="../media/image600.png"/><Relationship Id="rId15" Type="http://schemas.openxmlformats.org/officeDocument/2006/relationships/image" Target="../media/image741.png"/><Relationship Id="rId23" Type="http://schemas.openxmlformats.org/officeDocument/2006/relationships/image" Target="../media/image760.png"/><Relationship Id="rId28" Type="http://schemas.openxmlformats.org/officeDocument/2006/relationships/image" Target="../media/image810.png"/><Relationship Id="rId10" Type="http://schemas.openxmlformats.org/officeDocument/2006/relationships/image" Target="../media/image651.png"/><Relationship Id="rId19" Type="http://schemas.openxmlformats.org/officeDocument/2006/relationships/image" Target="../media/image720.png"/><Relationship Id="rId4" Type="http://schemas.openxmlformats.org/officeDocument/2006/relationships/image" Target="../media/image590.png"/><Relationship Id="rId9" Type="http://schemas.openxmlformats.org/officeDocument/2006/relationships/image" Target="../media/image641.png"/><Relationship Id="rId14" Type="http://schemas.openxmlformats.org/officeDocument/2006/relationships/image" Target="../media/image731.png"/><Relationship Id="rId22" Type="http://schemas.openxmlformats.org/officeDocument/2006/relationships/image" Target="../media/image750.png"/><Relationship Id="rId27" Type="http://schemas.openxmlformats.org/officeDocument/2006/relationships/image" Target="../media/image800.png"/><Relationship Id="rId30" Type="http://schemas.openxmlformats.org/officeDocument/2006/relationships/image" Target="../media/image8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3214446" y="2967335"/>
            <a:ext cx="67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Lecture 8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A6902-C1C3-4FC8-88F5-F7CDA26DCA10}"/>
              </a:ext>
            </a:extLst>
          </p:cNvPr>
          <p:cNvSpPr txBox="1"/>
          <p:nvPr/>
        </p:nvSpPr>
        <p:spPr>
          <a:xfrm>
            <a:off x="3040656" y="5717812"/>
            <a:ext cx="89016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inear Algebra, Gilbert Strang; Online References</a:t>
            </a:r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Eigen Decomposition : Application</a:t>
            </a:r>
            <a:endParaRPr lang="en-IN" sz="2400" b="1" baseline="300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F05D4-79FD-450A-B2CE-EAE669F3B65F}"/>
              </a:ext>
            </a:extLst>
          </p:cNvPr>
          <p:cNvSpPr txBox="1"/>
          <p:nvPr/>
        </p:nvSpPr>
        <p:spPr>
          <a:xfrm>
            <a:off x="243905" y="1018310"/>
            <a:ext cx="3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Efficiently Computing Matrix Powers: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4F9F-762C-48F5-8F12-EFACFF88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5" y="1746648"/>
            <a:ext cx="160020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250919-238F-4F36-8433-1E1172A8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3" y="2191411"/>
            <a:ext cx="4572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B8F1A-0EAD-4AFE-8455-010B861C9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67" y="2204785"/>
            <a:ext cx="752475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879AD-639A-40B4-8B1F-ECEEA8794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642" y="2252409"/>
            <a:ext cx="752475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EB1FB-A80D-4F30-81E2-5F476F5FD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67" y="2619675"/>
            <a:ext cx="31718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D2F1B1-C09D-4AF1-AA99-9F528CC491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967" y="3088421"/>
            <a:ext cx="5934075" cy="257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0A0BD-CFB4-495A-B2C1-20097DEF3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525" y="3704603"/>
            <a:ext cx="2466975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ACEE4-AB8C-42EF-B4A4-96FF7358CE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967" y="4180131"/>
            <a:ext cx="971550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86057A-4C46-4E9A-A08A-1A295AFEF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04" y="4734602"/>
            <a:ext cx="2028825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986B20-4440-45CD-9241-FEE8018464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145" y="5258265"/>
            <a:ext cx="1076325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739D5E-FB03-44B4-8BD8-7DCCB982E1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8192" y="5944466"/>
            <a:ext cx="1466850" cy="361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F6EC27C-EFDF-47B7-86C5-F32A047F6B87}"/>
              </a:ext>
            </a:extLst>
          </p:cNvPr>
          <p:cNvSpPr/>
          <p:nvPr/>
        </p:nvSpPr>
        <p:spPr>
          <a:xfrm>
            <a:off x="4665518" y="5756564"/>
            <a:ext cx="2161309" cy="737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4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Similar Matrices</a:t>
            </a:r>
            <a:endParaRPr lang="en-IN" sz="2400" b="1" baseline="30000" dirty="0">
              <a:solidFill>
                <a:srgbClr val="00B0F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21CD39-5F86-4E2B-B8BF-F03B91F4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8" y="916622"/>
            <a:ext cx="8077200" cy="371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422EAC-FA4B-4972-8D25-048D0A44E81F}"/>
              </a:ext>
            </a:extLst>
          </p:cNvPr>
          <p:cNvSpPr txBox="1"/>
          <p:nvPr/>
        </p:nvSpPr>
        <p:spPr>
          <a:xfrm>
            <a:off x="274355" y="1584247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 If A has distinct eigenvalues,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EE5D3-08A1-4E4B-BCD3-39FE90FC6C39}"/>
                  </a:ext>
                </a:extLst>
              </p:cNvPr>
              <p:cNvSpPr txBox="1"/>
              <p:nvPr/>
            </p:nvSpPr>
            <p:spPr>
              <a:xfrm>
                <a:off x="3517091" y="1627303"/>
                <a:ext cx="114127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𝜦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EE5D3-08A1-4E4B-BCD3-39FE90FC6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91" y="1627303"/>
                <a:ext cx="1141274" cy="283219"/>
              </a:xfrm>
              <a:prstGeom prst="rect">
                <a:avLst/>
              </a:prstGeom>
              <a:blipFill>
                <a:blip r:embed="rId4"/>
                <a:stretch>
                  <a:fillRect l="-4813" t="-4348" r="-4813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BD91D1-F1EF-4CB9-88E2-A5FA5C2B08A5}"/>
              </a:ext>
            </a:extLst>
          </p:cNvPr>
          <p:cNvSpPr/>
          <p:nvPr/>
        </p:nvSpPr>
        <p:spPr>
          <a:xfrm>
            <a:off x="4855646" y="1694366"/>
            <a:ext cx="355600" cy="1490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6FEAD1-F135-4B78-81B6-4F70C86B2655}"/>
                  </a:ext>
                </a:extLst>
              </p:cNvPr>
              <p:cNvSpPr txBox="1"/>
              <p:nvPr/>
            </p:nvSpPr>
            <p:spPr>
              <a:xfrm>
                <a:off x="5485963" y="1602748"/>
                <a:ext cx="5353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 is similar, in this case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6FEAD1-F135-4B78-81B6-4F70C86B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63" y="1602748"/>
                <a:ext cx="5353487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A7DA18-83A5-4EDB-B3CC-526680D360F7}"/>
              </a:ext>
            </a:extLst>
          </p:cNvPr>
          <p:cNvSpPr txBox="1"/>
          <p:nvPr/>
        </p:nvSpPr>
        <p:spPr>
          <a:xfrm>
            <a:off x="841092" y="570401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Similar Matrices have same eigenvalues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0E04D-3FDD-4FE0-B374-0109267EE318}"/>
              </a:ext>
            </a:extLst>
          </p:cNvPr>
          <p:cNvSpPr/>
          <p:nvPr/>
        </p:nvSpPr>
        <p:spPr>
          <a:xfrm>
            <a:off x="260068" y="5593794"/>
            <a:ext cx="3695700" cy="866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7A8B3-5246-47D1-9602-E89DE153C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68" y="2977814"/>
            <a:ext cx="173355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0A632D-B715-445D-8BE4-D85354F3B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17" y="3496281"/>
            <a:ext cx="1933575" cy="28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ECBC1F-6BF2-4A49-989E-A06788BDB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70" y="4033798"/>
            <a:ext cx="2895600" cy="323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48542-DFF3-4017-8041-2389CE2E17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55" y="4692254"/>
            <a:ext cx="2066925" cy="3524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B4AD9A-28DC-414A-AF84-36057D83372C}"/>
              </a:ext>
            </a:extLst>
          </p:cNvPr>
          <p:cNvSpPr txBox="1"/>
          <p:nvPr/>
        </p:nvSpPr>
        <p:spPr>
          <a:xfrm>
            <a:off x="241335" y="2315568"/>
            <a:ext cx="353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are they called ‘’similar’’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0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  <p:bldP spid="2" grpId="0"/>
      <p:bldP spid="4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0937" y="236103"/>
            <a:ext cx="716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Why Geometric Multiplicity  &lt;= Algebraic Multiplicity ?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F22C98-728F-443E-BD50-2452B8BD8508}"/>
              </a:ext>
            </a:extLst>
          </p:cNvPr>
          <p:cNvGrpSpPr/>
          <p:nvPr/>
        </p:nvGrpSpPr>
        <p:grpSpPr>
          <a:xfrm>
            <a:off x="581629" y="466936"/>
            <a:ext cx="360" cy="360"/>
            <a:chOff x="581629" y="46693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A43EA6-3984-4797-9B2D-152961923808}"/>
                    </a:ext>
                  </a:extLst>
                </p14:cNvPr>
                <p14:cNvContentPartPr/>
                <p14:nvPr/>
              </p14:nvContentPartPr>
              <p14:xfrm>
                <a:off x="581629" y="46693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A43EA6-3984-4797-9B2D-1529619238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989" y="4582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A5D6E4-7FDF-4DFD-9946-4531D5FA6278}"/>
                    </a:ext>
                  </a:extLst>
                </p14:cNvPr>
                <p14:cNvContentPartPr/>
                <p14:nvPr/>
              </p14:nvContentPartPr>
              <p14:xfrm>
                <a:off x="581629" y="466936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A5D6E4-7FDF-4DFD-9946-4531D5FA62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989" y="4582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1F8C9E-08FF-4E45-8AA4-C576FDF469C5}"/>
                  </a:ext>
                </a:extLst>
              </p:cNvPr>
              <p:cNvSpPr txBox="1"/>
              <p:nvPr/>
            </p:nvSpPr>
            <p:spPr>
              <a:xfrm>
                <a:off x="494306" y="962455"/>
                <a:ext cx="121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1F8C9E-08FF-4E45-8AA4-C576FD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6" y="962455"/>
                <a:ext cx="1218923" cy="276999"/>
              </a:xfrm>
              <a:prstGeom prst="rect">
                <a:avLst/>
              </a:prstGeom>
              <a:blipFill>
                <a:blip r:embed="rId6"/>
                <a:stretch>
                  <a:fillRect l="-4000" r="-5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527A02-3795-454D-AD20-A84E210ADA19}"/>
                  </a:ext>
                </a:extLst>
              </p:cNvPr>
              <p:cNvSpPr txBox="1"/>
              <p:nvPr/>
            </p:nvSpPr>
            <p:spPr>
              <a:xfrm>
                <a:off x="418951" y="1495431"/>
                <a:ext cx="448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527A02-3795-454D-AD20-A84E210A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" y="1495431"/>
                <a:ext cx="448649" cy="276999"/>
              </a:xfrm>
              <a:prstGeom prst="rect">
                <a:avLst/>
              </a:prstGeom>
              <a:blipFill>
                <a:blip r:embed="rId7"/>
                <a:stretch>
                  <a:fillRect l="-12329" r="-547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920F2C4-3400-4103-85C6-0058FF9934BE}"/>
              </a:ext>
            </a:extLst>
          </p:cNvPr>
          <p:cNvGrpSpPr/>
          <p:nvPr/>
        </p:nvGrpSpPr>
        <p:grpSpPr>
          <a:xfrm>
            <a:off x="6096000" y="895449"/>
            <a:ext cx="1857375" cy="1871188"/>
            <a:chOff x="6096000" y="895449"/>
            <a:chExt cx="1857375" cy="187118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2A1F7A0-4974-42BC-9A41-5236587CA3A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138745"/>
              <a:ext cx="18573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60AB0C7-4D9F-42EF-8A65-23749A2A5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014" y="1192542"/>
              <a:ext cx="0" cy="15740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B0ACEE-45AB-43E7-BC22-B77948930775}"/>
                </a:ext>
              </a:extLst>
            </p:cNvPr>
            <p:cNvSpPr txBox="1"/>
            <p:nvPr/>
          </p:nvSpPr>
          <p:spPr>
            <a:xfrm>
              <a:off x="6510070" y="895449"/>
              <a:ext cx="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029DD6F-DCFD-4DEE-8E65-069572D6AA1D}"/>
                    </a:ext>
                  </a:extLst>
                </p:cNvPr>
                <p:cNvSpPr txBox="1"/>
                <p:nvPr/>
              </p:nvSpPr>
              <p:spPr>
                <a:xfrm>
                  <a:off x="6756266" y="1527045"/>
                  <a:ext cx="1005429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029DD6F-DCFD-4DEE-8E65-069572D6A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66" y="1527045"/>
                  <a:ext cx="1005429" cy="369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D2CB3F-674C-4B9A-983C-85990D98E70A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80" y="2150043"/>
              <a:ext cx="435070" cy="12132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BC725E-541E-4B57-A9D8-A78282FC5BFB}"/>
              </a:ext>
            </a:extLst>
          </p:cNvPr>
          <p:cNvCxnSpPr>
            <a:cxnSpLocks/>
          </p:cNvCxnSpPr>
          <p:nvPr/>
        </p:nvCxnSpPr>
        <p:spPr>
          <a:xfrm flipV="1">
            <a:off x="10327903" y="1454159"/>
            <a:ext cx="428905" cy="65872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CFB187-D2B9-4E19-85DB-D871BCDD78BD}"/>
                  </a:ext>
                </a:extLst>
              </p:cNvPr>
              <p:cNvSpPr txBox="1"/>
              <p:nvPr/>
            </p:nvSpPr>
            <p:spPr>
              <a:xfrm>
                <a:off x="10767956" y="1212757"/>
                <a:ext cx="502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CFB187-D2B9-4E19-85DB-D871BCDD7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956" y="1212757"/>
                <a:ext cx="5028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90FD87-87C6-4525-A3CC-CDFE40A4152A}"/>
                  </a:ext>
                </a:extLst>
              </p:cNvPr>
              <p:cNvSpPr txBox="1"/>
              <p:nvPr/>
            </p:nvSpPr>
            <p:spPr>
              <a:xfrm>
                <a:off x="2397902" y="1210584"/>
                <a:ext cx="184233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90FD87-87C6-4525-A3CC-CDFE40A41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02" y="1210584"/>
                <a:ext cx="1842330" cy="972702"/>
              </a:xfrm>
              <a:prstGeom prst="rect">
                <a:avLst/>
              </a:prstGeom>
              <a:blipFill>
                <a:blip r:embed="rId10"/>
                <a:stretch>
                  <a:fillRect r="-3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81A091-FDA2-4D2E-9FD6-8F4566D50E86}"/>
                  </a:ext>
                </a:extLst>
              </p:cNvPr>
              <p:cNvSpPr txBox="1"/>
              <p:nvPr/>
            </p:nvSpPr>
            <p:spPr>
              <a:xfrm>
                <a:off x="867600" y="1193746"/>
                <a:ext cx="15398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81A091-FDA2-4D2E-9FD6-8F4566D5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00" y="1193746"/>
                <a:ext cx="1539827" cy="9727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E83250DA-3CA5-497D-8B53-C05D1CA070D8}"/>
              </a:ext>
            </a:extLst>
          </p:cNvPr>
          <p:cNvSpPr/>
          <p:nvPr/>
        </p:nvSpPr>
        <p:spPr>
          <a:xfrm>
            <a:off x="8053016" y="1582089"/>
            <a:ext cx="1084505" cy="27235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70269E-2D07-4109-A468-4572E90AB285}"/>
                  </a:ext>
                </a:extLst>
              </p:cNvPr>
              <p:cNvSpPr txBox="1"/>
              <p:nvPr/>
            </p:nvSpPr>
            <p:spPr>
              <a:xfrm>
                <a:off x="7793770" y="1279203"/>
                <a:ext cx="790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70269E-2D07-4109-A468-4572E90AB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770" y="1279203"/>
                <a:ext cx="7905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4CF413-F163-46BA-9259-C71F5F1EDAC1}"/>
              </a:ext>
            </a:extLst>
          </p:cNvPr>
          <p:cNvCxnSpPr>
            <a:cxnSpLocks/>
          </p:cNvCxnSpPr>
          <p:nvPr/>
        </p:nvCxnSpPr>
        <p:spPr>
          <a:xfrm>
            <a:off x="9678433" y="2109188"/>
            <a:ext cx="18573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2BBA84-7D61-4CBE-BB22-0588616FB7FF}"/>
              </a:ext>
            </a:extLst>
          </p:cNvPr>
          <p:cNvCxnSpPr>
            <a:cxnSpLocks/>
          </p:cNvCxnSpPr>
          <p:nvPr/>
        </p:nvCxnSpPr>
        <p:spPr>
          <a:xfrm flipV="1">
            <a:off x="10327903" y="1080115"/>
            <a:ext cx="0" cy="1632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3D45977-B65E-4377-90D9-CEA4F567BEE7}"/>
              </a:ext>
            </a:extLst>
          </p:cNvPr>
          <p:cNvSpPr/>
          <p:nvPr/>
        </p:nvSpPr>
        <p:spPr>
          <a:xfrm rot="10800000" flipV="1">
            <a:off x="8101210" y="2393753"/>
            <a:ext cx="1211403" cy="27235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D28AD8-8B7C-4A2A-95A3-82444E959D89}"/>
                  </a:ext>
                </a:extLst>
              </p:cNvPr>
              <p:cNvSpPr txBox="1"/>
              <p:nvPr/>
            </p:nvSpPr>
            <p:spPr>
              <a:xfrm>
                <a:off x="8933224" y="2202093"/>
                <a:ext cx="44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D28AD8-8B7C-4A2A-95A3-82444E959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224" y="2202093"/>
                <a:ext cx="440570" cy="276999"/>
              </a:xfrm>
              <a:prstGeom prst="rect">
                <a:avLst/>
              </a:prstGeom>
              <a:blipFill>
                <a:blip r:embed="rId13"/>
                <a:stretch>
                  <a:fillRect l="-10959" t="-4348" r="-547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E4894B-3744-4557-AAB9-E19639640176}"/>
                  </a:ext>
                </a:extLst>
              </p:cNvPr>
              <p:cNvSpPr txBox="1"/>
              <p:nvPr/>
            </p:nvSpPr>
            <p:spPr>
              <a:xfrm>
                <a:off x="364338" y="2266774"/>
                <a:ext cx="1114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E4894B-3744-4557-AAB9-E1963964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8" y="2266774"/>
                <a:ext cx="1114536" cy="276999"/>
              </a:xfrm>
              <a:prstGeom prst="rect">
                <a:avLst/>
              </a:prstGeom>
              <a:blipFill>
                <a:blip r:embed="rId14"/>
                <a:stretch>
                  <a:fillRect l="-4918" r="-163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359159-0707-4211-81D5-88D5122B8F33}"/>
                  </a:ext>
                </a:extLst>
              </p:cNvPr>
              <p:cNvSpPr txBox="1"/>
              <p:nvPr/>
            </p:nvSpPr>
            <p:spPr>
              <a:xfrm>
                <a:off x="1582899" y="2249936"/>
                <a:ext cx="360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and geometric multiplicity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</a:t>
                </a:r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359159-0707-4211-81D5-88D5122B8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99" y="2249936"/>
                <a:ext cx="3603125" cy="369332"/>
              </a:xfrm>
              <a:prstGeom prst="rect">
                <a:avLst/>
              </a:prstGeom>
              <a:blipFill>
                <a:blip r:embed="rId15"/>
                <a:stretch>
                  <a:fillRect l="-152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431355-C0E3-4BE4-A474-0493B02299F9}"/>
                  </a:ext>
                </a:extLst>
              </p:cNvPr>
              <p:cNvSpPr txBox="1"/>
              <p:nvPr/>
            </p:nvSpPr>
            <p:spPr>
              <a:xfrm>
                <a:off x="7953375" y="351349"/>
                <a:ext cx="396011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transforms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431355-C0E3-4BE4-A474-0493B022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375" y="351349"/>
                <a:ext cx="3960111" cy="646331"/>
              </a:xfrm>
              <a:prstGeom prst="rect">
                <a:avLst/>
              </a:prstGeom>
              <a:blipFill>
                <a:blip r:embed="rId16"/>
                <a:stretch>
                  <a:fillRect l="-1387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EA5755-6734-48B7-8C97-B915EBE30D43}"/>
                  </a:ext>
                </a:extLst>
              </p:cNvPr>
              <p:cNvSpPr txBox="1"/>
              <p:nvPr/>
            </p:nvSpPr>
            <p:spPr>
              <a:xfrm>
                <a:off x="303132" y="2766637"/>
                <a:ext cx="5224122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2,⋯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forms the set of independent eigen vectors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EA5755-6734-48B7-8C97-B915EBE30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2" y="2766637"/>
                <a:ext cx="5224122" cy="311304"/>
              </a:xfrm>
              <a:prstGeom prst="rect">
                <a:avLst/>
              </a:prstGeom>
              <a:blipFill>
                <a:blip r:embed="rId17"/>
                <a:stretch>
                  <a:fillRect t="-17647" r="-1867" b="-4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965762-152E-4946-B437-4B74F60DA4EB}"/>
                  </a:ext>
                </a:extLst>
              </p:cNvPr>
              <p:cNvSpPr txBox="1"/>
              <p:nvPr/>
            </p:nvSpPr>
            <p:spPr>
              <a:xfrm>
                <a:off x="227753" y="3298662"/>
                <a:ext cx="2973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Create a matrix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such that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965762-152E-4946-B437-4B74F60DA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3" y="3298662"/>
                <a:ext cx="2973838" cy="369332"/>
              </a:xfrm>
              <a:prstGeom prst="rect">
                <a:avLst/>
              </a:prstGeom>
              <a:blipFill>
                <a:blip r:embed="rId18"/>
                <a:stretch>
                  <a:fillRect l="-1639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5260913-ADCB-4372-A2AA-59520B7B1EA4}"/>
                  </a:ext>
                </a:extLst>
              </p:cNvPr>
              <p:cNvSpPr txBox="1"/>
              <p:nvPr/>
            </p:nvSpPr>
            <p:spPr>
              <a:xfrm>
                <a:off x="2938084" y="3357676"/>
                <a:ext cx="3157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.  .  .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.  .  .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5260913-ADCB-4372-A2AA-59520B7B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84" y="3357676"/>
                <a:ext cx="3157916" cy="276999"/>
              </a:xfrm>
              <a:prstGeom prst="rect">
                <a:avLst/>
              </a:prstGeom>
              <a:blipFill>
                <a:blip r:embed="rId19"/>
                <a:stretch>
                  <a:fillRect l="-57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B26725-4E8A-4C53-86FB-060143FF55CC}"/>
                  </a:ext>
                </a:extLst>
              </p:cNvPr>
              <p:cNvSpPr txBox="1"/>
              <p:nvPr/>
            </p:nvSpPr>
            <p:spPr>
              <a:xfrm>
                <a:off x="227753" y="3806011"/>
                <a:ext cx="55232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,.  .  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N" dirty="0"/>
                  <a:t> are any set of independent vectors that span rest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B26725-4E8A-4C53-86FB-060143FF5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3" y="3806011"/>
                <a:ext cx="5523264" cy="646331"/>
              </a:xfrm>
              <a:prstGeom prst="rect">
                <a:avLst/>
              </a:prstGeom>
              <a:blipFill>
                <a:blip r:embed="rId20"/>
                <a:stretch>
                  <a:fillRect l="-883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7C6BE-07EE-426C-BCBF-91450FBCF024}"/>
                  </a:ext>
                </a:extLst>
              </p:cNvPr>
              <p:cNvSpPr txBox="1"/>
              <p:nvPr/>
            </p:nvSpPr>
            <p:spPr>
              <a:xfrm>
                <a:off x="303132" y="4628842"/>
                <a:ext cx="5598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IN" dirty="0"/>
                  <a:t> is a similar matrix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with same eigen values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7C6BE-07EE-426C-BCBF-91450FBC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2" y="4628842"/>
                <a:ext cx="5598136" cy="276999"/>
              </a:xfrm>
              <a:prstGeom prst="rect">
                <a:avLst/>
              </a:prstGeom>
              <a:blipFill>
                <a:blip r:embed="rId21"/>
                <a:stretch>
                  <a:fillRect l="-1525" t="-28261" r="-1525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96AC80-3F11-408A-A767-269ECA22454C}"/>
                  </a:ext>
                </a:extLst>
              </p:cNvPr>
              <p:cNvSpPr txBox="1"/>
              <p:nvPr/>
            </p:nvSpPr>
            <p:spPr>
              <a:xfrm>
                <a:off x="209307" y="5177903"/>
                <a:ext cx="17101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96AC80-3F11-408A-A767-269ECA224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7" y="5177903"/>
                <a:ext cx="17101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C0126B-C13E-42E3-BB1B-BC17C03BF977}"/>
                  </a:ext>
                </a:extLst>
              </p:cNvPr>
              <p:cNvSpPr txBox="1"/>
              <p:nvPr/>
            </p:nvSpPr>
            <p:spPr>
              <a:xfrm>
                <a:off x="1582899" y="5177903"/>
                <a:ext cx="3677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C0126B-C13E-42E3-BB1B-BC17C03BF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99" y="5177903"/>
                <a:ext cx="367784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528E1E4-9C59-4075-9AFC-A2B7E91F27FA}"/>
                  </a:ext>
                </a:extLst>
              </p:cNvPr>
              <p:cNvSpPr txBox="1"/>
              <p:nvPr/>
            </p:nvSpPr>
            <p:spPr>
              <a:xfrm>
                <a:off x="153561" y="5825701"/>
                <a:ext cx="4706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𝐴𝑣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528E1E4-9C59-4075-9AFC-A2B7E91F2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1" y="5825701"/>
                <a:ext cx="4706183" cy="369332"/>
              </a:xfrm>
              <a:prstGeom prst="rect">
                <a:avLst/>
              </a:prstGeom>
              <a:blipFill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E1656-B9E4-4512-BC9A-8AEE77FDFF98}"/>
                  </a:ext>
                </a:extLst>
              </p:cNvPr>
              <p:cNvSpPr txBox="1"/>
              <p:nvPr/>
            </p:nvSpPr>
            <p:spPr>
              <a:xfrm>
                <a:off x="6275891" y="3316263"/>
                <a:ext cx="4706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E1656-B9E4-4512-BC9A-8AEE77FDF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891" y="3316263"/>
                <a:ext cx="470618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3341D7-F63B-46EE-82FC-047FD010EC0F}"/>
                  </a:ext>
                </a:extLst>
              </p:cNvPr>
              <p:cNvSpPr txBox="1"/>
              <p:nvPr/>
            </p:nvSpPr>
            <p:spPr>
              <a:xfrm>
                <a:off x="6267259" y="3798730"/>
                <a:ext cx="60907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3341D7-F63B-46EE-82FC-047FD010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59" y="3798730"/>
                <a:ext cx="609070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DE7EDE4-8354-4FD5-8D31-D39ACFEECAB3}"/>
                  </a:ext>
                </a:extLst>
              </p:cNvPr>
              <p:cNvSpPr txBox="1"/>
              <p:nvPr/>
            </p:nvSpPr>
            <p:spPr>
              <a:xfrm>
                <a:off x="6267259" y="4283644"/>
                <a:ext cx="5621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.  .  .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.  .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DE7EDE4-8354-4FD5-8D31-D39ACFEEC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59" y="4283644"/>
                <a:ext cx="5621609" cy="369332"/>
              </a:xfrm>
              <a:prstGeom prst="rect">
                <a:avLst/>
              </a:prstGeom>
              <a:blipFill>
                <a:blip r:embed="rId2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72">
            <a:extLst>
              <a:ext uri="{FF2B5EF4-FFF2-40B4-BE49-F238E27FC236}">
                <a16:creationId xmlns:a16="http://schemas.microsoft.com/office/drawing/2014/main" id="{84F0FD2C-512B-4786-9A3C-D415B7C0439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24083" y="4924731"/>
            <a:ext cx="1651030" cy="1072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57B532-6E39-4161-9708-DD99376A6521}"/>
                  </a:ext>
                </a:extLst>
              </p:cNvPr>
              <p:cNvSpPr txBox="1"/>
              <p:nvPr/>
            </p:nvSpPr>
            <p:spPr>
              <a:xfrm>
                <a:off x="6074306" y="5211538"/>
                <a:ext cx="6819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IN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57B532-6E39-4161-9708-DD99376A6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306" y="5211538"/>
                <a:ext cx="68196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4EA007-5CAC-4B1D-9CA3-DBDFA1CED28B}"/>
                  </a:ext>
                </a:extLst>
              </p:cNvPr>
              <p:cNvSpPr txBox="1"/>
              <p:nvPr/>
            </p:nvSpPr>
            <p:spPr>
              <a:xfrm>
                <a:off x="8324676" y="5023353"/>
                <a:ext cx="2635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Soln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4EA007-5CAC-4B1D-9CA3-DBDFA1CED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676" y="5023353"/>
                <a:ext cx="2635529" cy="276999"/>
              </a:xfrm>
              <a:prstGeom prst="rect">
                <a:avLst/>
              </a:prstGeom>
              <a:blipFill>
                <a:blip r:embed="rId30"/>
                <a:stretch>
                  <a:fillRect l="-185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D5750D0-17A5-48D1-9232-AEC5AD3C3601}"/>
                  </a:ext>
                </a:extLst>
              </p:cNvPr>
              <p:cNvSpPr txBox="1"/>
              <p:nvPr/>
            </p:nvSpPr>
            <p:spPr>
              <a:xfrm>
                <a:off x="8189057" y="5464101"/>
                <a:ext cx="4058004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𝑆𝑜𝑙𝑛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D5750D0-17A5-48D1-9232-AEC5AD3C3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057" y="5464101"/>
                <a:ext cx="4058004" cy="281937"/>
              </a:xfrm>
              <a:prstGeom prst="rect">
                <a:avLst/>
              </a:prstGeom>
              <a:blipFill>
                <a:blip r:embed="rId31"/>
                <a:stretch>
                  <a:fillRect t="-2128" b="-3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031145B-23C0-43B9-9171-DB0A208342FA}"/>
                  </a:ext>
                </a:extLst>
              </p:cNvPr>
              <p:cNvSpPr txBox="1"/>
              <p:nvPr/>
            </p:nvSpPr>
            <p:spPr>
              <a:xfrm>
                <a:off x="257982" y="6388175"/>
                <a:ext cx="1194604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solidFill>
                      <a:schemeClr val="tx1"/>
                    </a:solidFill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 will be a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𝑚𝑎𝑦𝑛𝑜𝑡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𝑑𝑒𝑡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</m:oMath>
                </a14:m>
                <a:r>
                  <a:rPr lang="en-US" i="1" dirty="0"/>
                  <a:t> . Hence Algebraic Multiplicity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 is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031145B-23C0-43B9-9171-DB0A2083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82" y="6388175"/>
                <a:ext cx="11946042" cy="374270"/>
              </a:xfrm>
              <a:prstGeom prst="rect">
                <a:avLst/>
              </a:prstGeom>
              <a:blipFill>
                <a:blip r:embed="rId32"/>
                <a:stretch>
                  <a:fillRect l="-408" t="-819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07A56C-4B78-4EFB-8BBF-E7F46C98B263}"/>
              </a:ext>
            </a:extLst>
          </p:cNvPr>
          <p:cNvCxnSpPr>
            <a:cxnSpLocks/>
          </p:cNvCxnSpPr>
          <p:nvPr/>
        </p:nvCxnSpPr>
        <p:spPr>
          <a:xfrm>
            <a:off x="6115050" y="3298662"/>
            <a:ext cx="0" cy="29753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414D6FA-24B0-4D94-98F6-3F98D90145AA}"/>
              </a:ext>
            </a:extLst>
          </p:cNvPr>
          <p:cNvSpPr/>
          <p:nvPr/>
        </p:nvSpPr>
        <p:spPr>
          <a:xfrm>
            <a:off x="255609" y="6388175"/>
            <a:ext cx="11831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9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1" grpId="0"/>
      <p:bldP spid="22" grpId="0"/>
      <p:bldP spid="23" grpId="0"/>
      <p:bldP spid="32" grpId="0" animBg="1"/>
      <p:bldP spid="34" grpId="0"/>
      <p:bldP spid="44" grpId="0" animBg="1"/>
      <p:bldP spid="45" grpId="0"/>
      <p:bldP spid="46" grpId="0"/>
      <p:bldP spid="47" grpId="0"/>
      <p:bldP spid="49" grpId="0"/>
      <p:bldP spid="50" grpId="0"/>
      <p:bldP spid="51" grpId="0"/>
      <p:bldP spid="52" grpId="0"/>
      <p:bldP spid="55" grpId="0"/>
      <p:bldP spid="56" grpId="0"/>
      <p:bldP spid="58" grpId="0"/>
      <p:bldP spid="60" grpId="0"/>
      <p:bldP spid="61" grpId="0"/>
      <p:bldP spid="62" grpId="0"/>
      <p:bldP spid="63" grpId="0"/>
      <p:bldP spid="68" grpId="0"/>
      <p:bldP spid="75" grpId="0"/>
      <p:bldP spid="76" grpId="0"/>
      <p:bldP spid="77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Eigen Analysis: Symmetric Matrices ( A = A</a:t>
            </a:r>
            <a:r>
              <a:rPr lang="en-US" sz="2400" b="1" baseline="30000" dirty="0">
                <a:solidFill>
                  <a:srgbClr val="00B0F0"/>
                </a:solidFill>
              </a:rPr>
              <a:t>T </a:t>
            </a:r>
            <a:r>
              <a:rPr lang="en-US" sz="2400" b="1" dirty="0">
                <a:solidFill>
                  <a:srgbClr val="00B0F0"/>
                </a:solidFill>
              </a:rPr>
              <a:t>)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089CB4-3C68-4CC2-B27B-B428760D6F75}"/>
                  </a:ext>
                </a:extLst>
              </p:cNvPr>
              <p:cNvSpPr txBox="1"/>
              <p:nvPr/>
            </p:nvSpPr>
            <p:spPr>
              <a:xfrm>
                <a:off x="299613" y="803392"/>
                <a:ext cx="56893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real Symmetric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will have</a:t>
                </a:r>
              </a:p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real eigen values (not necessarily distinct)</a:t>
                </a:r>
              </a:p>
              <a:p>
                <a:r>
                  <a:rPr lang="en-US" dirty="0"/>
                  <a:t>2. All eigen vectors are orthogonal to each other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089CB4-3C68-4CC2-B27B-B428760D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" y="803392"/>
                <a:ext cx="5689305" cy="923330"/>
              </a:xfrm>
              <a:prstGeom prst="rect">
                <a:avLst/>
              </a:prstGeom>
              <a:blipFill>
                <a:blip r:embed="rId3"/>
                <a:stretch>
                  <a:fillRect l="-85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CE4DED-5F30-420D-AE63-2330438CAA70}"/>
              </a:ext>
            </a:extLst>
          </p:cNvPr>
          <p:cNvSpPr txBox="1"/>
          <p:nvPr/>
        </p:nvSpPr>
        <p:spPr>
          <a:xfrm>
            <a:off x="334767" y="2198947"/>
            <a:ext cx="37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Proof:  (Real Eigen Values)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628C1-D346-41D5-9BCF-3017CFFCA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77" y="2770585"/>
            <a:ext cx="1255042" cy="288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B62130-D3EC-4D7C-943B-29FBC92B4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762" y="2741206"/>
            <a:ext cx="1149547" cy="328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8DF11B-565B-47E4-AA8F-E442B616F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352" y="2693280"/>
            <a:ext cx="3750828" cy="3858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146F38-8BB8-4DD9-947E-5AF98E224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13" y="3254842"/>
            <a:ext cx="4694433" cy="2857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86BC01-0B5F-426E-8357-558BD3279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40" y="5712786"/>
            <a:ext cx="916199" cy="31085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D30CF33-3919-482F-86BF-436BF1817D84}"/>
              </a:ext>
            </a:extLst>
          </p:cNvPr>
          <p:cNvGrpSpPr/>
          <p:nvPr/>
        </p:nvGrpSpPr>
        <p:grpSpPr>
          <a:xfrm>
            <a:off x="379792" y="3768690"/>
            <a:ext cx="6692538" cy="1593368"/>
            <a:chOff x="334767" y="3773624"/>
            <a:chExt cx="7154423" cy="176438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13E12B-70A5-4BCD-8403-0DE0C850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767" y="3773624"/>
              <a:ext cx="7154423" cy="138804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1F12321-151D-425F-9FC5-9051B20AC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25293" y="5299544"/>
              <a:ext cx="221435" cy="2384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D23D411-8628-4A5B-A2B9-185F9D3E4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2507" y="5208421"/>
              <a:ext cx="293270" cy="31583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996B7E-34E9-4AF7-932F-128BC756E7C1}"/>
              </a:ext>
            </a:extLst>
          </p:cNvPr>
          <p:cNvGrpSpPr/>
          <p:nvPr/>
        </p:nvGrpSpPr>
        <p:grpSpPr>
          <a:xfrm>
            <a:off x="3374583" y="5031747"/>
            <a:ext cx="2061571" cy="367849"/>
            <a:chOff x="3558214" y="5083597"/>
            <a:chExt cx="2061571" cy="36784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281995C-6229-4982-A97E-1C13B0D25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58214" y="5083597"/>
              <a:ext cx="578048" cy="36784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28D2D8-138C-4D9E-ABE1-98A0282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72913" y="5105374"/>
              <a:ext cx="946872" cy="25138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42C6781-794B-4F5D-8BE2-2886257AF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80239" y="5150864"/>
              <a:ext cx="295275" cy="1905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A7634E6B-D85E-4451-93AB-6257804617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8102" y="6130849"/>
            <a:ext cx="1353319" cy="3095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C3B0A3-1266-4D91-B93A-43C97E38C3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792" y="6102283"/>
            <a:ext cx="1088672" cy="3381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EDF5229-F658-493F-AA82-14DC69B8B6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1086" y="5643620"/>
            <a:ext cx="1799359" cy="3676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16A08FD-ECC1-4084-9F51-829AF55C39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0446" y="5643621"/>
            <a:ext cx="1065700" cy="3800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274A332-599A-4784-8450-39941F2A670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41086" y="6081501"/>
            <a:ext cx="695068" cy="4170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C499A53-6DB2-4219-B6B2-48B3E28CA2C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4309" y="6152314"/>
            <a:ext cx="1009218" cy="3462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503B671-60C3-401A-A0C2-7540C88E8DF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40445" y="6135419"/>
            <a:ext cx="1107006" cy="3800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FD43FB4-FAD9-46D4-BDAC-1B9CC58F79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79269" y="5643620"/>
            <a:ext cx="1107006" cy="4069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BAC18CE-44A3-417C-BDEA-97CB44B104A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575703" y="6162388"/>
            <a:ext cx="1107006" cy="3930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9F2824E-4A75-4B25-9C92-63095D503B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823456" y="5976650"/>
            <a:ext cx="733425" cy="3714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91A5601-CD89-4DDD-9DE7-3C93C7698B6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92584" y="6053053"/>
            <a:ext cx="334851" cy="2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Eigen Analysis: Symmetric Matrices ( A = A</a:t>
            </a:r>
            <a:r>
              <a:rPr lang="en-US" sz="2400" b="1" baseline="30000" dirty="0">
                <a:solidFill>
                  <a:srgbClr val="00B0F0"/>
                </a:solidFill>
              </a:rPr>
              <a:t>T </a:t>
            </a:r>
            <a:r>
              <a:rPr lang="en-US" sz="2400" b="1" dirty="0">
                <a:solidFill>
                  <a:srgbClr val="00B0F0"/>
                </a:solidFill>
              </a:rPr>
              <a:t>)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089CB4-3C68-4CC2-B27B-B428760D6F75}"/>
                  </a:ext>
                </a:extLst>
              </p:cNvPr>
              <p:cNvSpPr txBox="1"/>
              <p:nvPr/>
            </p:nvSpPr>
            <p:spPr>
              <a:xfrm>
                <a:off x="299613" y="803392"/>
                <a:ext cx="56893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real Symmetric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will have</a:t>
                </a:r>
              </a:p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real eigen values (not necessarily distinct)</a:t>
                </a:r>
              </a:p>
              <a:p>
                <a:r>
                  <a:rPr lang="en-US" dirty="0"/>
                  <a:t>2. All eigen vectors are orthogonal to each other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089CB4-3C68-4CC2-B27B-B428760D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" y="803392"/>
                <a:ext cx="5689305" cy="923330"/>
              </a:xfrm>
              <a:prstGeom prst="rect">
                <a:avLst/>
              </a:prstGeom>
              <a:blipFill>
                <a:blip r:embed="rId3"/>
                <a:stretch>
                  <a:fillRect l="-85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581570-9909-469C-B588-907373D0F8D9}"/>
              </a:ext>
            </a:extLst>
          </p:cNvPr>
          <p:cNvSpPr txBox="1"/>
          <p:nvPr/>
        </p:nvSpPr>
        <p:spPr>
          <a:xfrm>
            <a:off x="299613" y="1911149"/>
            <a:ext cx="37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Proof:  (Orthogonal Eigen Vectors)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ADE18-8831-4C89-9C26-34A928E53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3" y="2398443"/>
            <a:ext cx="5076825" cy="104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DA379B-2368-4AC7-B802-DCA7DB5E7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51" y="3594458"/>
            <a:ext cx="100965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2B5E3-CBDF-4472-87EC-3D5FFD841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82" y="4261458"/>
            <a:ext cx="4267200" cy="2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A437F4-BD07-4B4E-9228-4DB9FDB9B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62" y="4614133"/>
            <a:ext cx="1485900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CD57F-3DB3-40B0-B8C0-D55F8A60E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99" y="5295692"/>
            <a:ext cx="30575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D0D383-525B-4F1B-A003-41A124D722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62" y="5668241"/>
            <a:ext cx="1609725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3FA5E9-A72B-434A-8218-F2AEDA147E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99" y="6048417"/>
            <a:ext cx="2543175" cy="371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95753C-0EF4-4E8A-8586-61037E7720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3721" y="2443470"/>
            <a:ext cx="4000500" cy="83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55E3A4-892C-4D93-9046-9FC4EF179C40}"/>
              </a:ext>
            </a:extLst>
          </p:cNvPr>
          <p:cNvSpPr/>
          <p:nvPr/>
        </p:nvSpPr>
        <p:spPr>
          <a:xfrm>
            <a:off x="7627703" y="2414395"/>
            <a:ext cx="4000500" cy="867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Eigen Analysis: Symmetric Matrices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F2B6BF-FC77-4604-8FC1-3BB8055A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64" y="1031730"/>
            <a:ext cx="6638925" cy="638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553165-196D-4D5F-BC30-2B14C654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61" y="2290330"/>
            <a:ext cx="120015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D179C-EBAF-430F-AA47-07BE3670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311" y="1960971"/>
            <a:ext cx="5153025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1EAEF-4BCD-4E59-8459-604AAF4E3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18" y="3797767"/>
            <a:ext cx="2409825" cy="32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E68B3E-D389-4243-935B-304FCCAB7D8E}"/>
              </a:ext>
            </a:extLst>
          </p:cNvPr>
          <p:cNvSpPr txBox="1"/>
          <p:nvPr/>
        </p:nvSpPr>
        <p:spPr>
          <a:xfrm>
            <a:off x="3736879" y="3519847"/>
            <a:ext cx="32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Rank-1 Matrices 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70257A-2498-410D-A301-3A88CC116D69}"/>
              </a:ext>
            </a:extLst>
          </p:cNvPr>
          <p:cNvSpPr/>
          <p:nvPr/>
        </p:nvSpPr>
        <p:spPr>
          <a:xfrm>
            <a:off x="3082663" y="3905416"/>
            <a:ext cx="197428" cy="108552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C608C3-9C27-4AFB-9EED-5B6171602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851" y="4646903"/>
            <a:ext cx="3895725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D329A1-76C0-4309-B5F0-13C6F323C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28" y="5647483"/>
            <a:ext cx="5600700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FA1E00-8A40-4F03-B4A4-01F49DFAAA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28" y="6119747"/>
            <a:ext cx="8820150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E6BE2-040E-4854-BF7F-079E04FD3BA9}"/>
                  </a:ext>
                </a:extLst>
              </p:cNvPr>
              <p:cNvSpPr txBox="1"/>
              <p:nvPr/>
            </p:nvSpPr>
            <p:spPr>
              <a:xfrm>
                <a:off x="3728209" y="3900473"/>
                <a:ext cx="4146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Spectral Decomposition </a:t>
                </a:r>
                <a:r>
                  <a:rPr lang="en-US" dirty="0"/>
                  <a:t>of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E6BE2-040E-4854-BF7F-079E04FD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09" y="3900473"/>
                <a:ext cx="4146697" cy="369332"/>
              </a:xfrm>
              <a:prstGeom prst="rect">
                <a:avLst/>
              </a:prstGeom>
              <a:blipFill>
                <a:blip r:embed="rId10"/>
                <a:stretch>
                  <a:fillRect l="-13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73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934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Positive Semi-Definite (PSD) Matrices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B5451-22C2-499D-9D5C-3291B1E41702}"/>
              </a:ext>
            </a:extLst>
          </p:cNvPr>
          <p:cNvSpPr txBox="1"/>
          <p:nvPr/>
        </p:nvSpPr>
        <p:spPr>
          <a:xfrm>
            <a:off x="270163" y="1007918"/>
            <a:ext cx="95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matrix is </a:t>
            </a:r>
            <a:r>
              <a:rPr lang="en-US" b="1" dirty="0"/>
              <a:t>positive semi-definite </a:t>
            </a:r>
            <a:r>
              <a:rPr lang="en-US" dirty="0"/>
              <a:t>if it is </a:t>
            </a:r>
            <a:r>
              <a:rPr lang="en-US" dirty="0">
                <a:solidFill>
                  <a:srgbClr val="FF0000"/>
                </a:solidFill>
              </a:rPr>
              <a:t>symmetric</a:t>
            </a:r>
            <a:r>
              <a:rPr lang="en-US" dirty="0"/>
              <a:t> and all </a:t>
            </a:r>
            <a:r>
              <a:rPr lang="en-US" dirty="0">
                <a:solidFill>
                  <a:srgbClr val="FF0000"/>
                </a:solidFill>
              </a:rPr>
              <a:t>eigen values are non-negative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05056-01D4-4494-828F-7FB2238A9B12}"/>
                  </a:ext>
                </a:extLst>
              </p:cNvPr>
              <p:cNvSpPr txBox="1"/>
              <p:nvPr/>
            </p:nvSpPr>
            <p:spPr>
              <a:xfrm>
                <a:off x="270163" y="1619897"/>
                <a:ext cx="70344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positive semi definite 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05056-01D4-4494-828F-7FB2238A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3" y="1619897"/>
                <a:ext cx="7034404" cy="369332"/>
              </a:xfrm>
              <a:prstGeom prst="rect">
                <a:avLst/>
              </a:prstGeom>
              <a:blipFill>
                <a:blip r:embed="rId3"/>
                <a:stretch>
                  <a:fillRect l="-5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C982C8E-50C2-46B4-B049-32FF9E8353D1}"/>
              </a:ext>
            </a:extLst>
          </p:cNvPr>
          <p:cNvSpPr txBox="1"/>
          <p:nvPr/>
        </p:nvSpPr>
        <p:spPr>
          <a:xfrm>
            <a:off x="8806577" y="237913"/>
            <a:ext cx="305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intuition on Matrix transformation for PSD Matrices 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1BAA0E-30BD-46BB-BF45-339C2760B25E}"/>
              </a:ext>
            </a:extLst>
          </p:cNvPr>
          <p:cNvSpPr/>
          <p:nvPr/>
        </p:nvSpPr>
        <p:spPr>
          <a:xfrm>
            <a:off x="8713059" y="156305"/>
            <a:ext cx="3307773" cy="1155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36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4741910" y="2967335"/>
            <a:ext cx="372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Analysis of Square Matrices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1908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51677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Eigen Vectors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0AEFF-AB69-4D72-9F8D-1FB8330F913D}"/>
              </a:ext>
            </a:extLst>
          </p:cNvPr>
          <p:cNvSpPr txBox="1"/>
          <p:nvPr/>
        </p:nvSpPr>
        <p:spPr>
          <a:xfrm>
            <a:off x="367663" y="1901536"/>
            <a:ext cx="64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transformation induced by the Square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DDB50C-FC8D-4E34-8E2F-393F8F4DE3B5}"/>
                  </a:ext>
                </a:extLst>
              </p:cNvPr>
              <p:cNvSpPr txBox="1"/>
              <p:nvPr/>
            </p:nvSpPr>
            <p:spPr>
              <a:xfrm>
                <a:off x="445595" y="2410691"/>
                <a:ext cx="115833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DDB50C-FC8D-4E34-8E2F-393F8F4D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5" y="2410691"/>
                <a:ext cx="1158330" cy="460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ED5B51-ECD7-4CA2-87A3-1BE25688524F}"/>
                  </a:ext>
                </a:extLst>
              </p:cNvPr>
              <p:cNvSpPr txBox="1"/>
              <p:nvPr/>
            </p:nvSpPr>
            <p:spPr>
              <a:xfrm>
                <a:off x="367663" y="3148446"/>
                <a:ext cx="2708947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E.g.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ED5B51-ECD7-4CA2-87A3-1BE25688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3" y="3148446"/>
                <a:ext cx="2708947" cy="460126"/>
              </a:xfrm>
              <a:prstGeom prst="rect">
                <a:avLst/>
              </a:prstGeom>
              <a:blipFill>
                <a:blip r:embed="rId4"/>
                <a:stretch>
                  <a:fillRect l="-516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F7868-5AE5-40E6-8FC0-97FDF5A215EE}"/>
                  </a:ext>
                </a:extLst>
              </p:cNvPr>
              <p:cNvSpPr txBox="1"/>
              <p:nvPr/>
            </p:nvSpPr>
            <p:spPr>
              <a:xfrm>
                <a:off x="332653" y="4220109"/>
                <a:ext cx="609426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F7868-5AE5-40E6-8FC0-97FDF5A21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3" y="4220109"/>
                <a:ext cx="6094268" cy="552459"/>
              </a:xfrm>
              <a:prstGeom prst="rect">
                <a:avLst/>
              </a:prstGeom>
              <a:blipFill>
                <a:blip r:embed="rId5"/>
                <a:stretch>
                  <a:fillRect l="-701"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507CC4-46AD-4135-AEA4-F2B10CAFCA86}"/>
              </a:ext>
            </a:extLst>
          </p:cNvPr>
          <p:cNvSpPr txBox="1"/>
          <p:nvPr/>
        </p:nvSpPr>
        <p:spPr>
          <a:xfrm>
            <a:off x="332653" y="3835727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31529-C2D9-4A27-8386-2C940F953DB8}"/>
                  </a:ext>
                </a:extLst>
              </p:cNvPr>
              <p:cNvSpPr txBox="1"/>
              <p:nvPr/>
            </p:nvSpPr>
            <p:spPr>
              <a:xfrm>
                <a:off x="332653" y="4816596"/>
                <a:ext cx="6094268" cy="626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 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31529-C2D9-4A27-8386-2C940F953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3" y="4816596"/>
                <a:ext cx="6094268" cy="626197"/>
              </a:xfrm>
              <a:prstGeom prst="rect">
                <a:avLst/>
              </a:prstGeom>
              <a:blipFill>
                <a:blip r:embed="rId6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56321B1-9108-4D42-BA3F-E267C6C543F1}"/>
              </a:ext>
            </a:extLst>
          </p:cNvPr>
          <p:cNvGrpSpPr/>
          <p:nvPr/>
        </p:nvGrpSpPr>
        <p:grpSpPr>
          <a:xfrm>
            <a:off x="1148072" y="878998"/>
            <a:ext cx="9718997" cy="646331"/>
            <a:chOff x="1802268" y="4419390"/>
            <a:chExt cx="9718997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7574DC-1776-4DCA-846B-6FC9E0124C2D}"/>
                </a:ext>
              </a:extLst>
            </p:cNvPr>
            <p:cNvSpPr txBox="1"/>
            <p:nvPr/>
          </p:nvSpPr>
          <p:spPr>
            <a:xfrm>
              <a:off x="2385986" y="4419390"/>
              <a:ext cx="91352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square matrix </a:t>
              </a:r>
              <a:r>
                <a:rPr lang="en-US" b="1" dirty="0"/>
                <a:t>A  </a:t>
              </a:r>
              <a:r>
                <a:rPr lang="en-US" dirty="0"/>
                <a:t>is a</a:t>
              </a:r>
              <a:r>
                <a:rPr lang="en-US" b="1" dirty="0"/>
                <a:t> function </a:t>
              </a:r>
              <a:r>
                <a:rPr lang="en-US" dirty="0"/>
                <a:t>that</a:t>
              </a:r>
              <a:r>
                <a:rPr lang="en-US" b="1" dirty="0"/>
                <a:t> </a:t>
              </a:r>
              <a:r>
                <a:rPr lang="en-US" dirty="0"/>
                <a:t>maps a point in </a:t>
              </a:r>
              <a:r>
                <a:rPr lang="en-US" i="1" dirty="0"/>
                <a:t>n</a:t>
              </a:r>
              <a:r>
                <a:rPr lang="en-US" dirty="0"/>
                <a:t>-dimensional space to another </a:t>
              </a:r>
            </a:p>
            <a:p>
              <a:r>
                <a:rPr lang="en-US" dirty="0"/>
                <a:t> point in the same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6594DB-2D1E-42BD-8031-58D6C924404C}"/>
                    </a:ext>
                  </a:extLst>
                </p:cNvPr>
                <p:cNvSpPr txBox="1"/>
                <p:nvPr/>
              </p:nvSpPr>
              <p:spPr>
                <a:xfrm>
                  <a:off x="1802268" y="4466283"/>
                  <a:ext cx="7172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6594DB-2D1E-42BD-8031-58D6C9244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268" y="4466283"/>
                  <a:ext cx="717248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D0EFCBD-CAE4-491B-AC4E-5B06C45950B3}"/>
              </a:ext>
            </a:extLst>
          </p:cNvPr>
          <p:cNvSpPr/>
          <p:nvPr/>
        </p:nvSpPr>
        <p:spPr>
          <a:xfrm>
            <a:off x="4585654" y="5077257"/>
            <a:ext cx="7635915" cy="1252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9721F-ED7A-4B39-8DEF-25E8C22A4D1A}"/>
              </a:ext>
            </a:extLst>
          </p:cNvPr>
          <p:cNvSpPr txBox="1"/>
          <p:nvPr/>
        </p:nvSpPr>
        <p:spPr>
          <a:xfrm>
            <a:off x="4865506" y="5067245"/>
            <a:ext cx="707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square Matrix </a:t>
            </a:r>
            <a:r>
              <a:rPr lang="en-US" i="1" dirty="0"/>
              <a:t>A, </a:t>
            </a:r>
            <a:r>
              <a:rPr lang="en-US" dirty="0"/>
              <a:t>certain vectors only get linearly scaled and do not change the direction !!</a:t>
            </a:r>
          </a:p>
          <a:p>
            <a:r>
              <a:rPr lang="en-US" dirty="0"/>
              <a:t>These </a:t>
            </a:r>
            <a:r>
              <a:rPr lang="en-US" dirty="0">
                <a:solidFill>
                  <a:srgbClr val="FF0000"/>
                </a:solidFill>
              </a:rPr>
              <a:t>directions  </a:t>
            </a:r>
            <a:r>
              <a:rPr lang="en-US" dirty="0"/>
              <a:t>are  </a:t>
            </a:r>
            <a:r>
              <a:rPr lang="en-US" b="1" dirty="0"/>
              <a:t>eigen vectors</a:t>
            </a:r>
            <a:r>
              <a:rPr lang="en-US" dirty="0"/>
              <a:t>.</a:t>
            </a:r>
          </a:p>
          <a:p>
            <a:r>
              <a:rPr lang="en-US" dirty="0"/>
              <a:t>The scaling  value the </a:t>
            </a:r>
            <a:r>
              <a:rPr lang="en-US" b="1" dirty="0"/>
              <a:t>eigen vectors </a:t>
            </a:r>
            <a:r>
              <a:rPr lang="en-US" dirty="0"/>
              <a:t>undergo are </a:t>
            </a:r>
            <a:r>
              <a:rPr lang="en-US" b="1" dirty="0"/>
              <a:t>eigen values.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E5BF6E-D01A-404C-9E11-0177F9EA0398}"/>
              </a:ext>
            </a:extLst>
          </p:cNvPr>
          <p:cNvGrpSpPr/>
          <p:nvPr/>
        </p:nvGrpSpPr>
        <p:grpSpPr>
          <a:xfrm>
            <a:off x="5808518" y="3942428"/>
            <a:ext cx="4721090" cy="467272"/>
            <a:chOff x="53586" y="3698688"/>
            <a:chExt cx="4721090" cy="46727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BA9CB37-2D74-4CE4-AAB2-A45BE0254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586" y="3698688"/>
              <a:ext cx="44472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73F634-0DF7-4F86-A814-345DB97D5D83}"/>
                </a:ext>
              </a:extLst>
            </p:cNvPr>
            <p:cNvSpPr txBox="1"/>
            <p:nvPr/>
          </p:nvSpPr>
          <p:spPr>
            <a:xfrm>
              <a:off x="4180787" y="3796628"/>
              <a:ext cx="59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01C158-04CA-4449-BB71-28503DC43AEE}"/>
              </a:ext>
            </a:extLst>
          </p:cNvPr>
          <p:cNvGrpSpPr/>
          <p:nvPr/>
        </p:nvGrpSpPr>
        <p:grpSpPr>
          <a:xfrm>
            <a:off x="6784357" y="2097284"/>
            <a:ext cx="593889" cy="2765661"/>
            <a:chOff x="1029425" y="1853544"/>
            <a:chExt cx="593889" cy="276566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F23D25-818E-43D8-BA10-E2643524F5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70" y="1853544"/>
              <a:ext cx="15044" cy="27656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2CF726-FB66-4430-9C6C-5BC00D489B60}"/>
                </a:ext>
              </a:extLst>
            </p:cNvPr>
            <p:cNvSpPr txBox="1"/>
            <p:nvPr/>
          </p:nvSpPr>
          <p:spPr>
            <a:xfrm>
              <a:off x="1029425" y="1911327"/>
              <a:ext cx="59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83C058-3939-46D7-A945-C88ADF41C1E0}"/>
              </a:ext>
            </a:extLst>
          </p:cNvPr>
          <p:cNvGrpSpPr/>
          <p:nvPr/>
        </p:nvGrpSpPr>
        <p:grpSpPr>
          <a:xfrm>
            <a:off x="6357119" y="3543590"/>
            <a:ext cx="1021130" cy="398963"/>
            <a:chOff x="6357119" y="3543590"/>
            <a:chExt cx="1021130" cy="398963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919BD1-64C4-4ED9-A44E-453751089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0027" y="3939113"/>
              <a:ext cx="568222" cy="344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A116DA-2F10-4F0B-BF96-7A7AAD2087B0}"/>
                    </a:ext>
                  </a:extLst>
                </p:cNvPr>
                <p:cNvSpPr txBox="1"/>
                <p:nvPr/>
              </p:nvSpPr>
              <p:spPr>
                <a:xfrm>
                  <a:off x="6357119" y="3543590"/>
                  <a:ext cx="6597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A116DA-2F10-4F0B-BF96-7A7AAD20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119" y="3543590"/>
                  <a:ext cx="6597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D528077-3311-4684-8E2C-72381898E0BE}"/>
              </a:ext>
            </a:extLst>
          </p:cNvPr>
          <p:cNvGrpSpPr/>
          <p:nvPr/>
        </p:nvGrpSpPr>
        <p:grpSpPr>
          <a:xfrm>
            <a:off x="6104798" y="3946667"/>
            <a:ext cx="1317544" cy="706368"/>
            <a:chOff x="6100397" y="3957603"/>
            <a:chExt cx="1317544" cy="706368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A195B44-DCAD-49B3-A093-A5D25FD7A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7119" y="3957603"/>
              <a:ext cx="1060822" cy="25783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1B57610-D1BC-4E31-9E9E-E6C72E276A4C}"/>
                    </a:ext>
                  </a:extLst>
                </p:cNvPr>
                <p:cNvSpPr txBox="1"/>
                <p:nvPr/>
              </p:nvSpPr>
              <p:spPr>
                <a:xfrm>
                  <a:off x="6100397" y="4294639"/>
                  <a:ext cx="8800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1B57610-D1BC-4E31-9E9E-E6C72E276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397" y="4294639"/>
                  <a:ext cx="88000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89C5EB-FD43-4A0E-84A1-BA844F108DCF}"/>
              </a:ext>
            </a:extLst>
          </p:cNvPr>
          <p:cNvGrpSpPr/>
          <p:nvPr/>
        </p:nvGrpSpPr>
        <p:grpSpPr>
          <a:xfrm>
            <a:off x="7378246" y="2994075"/>
            <a:ext cx="659795" cy="940767"/>
            <a:chOff x="5487107" y="3657302"/>
            <a:chExt cx="659795" cy="940767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C71CA4B-C245-44B6-A08C-7E1B9207A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914" y="4110314"/>
              <a:ext cx="444083" cy="487755"/>
            </a:xfrm>
            <a:prstGeom prst="straightConnector1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62C229-15C5-49AE-9557-3A45C3A0793A}"/>
                    </a:ext>
                  </a:extLst>
                </p:cNvPr>
                <p:cNvSpPr txBox="1"/>
                <p:nvPr/>
              </p:nvSpPr>
              <p:spPr>
                <a:xfrm>
                  <a:off x="5487107" y="3657302"/>
                  <a:ext cx="6597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62C229-15C5-49AE-9557-3A45C3A07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107" y="3657302"/>
                  <a:ext cx="65979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A768740-62ED-4F69-BDC0-993F641B9BC7}"/>
              </a:ext>
            </a:extLst>
          </p:cNvPr>
          <p:cNvGrpSpPr/>
          <p:nvPr/>
        </p:nvGrpSpPr>
        <p:grpSpPr>
          <a:xfrm>
            <a:off x="7363889" y="2246101"/>
            <a:ext cx="1499769" cy="1721759"/>
            <a:chOff x="7363889" y="2246101"/>
            <a:chExt cx="1499769" cy="1721759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3125C31-AB3B-465A-B117-08453F100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3889" y="2658622"/>
              <a:ext cx="1148349" cy="13092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5170117-9651-420C-BFEC-E8C89FFE513F}"/>
                    </a:ext>
                  </a:extLst>
                </p:cNvPr>
                <p:cNvSpPr txBox="1"/>
                <p:nvPr/>
              </p:nvSpPr>
              <p:spPr>
                <a:xfrm>
                  <a:off x="8203863" y="2246101"/>
                  <a:ext cx="6597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5170117-9651-420C-BFEC-E8C89FFE5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3863" y="2246101"/>
                  <a:ext cx="65979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6463EC-5E42-4394-BC5D-C8A7BD098D20}"/>
              </a:ext>
            </a:extLst>
          </p:cNvPr>
          <p:cNvGrpSpPr/>
          <p:nvPr/>
        </p:nvGrpSpPr>
        <p:grpSpPr>
          <a:xfrm>
            <a:off x="7401345" y="3948666"/>
            <a:ext cx="1103172" cy="874273"/>
            <a:chOff x="5068009" y="3126920"/>
            <a:chExt cx="1103172" cy="876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308626B-E365-4603-94D6-2C37280A655F}"/>
                    </a:ext>
                  </a:extLst>
                </p:cNvPr>
                <p:cNvSpPr txBox="1"/>
                <p:nvPr/>
              </p:nvSpPr>
              <p:spPr>
                <a:xfrm>
                  <a:off x="5562860" y="3633610"/>
                  <a:ext cx="608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308626B-E365-4603-94D6-2C37280A6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860" y="3633610"/>
                  <a:ext cx="60832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F0E5D9-83D1-4B32-9231-804165173EE6}"/>
                </a:ext>
              </a:extLst>
            </p:cNvPr>
            <p:cNvCxnSpPr>
              <a:cxnSpLocks/>
            </p:cNvCxnSpPr>
            <p:nvPr/>
          </p:nvCxnSpPr>
          <p:spPr>
            <a:xfrm>
              <a:off x="5068009" y="3126920"/>
              <a:ext cx="636696" cy="57686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242B55-7A4D-4957-9964-D3B44EFA740E}"/>
              </a:ext>
            </a:extLst>
          </p:cNvPr>
          <p:cNvCxnSpPr>
            <a:cxnSpLocks/>
          </p:cNvCxnSpPr>
          <p:nvPr/>
        </p:nvCxnSpPr>
        <p:spPr>
          <a:xfrm>
            <a:off x="7370725" y="3902755"/>
            <a:ext cx="667316" cy="62162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50DDDE-0F07-42D2-8C97-7A0786128CB1}"/>
                  </a:ext>
                </a:extLst>
              </p:cNvPr>
              <p:cNvSpPr txBox="1"/>
              <p:nvPr/>
            </p:nvSpPr>
            <p:spPr>
              <a:xfrm>
                <a:off x="7815703" y="4096308"/>
                <a:ext cx="6083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50DDDE-0F07-42D2-8C97-7A0786128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03" y="4096308"/>
                <a:ext cx="6083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F30A39-2A66-400F-BF81-95F5B3EC3719}"/>
                  </a:ext>
                </a:extLst>
              </p:cNvPr>
              <p:cNvSpPr txBox="1"/>
              <p:nvPr/>
            </p:nvSpPr>
            <p:spPr>
              <a:xfrm>
                <a:off x="2076094" y="4234499"/>
                <a:ext cx="354949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F30A39-2A66-400F-BF81-95F5B3EC3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94" y="4234499"/>
                <a:ext cx="3549498" cy="55245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7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10" grpId="0"/>
      <p:bldP spid="5" grpId="0"/>
      <p:bldP spid="7" grpId="0"/>
      <p:bldP spid="19" grpId="0" animBg="1"/>
      <p:bldP spid="2" grpId="0"/>
      <p:bldP spid="94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51677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Definition :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45851D-1132-4C77-97F1-050989E673A1}"/>
                  </a:ext>
                </a:extLst>
              </p:cNvPr>
              <p:cNvSpPr txBox="1"/>
              <p:nvPr/>
            </p:nvSpPr>
            <p:spPr>
              <a:xfrm>
                <a:off x="2369126" y="1812990"/>
                <a:ext cx="801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eigen vector of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square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if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45851D-1132-4C77-97F1-050989E6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126" y="1812990"/>
                <a:ext cx="8011391" cy="369332"/>
              </a:xfrm>
              <a:prstGeom prst="rect">
                <a:avLst/>
              </a:prstGeom>
              <a:blipFill>
                <a:blip r:embed="rId3"/>
                <a:stretch>
                  <a:fillRect l="-6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DE685E-B4E4-407D-8776-2C72655BF119}"/>
                  </a:ext>
                </a:extLst>
              </p:cNvPr>
              <p:cNvSpPr txBox="1"/>
              <p:nvPr/>
            </p:nvSpPr>
            <p:spPr>
              <a:xfrm>
                <a:off x="5075957" y="2304966"/>
                <a:ext cx="875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DE685E-B4E4-407D-8776-2C72655B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57" y="2304966"/>
                <a:ext cx="875881" cy="276999"/>
              </a:xfrm>
              <a:prstGeom prst="rect">
                <a:avLst/>
              </a:prstGeom>
              <a:blipFill>
                <a:blip r:embed="rId4"/>
                <a:stretch>
                  <a:fillRect l="-6294" r="-62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76A9CB-AB29-4255-AF2C-6E43C557B1FB}"/>
                  </a:ext>
                </a:extLst>
              </p:cNvPr>
              <p:cNvSpPr txBox="1"/>
              <p:nvPr/>
            </p:nvSpPr>
            <p:spPr>
              <a:xfrm>
                <a:off x="3121254" y="3013086"/>
                <a:ext cx="440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𝜆𝜈</m:t>
                    </m:r>
                  </m:oMath>
                </a14:m>
                <a:r>
                  <a:rPr lang="en-US" dirty="0"/>
                  <a:t>  can also be written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76A9CB-AB29-4255-AF2C-6E43C557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54" y="3013086"/>
                <a:ext cx="4402295" cy="276999"/>
              </a:xfrm>
              <a:prstGeom prst="rect">
                <a:avLst/>
              </a:prstGeom>
              <a:blipFill>
                <a:blip r:embed="rId5"/>
                <a:stretch>
                  <a:fillRect l="-1801" t="-28261" r="-110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FB3800-9585-46D2-90D5-DF76C203F376}"/>
                  </a:ext>
                </a:extLst>
              </p:cNvPr>
              <p:cNvSpPr txBox="1"/>
              <p:nvPr/>
            </p:nvSpPr>
            <p:spPr>
              <a:xfrm>
                <a:off x="8993330" y="2644586"/>
                <a:ext cx="26340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 we solve  the eigen equation system similar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FB3800-9585-46D2-90D5-DF76C203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30" y="2644586"/>
                <a:ext cx="2634097" cy="923330"/>
              </a:xfrm>
              <a:prstGeom prst="rect">
                <a:avLst/>
              </a:prstGeom>
              <a:blipFill>
                <a:blip r:embed="rId6"/>
                <a:stretch>
                  <a:fillRect l="-1852" t="-3974" r="-393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41F20D5-DA89-41CC-ABCD-6C79E3179DA8}"/>
              </a:ext>
            </a:extLst>
          </p:cNvPr>
          <p:cNvGrpSpPr/>
          <p:nvPr/>
        </p:nvGrpSpPr>
        <p:grpSpPr>
          <a:xfrm>
            <a:off x="8582891" y="2303225"/>
            <a:ext cx="3044536" cy="1402773"/>
            <a:chOff x="8530936" y="2805545"/>
            <a:chExt cx="3044536" cy="14027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4DF6E3-C978-477C-970D-F44865A3A9A9}"/>
                </a:ext>
              </a:extLst>
            </p:cNvPr>
            <p:cNvSpPr txBox="1"/>
            <p:nvPr/>
          </p:nvSpPr>
          <p:spPr>
            <a:xfrm>
              <a:off x="8530936" y="2838666"/>
              <a:ext cx="2753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Poll: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4FEDED-09B9-4315-8A62-0AF1AB308683}"/>
                </a:ext>
              </a:extLst>
            </p:cNvPr>
            <p:cNvSpPr/>
            <p:nvPr/>
          </p:nvSpPr>
          <p:spPr>
            <a:xfrm>
              <a:off x="8530936" y="2805545"/>
              <a:ext cx="3044536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7B2E4-042A-44B8-BDF7-64DC5255DB04}"/>
                  </a:ext>
                </a:extLst>
              </p:cNvPr>
              <p:cNvSpPr txBox="1"/>
              <p:nvPr/>
            </p:nvSpPr>
            <p:spPr>
              <a:xfrm>
                <a:off x="6874826" y="3598366"/>
                <a:ext cx="1268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7B2E4-042A-44B8-BDF7-64DC5255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826" y="3598366"/>
                <a:ext cx="1268104" cy="276999"/>
              </a:xfrm>
              <a:prstGeom prst="rect">
                <a:avLst/>
              </a:prstGeom>
              <a:blipFill>
                <a:blip r:embed="rId7"/>
                <a:stretch>
                  <a:fillRect r="-38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28433-5704-48B1-91B0-540FEF7510D8}"/>
                  </a:ext>
                </a:extLst>
              </p:cNvPr>
              <p:cNvSpPr txBox="1"/>
              <p:nvPr/>
            </p:nvSpPr>
            <p:spPr>
              <a:xfrm>
                <a:off x="2796543" y="3567916"/>
                <a:ext cx="3595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Columns of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dependent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28433-5704-48B1-91B0-540FEF751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43" y="3567916"/>
                <a:ext cx="3595255" cy="369332"/>
              </a:xfrm>
              <a:prstGeom prst="rect">
                <a:avLst/>
              </a:prstGeom>
              <a:blipFill>
                <a:blip r:embed="rId8"/>
                <a:stretch>
                  <a:fillRect l="-152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9A0A3823-F9EF-4C97-9B67-405070D933BF}"/>
              </a:ext>
            </a:extLst>
          </p:cNvPr>
          <p:cNvSpPr/>
          <p:nvPr/>
        </p:nvSpPr>
        <p:spPr>
          <a:xfrm>
            <a:off x="6466501" y="3683485"/>
            <a:ext cx="285751" cy="13321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FA9D3A-6761-4936-AE41-9590AEB587CA}"/>
                  </a:ext>
                </a:extLst>
              </p:cNvPr>
              <p:cNvSpPr txBox="1"/>
              <p:nvPr/>
            </p:nvSpPr>
            <p:spPr>
              <a:xfrm>
                <a:off x="1363029" y="4681581"/>
                <a:ext cx="10129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all  sets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 is </a:t>
                </a:r>
                <a:r>
                  <a:rPr lang="en-US" dirty="0">
                    <a:solidFill>
                      <a:srgbClr val="FF0000"/>
                    </a:solidFill>
                  </a:rPr>
                  <a:t>associated with</a:t>
                </a:r>
                <a:r>
                  <a:rPr lang="en-US" dirty="0"/>
                  <a:t> the eigen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FA9D3A-6761-4936-AE41-9590AEB5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29" y="4681581"/>
                <a:ext cx="10129317" cy="369332"/>
              </a:xfrm>
              <a:prstGeom prst="rect">
                <a:avLst/>
              </a:prstGeom>
              <a:blipFill>
                <a:blip r:embed="rId9"/>
                <a:stretch>
                  <a:fillRect l="-54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F1A4BE3-D955-43E9-9101-2B1F86B822F7}"/>
              </a:ext>
            </a:extLst>
          </p:cNvPr>
          <p:cNvSpPr txBox="1"/>
          <p:nvPr/>
        </p:nvSpPr>
        <p:spPr>
          <a:xfrm>
            <a:off x="675410" y="4681581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84812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5" grpId="0"/>
      <p:bldP spid="11" grpId="0"/>
      <p:bldP spid="13" grpId="0"/>
      <p:bldP spid="15" grpId="0" animBg="1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51677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Finding Eigen Values &amp; Vectors :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0CF7B-A4AC-463B-9795-5152419A487E}"/>
                  </a:ext>
                </a:extLst>
              </p:cNvPr>
              <p:cNvSpPr txBox="1"/>
              <p:nvPr/>
            </p:nvSpPr>
            <p:spPr>
              <a:xfrm>
                <a:off x="15586" y="1925641"/>
                <a:ext cx="3382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many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s we can find?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0CF7B-A4AC-463B-9795-5152419A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" y="1925641"/>
                <a:ext cx="3382241" cy="369332"/>
              </a:xfrm>
              <a:prstGeom prst="rect">
                <a:avLst/>
              </a:prstGeom>
              <a:blipFill>
                <a:blip r:embed="rId3"/>
                <a:stretch>
                  <a:fillRect l="-16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266BA47C-7F31-474B-8F31-CD277419E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06" y="2868205"/>
            <a:ext cx="1333899" cy="716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D308EA-124C-4178-95C8-4FD210429C25}"/>
                  </a:ext>
                </a:extLst>
              </p:cNvPr>
              <p:cNvSpPr txBox="1"/>
              <p:nvPr/>
            </p:nvSpPr>
            <p:spPr>
              <a:xfrm>
                <a:off x="7652356" y="3436236"/>
                <a:ext cx="159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D308EA-124C-4178-95C8-4FD210429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356" y="3436236"/>
                <a:ext cx="15957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E1F4822-4BE5-42C3-B6F1-E70793C1ECA3}"/>
              </a:ext>
            </a:extLst>
          </p:cNvPr>
          <p:cNvGrpSpPr/>
          <p:nvPr/>
        </p:nvGrpSpPr>
        <p:grpSpPr>
          <a:xfrm>
            <a:off x="2249084" y="2714898"/>
            <a:ext cx="4750332" cy="787946"/>
            <a:chOff x="2069955" y="4710779"/>
            <a:chExt cx="4750332" cy="78794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F25E129-F933-4A75-9E78-1651C2FC5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9955" y="4710779"/>
              <a:ext cx="4349461" cy="78794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0D4132C-8640-4E55-AE44-86D4B5DD3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7233" y="4984910"/>
              <a:ext cx="513054" cy="445150"/>
            </a:xfrm>
            <a:prstGeom prst="rect">
              <a:avLst/>
            </a:prstGeom>
          </p:spPr>
        </p:pic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8F9E2C8-5DBB-42C4-B4B9-32E300B61B9D}"/>
              </a:ext>
            </a:extLst>
          </p:cNvPr>
          <p:cNvSpPr/>
          <p:nvPr/>
        </p:nvSpPr>
        <p:spPr>
          <a:xfrm>
            <a:off x="7067514" y="3080828"/>
            <a:ext cx="432566" cy="1766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4F09F-5CCB-45B8-BC83-943AE0F983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683" y="4020243"/>
            <a:ext cx="4172039" cy="723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F59DB-7889-40AA-A0E8-81362524F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5834" y="4209214"/>
            <a:ext cx="3337916" cy="33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215EA7-D185-41F9-8912-8F9B5B02A0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8491" y="4171166"/>
            <a:ext cx="2411712" cy="799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6FBB4-4747-4073-8CA8-3AC4327A7B73}"/>
              </a:ext>
            </a:extLst>
          </p:cNvPr>
          <p:cNvSpPr txBox="1"/>
          <p:nvPr/>
        </p:nvSpPr>
        <p:spPr>
          <a:xfrm>
            <a:off x="10410499" y="1507116"/>
            <a:ext cx="1672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Roots of Characteristic Equation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63446-1448-4B06-B475-2B3A62D5C397}"/>
              </a:ext>
            </a:extLst>
          </p:cNvPr>
          <p:cNvSpPr/>
          <p:nvPr/>
        </p:nvSpPr>
        <p:spPr>
          <a:xfrm>
            <a:off x="10192290" y="1507116"/>
            <a:ext cx="19032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263DA-6A8E-4C61-85C3-84914A52A537}"/>
              </a:ext>
            </a:extLst>
          </p:cNvPr>
          <p:cNvSpPr txBox="1"/>
          <p:nvPr/>
        </p:nvSpPr>
        <p:spPr>
          <a:xfrm>
            <a:off x="15586" y="2375363"/>
            <a:ext cx="15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CA00B9-3626-48AC-AB13-47CC90B88421}"/>
              </a:ext>
            </a:extLst>
          </p:cNvPr>
          <p:cNvCxnSpPr>
            <a:cxnSpLocks/>
          </p:cNvCxnSpPr>
          <p:nvPr/>
        </p:nvCxnSpPr>
        <p:spPr>
          <a:xfrm flipV="1">
            <a:off x="6245567" y="2547668"/>
            <a:ext cx="638450" cy="3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B3559D-04A6-40E8-9CC1-77A88B359A11}"/>
              </a:ext>
            </a:extLst>
          </p:cNvPr>
          <p:cNvSpPr txBox="1"/>
          <p:nvPr/>
        </p:nvSpPr>
        <p:spPr>
          <a:xfrm>
            <a:off x="6393770" y="2062403"/>
            <a:ext cx="255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Characteristic Polynomial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4FDD0-0E10-4BE4-AA64-FE2E269CF93E}"/>
              </a:ext>
            </a:extLst>
          </p:cNvPr>
          <p:cNvSpPr/>
          <p:nvPr/>
        </p:nvSpPr>
        <p:spPr>
          <a:xfrm>
            <a:off x="6279320" y="2056021"/>
            <a:ext cx="2746073" cy="445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45637C-40D9-4AF6-8F4F-973FFC73859E}"/>
              </a:ext>
            </a:extLst>
          </p:cNvPr>
          <p:cNvCxnSpPr>
            <a:cxnSpLocks/>
          </p:cNvCxnSpPr>
          <p:nvPr/>
        </p:nvCxnSpPr>
        <p:spPr>
          <a:xfrm flipV="1">
            <a:off x="9623691" y="2600453"/>
            <a:ext cx="638450" cy="3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98B4B0-D9B7-459D-8443-DC6C486FC119}"/>
                  </a:ext>
                </a:extLst>
              </p:cNvPr>
              <p:cNvSpPr txBox="1"/>
              <p:nvPr/>
            </p:nvSpPr>
            <p:spPr>
              <a:xfrm>
                <a:off x="395891" y="5908271"/>
                <a:ext cx="10389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characteristic polynomial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of degree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will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roots (real/complex , repeated/distinct)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98B4B0-D9B7-459D-8443-DC6C486F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1" y="5908271"/>
                <a:ext cx="10389873" cy="369332"/>
              </a:xfrm>
              <a:prstGeom prst="rect">
                <a:avLst/>
              </a:prstGeom>
              <a:blipFill>
                <a:blip r:embed="rId12"/>
                <a:stretch>
                  <a:fillRect l="-4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67A595-F27A-429C-86B4-A7F5B388AF70}"/>
                  </a:ext>
                </a:extLst>
              </p:cNvPr>
              <p:cNvSpPr txBox="1"/>
              <p:nvPr/>
            </p:nvSpPr>
            <p:spPr>
              <a:xfrm>
                <a:off x="383683" y="5450158"/>
                <a:ext cx="1049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Determinant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square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will have characteristic polynomial of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67A595-F27A-429C-86B4-A7F5B388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83" y="5450158"/>
                <a:ext cx="10496520" cy="369332"/>
              </a:xfrm>
              <a:prstGeom prst="rect">
                <a:avLst/>
              </a:prstGeom>
              <a:blipFill>
                <a:blip r:embed="rId13"/>
                <a:stretch>
                  <a:fillRect l="-4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307950-CFC1-40D2-A5E6-7D2D287FEA69}"/>
                  </a:ext>
                </a:extLst>
              </p:cNvPr>
              <p:cNvSpPr txBox="1"/>
              <p:nvPr/>
            </p:nvSpPr>
            <p:spPr>
              <a:xfrm>
                <a:off x="848396" y="868115"/>
                <a:ext cx="10129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all  sets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 is </a:t>
                </a:r>
                <a:r>
                  <a:rPr lang="en-US" dirty="0">
                    <a:solidFill>
                      <a:srgbClr val="FF0000"/>
                    </a:solidFill>
                  </a:rPr>
                  <a:t>associated with</a:t>
                </a:r>
                <a:r>
                  <a:rPr lang="en-US" dirty="0"/>
                  <a:t> the eigen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307950-CFC1-40D2-A5E6-7D2D287FE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6" y="868115"/>
                <a:ext cx="10129317" cy="369332"/>
              </a:xfrm>
              <a:prstGeom prst="rect">
                <a:avLst/>
              </a:prstGeom>
              <a:blipFill>
                <a:blip r:embed="rId14"/>
                <a:stretch>
                  <a:fillRect l="-4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5CFCC80-8615-4B99-9764-6209B1AB6B15}"/>
              </a:ext>
            </a:extLst>
          </p:cNvPr>
          <p:cNvSpPr txBox="1"/>
          <p:nvPr/>
        </p:nvSpPr>
        <p:spPr>
          <a:xfrm>
            <a:off x="160777" y="868115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A1AA5A-E9A5-47E9-8867-2CF0F210D57E}"/>
                  </a:ext>
                </a:extLst>
              </p:cNvPr>
              <p:cNvSpPr txBox="1"/>
              <p:nvPr/>
            </p:nvSpPr>
            <p:spPr>
              <a:xfrm>
                <a:off x="7671642" y="3009747"/>
                <a:ext cx="1922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A1AA5A-E9A5-47E9-8867-2CF0F210D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642" y="3009747"/>
                <a:ext cx="1922001" cy="276999"/>
              </a:xfrm>
              <a:prstGeom prst="rect">
                <a:avLst/>
              </a:prstGeom>
              <a:blipFill>
                <a:blip r:embed="rId15"/>
                <a:stretch>
                  <a:fillRect r="-25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02662E-B6C7-4A1E-BDC2-DEEA30CA89C7}"/>
                  </a:ext>
                </a:extLst>
              </p14:cNvPr>
              <p14:cNvContentPartPr/>
              <p14:nvPr/>
            </p14:nvContentPartPr>
            <p14:xfrm>
              <a:off x="9686880" y="4776480"/>
              <a:ext cx="171360" cy="14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02662E-B6C7-4A1E-BDC2-DEEA30CA89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77520" y="4767120"/>
                <a:ext cx="19008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6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8" grpId="0" animBg="1"/>
      <p:bldP spid="11" grpId="0"/>
      <p:bldP spid="12" grpId="0" animBg="1"/>
      <p:bldP spid="13" grpId="0"/>
      <p:bldP spid="31" grpId="0"/>
      <p:bldP spid="18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51677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Eigen Values &amp; Vectors of Projection Matrix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F22C98-728F-443E-BD50-2452B8BD8508}"/>
              </a:ext>
            </a:extLst>
          </p:cNvPr>
          <p:cNvGrpSpPr/>
          <p:nvPr/>
        </p:nvGrpSpPr>
        <p:grpSpPr>
          <a:xfrm>
            <a:off x="581629" y="466936"/>
            <a:ext cx="360" cy="360"/>
            <a:chOff x="581629" y="46693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A43EA6-3984-4797-9B2D-152961923808}"/>
                    </a:ext>
                  </a:extLst>
                </p14:cNvPr>
                <p14:cNvContentPartPr/>
                <p14:nvPr/>
              </p14:nvContentPartPr>
              <p14:xfrm>
                <a:off x="581629" y="46693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A43EA6-3984-4797-9B2D-1529619238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989" y="4582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A5D6E4-7FDF-4DFD-9946-4531D5FA6278}"/>
                    </a:ext>
                  </a:extLst>
                </p14:cNvPr>
                <p14:cNvContentPartPr/>
                <p14:nvPr/>
              </p14:nvContentPartPr>
              <p14:xfrm>
                <a:off x="581629" y="466936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A5D6E4-7FDF-4DFD-9946-4531D5FA62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989" y="4582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F457F5A-1359-4CEE-9811-37DE0DE32C65}"/>
                  </a:ext>
                </a:extLst>
              </p14:cNvPr>
              <p14:cNvContentPartPr/>
              <p14:nvPr/>
            </p14:nvContentPartPr>
            <p14:xfrm>
              <a:off x="2420509" y="27950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F457F5A-1359-4CEE-9811-37DE0DE32C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1869" y="27860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0DD14-0B7E-4B57-83C3-14C1486741C3}"/>
                  </a:ext>
                </a:extLst>
              </p:cNvPr>
              <p:cNvSpPr txBox="1"/>
              <p:nvPr/>
            </p:nvSpPr>
            <p:spPr>
              <a:xfrm>
                <a:off x="3897529" y="1487716"/>
                <a:ext cx="2940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𝑃𝑏</m:t>
                    </m:r>
                  </m:oMath>
                </a14:m>
                <a:r>
                  <a:rPr lang="en-US" dirty="0"/>
                  <a:t> will modify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0DD14-0B7E-4B57-83C3-14C14867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529" y="1487716"/>
                <a:ext cx="2940627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0211D-28DC-4DB7-AF07-318576443AC0}"/>
                  </a:ext>
                </a:extLst>
              </p:cNvPr>
              <p:cNvSpPr txBox="1"/>
              <p:nvPr/>
            </p:nvSpPr>
            <p:spPr>
              <a:xfrm>
                <a:off x="6407399" y="1927376"/>
                <a:ext cx="4767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This implies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eigenvectors</a:t>
                </a:r>
                <a:r>
                  <a:rPr lang="en-US" dirty="0"/>
                  <a:t> with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0211D-28DC-4DB7-AF07-318576443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399" y="1927376"/>
                <a:ext cx="4767139" cy="276999"/>
              </a:xfrm>
              <a:prstGeom prst="rect">
                <a:avLst/>
              </a:prstGeom>
              <a:blipFill>
                <a:blip r:embed="rId8"/>
                <a:stretch>
                  <a:fillRect l="-2941" t="-28261" r="-8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B71F03-E448-4F07-919C-A525F76A1714}"/>
                  </a:ext>
                </a:extLst>
              </p:cNvPr>
              <p:cNvSpPr txBox="1"/>
              <p:nvPr/>
            </p:nvSpPr>
            <p:spPr>
              <a:xfrm>
                <a:off x="6491952" y="2360732"/>
                <a:ext cx="4786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This implies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rgbClr val="FF0000"/>
                    </a:solidFill>
                  </a:rPr>
                  <a:t>eigenvectors</a:t>
                </a:r>
                <a:r>
                  <a:rPr lang="en-US" dirty="0"/>
                  <a:t> with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B71F03-E448-4F07-919C-A525F76A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952" y="2360732"/>
                <a:ext cx="4786054" cy="276999"/>
              </a:xfrm>
              <a:prstGeom prst="rect">
                <a:avLst/>
              </a:prstGeom>
              <a:blipFill>
                <a:blip r:embed="rId9"/>
                <a:stretch>
                  <a:fillRect l="-3057" t="-28261" r="-89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F5368F3-4729-4DFE-A374-A1E3CACD1FA8}"/>
              </a:ext>
            </a:extLst>
          </p:cNvPr>
          <p:cNvSpPr txBox="1"/>
          <p:nvPr/>
        </p:nvSpPr>
        <p:spPr>
          <a:xfrm>
            <a:off x="274059" y="3539619"/>
            <a:ext cx="18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5A7087-15E8-4A70-9585-10565A849346}"/>
              </a:ext>
            </a:extLst>
          </p:cNvPr>
          <p:cNvSpPr txBox="1"/>
          <p:nvPr/>
        </p:nvSpPr>
        <p:spPr>
          <a:xfrm>
            <a:off x="1249038" y="3539619"/>
            <a:ext cx="312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 Matrix for </a:t>
            </a:r>
            <a:r>
              <a:rPr lang="en-US" i="1" dirty="0"/>
              <a:t>X-Y</a:t>
            </a:r>
            <a:r>
              <a:rPr lang="en-US" dirty="0"/>
              <a:t> Plane: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129E90C-C3CD-44DE-A92C-3DA0EAA3B4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87" y="4092009"/>
            <a:ext cx="1985778" cy="12042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535660-06CE-4714-AD2D-5B1248CB4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777" y="5314723"/>
            <a:ext cx="1985779" cy="1197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30ECF8-C157-49D5-8C5B-F5DCC0598E28}"/>
                  </a:ext>
                </a:extLst>
              </p:cNvPr>
              <p:cNvSpPr txBox="1"/>
              <p:nvPr/>
            </p:nvSpPr>
            <p:spPr>
              <a:xfrm>
                <a:off x="4469029" y="3908951"/>
                <a:ext cx="1268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30ECF8-C157-49D5-8C5B-F5DCC0598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29" y="3908951"/>
                <a:ext cx="1268296" cy="276999"/>
              </a:xfrm>
              <a:prstGeom prst="rect">
                <a:avLst/>
              </a:prstGeom>
              <a:blipFill>
                <a:blip r:embed="rId13"/>
                <a:stretch>
                  <a:fillRect r="-43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AC54E1-52B8-41B7-BBDC-F779F56CF772}"/>
                  </a:ext>
                </a:extLst>
              </p:cNvPr>
              <p:cNvSpPr txBox="1"/>
              <p:nvPr/>
            </p:nvSpPr>
            <p:spPr>
              <a:xfrm>
                <a:off x="4376702" y="4485409"/>
                <a:ext cx="2450927" cy="738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AC54E1-52B8-41B7-BBDC-F779F56CF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02" y="4485409"/>
                <a:ext cx="2450927" cy="7382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115F51-3A37-43C9-9505-3897974B7903}"/>
                  </a:ext>
                </a:extLst>
              </p:cNvPr>
              <p:cNvSpPr txBox="1"/>
              <p:nvPr/>
            </p:nvSpPr>
            <p:spPr>
              <a:xfrm>
                <a:off x="4469029" y="5624200"/>
                <a:ext cx="143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115F51-3A37-43C9-9505-3897974B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29" y="5624200"/>
                <a:ext cx="1433790" cy="276999"/>
              </a:xfrm>
              <a:prstGeom prst="rect">
                <a:avLst/>
              </a:prstGeom>
              <a:blipFill>
                <a:blip r:embed="rId15"/>
                <a:stretch>
                  <a:fillRect l="-3830" t="-4444" r="-383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B234DE-4ADB-4A68-9D69-43A18B3DF78E}"/>
                  </a:ext>
                </a:extLst>
              </p:cNvPr>
              <p:cNvSpPr txBox="1"/>
              <p:nvPr/>
            </p:nvSpPr>
            <p:spPr>
              <a:xfrm>
                <a:off x="4469029" y="6163211"/>
                <a:ext cx="1448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B234DE-4ADB-4A68-9D69-43A18B3D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29" y="6163211"/>
                <a:ext cx="1448473" cy="276999"/>
              </a:xfrm>
              <a:prstGeom prst="rect">
                <a:avLst/>
              </a:prstGeom>
              <a:blipFill>
                <a:blip r:embed="rId16"/>
                <a:stretch>
                  <a:fillRect l="-3782" r="-336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3F1840-2E30-4088-A171-D8DB99D3717C}"/>
                  </a:ext>
                </a:extLst>
              </p:cNvPr>
              <p:cNvSpPr txBox="1"/>
              <p:nvPr/>
            </p:nvSpPr>
            <p:spPr>
              <a:xfrm>
                <a:off x="8551718" y="3342584"/>
                <a:ext cx="3366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has an </a:t>
                </a:r>
                <a:r>
                  <a:rPr lang="en-US" dirty="0">
                    <a:solidFill>
                      <a:srgbClr val="0070C0"/>
                    </a:solidFill>
                  </a:rPr>
                  <a:t>algebraic multiplicity </a:t>
                </a:r>
                <a:r>
                  <a:rPr lang="en-US" dirty="0"/>
                  <a:t>of 2 as it occurs 2 times in the root of characteristic polynomial.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3F1840-2E30-4088-A171-D8DB99D37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718" y="3342584"/>
                <a:ext cx="3366223" cy="923330"/>
              </a:xfrm>
              <a:prstGeom prst="rect">
                <a:avLst/>
              </a:prstGeom>
              <a:blipFill>
                <a:blip r:embed="rId17"/>
                <a:stretch>
                  <a:fillRect l="-1630" t="-3289" r="-54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F09F19-9218-4D64-9B10-B54B8C6FC95F}"/>
                  </a:ext>
                </a:extLst>
              </p:cNvPr>
              <p:cNvSpPr txBox="1"/>
              <p:nvPr/>
            </p:nvSpPr>
            <p:spPr>
              <a:xfrm>
                <a:off x="8551718" y="4452492"/>
                <a:ext cx="3366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has a </a:t>
                </a:r>
                <a:r>
                  <a:rPr lang="en-US" dirty="0">
                    <a:solidFill>
                      <a:srgbClr val="0070C0"/>
                    </a:solidFill>
                  </a:rPr>
                  <a:t>geometric multiplicity </a:t>
                </a:r>
                <a:r>
                  <a:rPr lang="en-US" dirty="0"/>
                  <a:t>of 2 as we can find </a:t>
                </a:r>
                <a:r>
                  <a:rPr lang="en-US" dirty="0">
                    <a:solidFill>
                      <a:srgbClr val="0070C0"/>
                    </a:solidFill>
                  </a:rPr>
                  <a:t>2 independent eigen vectors </a:t>
                </a:r>
                <a:r>
                  <a:rPr lang="en-US" dirty="0"/>
                  <a:t>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F09F19-9218-4D64-9B10-B54B8C6F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718" y="4452492"/>
                <a:ext cx="3366223" cy="1200329"/>
              </a:xfrm>
              <a:prstGeom prst="rect">
                <a:avLst/>
              </a:prstGeom>
              <a:blipFill>
                <a:blip r:embed="rId18"/>
                <a:stretch>
                  <a:fillRect l="-1630" t="-2538" r="-18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90696F9-838A-44E9-B9BF-09AF59522485}"/>
              </a:ext>
            </a:extLst>
          </p:cNvPr>
          <p:cNvSpPr txBox="1"/>
          <p:nvPr/>
        </p:nvSpPr>
        <p:spPr>
          <a:xfrm>
            <a:off x="6838156" y="6089073"/>
            <a:ext cx="3366223" cy="76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1540DA-AA89-459B-99C2-4AE856ED91F6}"/>
              </a:ext>
            </a:extLst>
          </p:cNvPr>
          <p:cNvSpPr txBox="1"/>
          <p:nvPr/>
        </p:nvSpPr>
        <p:spPr>
          <a:xfrm>
            <a:off x="7034213" y="5978545"/>
            <a:ext cx="48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Geometric Multiplicity &lt; = Algebraic Multiplicity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37CCAF-83B8-48E3-8A5E-5DB9C72CAC5E}"/>
              </a:ext>
            </a:extLst>
          </p:cNvPr>
          <p:cNvGrpSpPr/>
          <p:nvPr/>
        </p:nvGrpSpPr>
        <p:grpSpPr>
          <a:xfrm>
            <a:off x="414887" y="734195"/>
            <a:ext cx="9701602" cy="2693236"/>
            <a:chOff x="414887" y="734195"/>
            <a:chExt cx="9701602" cy="2693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747FF89-42A0-4AE9-9E67-A93A6E3ED78E}"/>
                    </a:ext>
                  </a:extLst>
                </p:cNvPr>
                <p:cNvSpPr txBox="1"/>
                <p:nvPr/>
              </p:nvSpPr>
              <p:spPr>
                <a:xfrm>
                  <a:off x="3897529" y="956801"/>
                  <a:ext cx="6218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Projection Matrix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dirty="0"/>
                    <a:t> is defined with respect a sub-space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747FF89-42A0-4AE9-9E67-A93A6E3ED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529" y="956801"/>
                  <a:ext cx="6218960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784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D60EEFA5-B7E3-45A9-B1A9-36610ECE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14887" y="734195"/>
              <a:ext cx="3222386" cy="269323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9906DD-3BF4-4123-89D7-8C12C17E236E}"/>
                  </a:ext>
                </a:extLst>
              </p:cNvPr>
              <p:cNvSpPr txBox="1"/>
              <p:nvPr/>
            </p:nvSpPr>
            <p:spPr>
              <a:xfrm>
                <a:off x="3919026" y="1902591"/>
                <a:ext cx="2450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9906DD-3BF4-4123-89D7-8C12C17E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026" y="1902591"/>
                <a:ext cx="2450927" cy="369332"/>
              </a:xfrm>
              <a:prstGeom prst="rect">
                <a:avLst/>
              </a:prstGeom>
              <a:blipFill>
                <a:blip r:embed="rId21"/>
                <a:stretch>
                  <a:fillRect l="-2239" t="-8197" r="-37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9DA5DF-1038-44E9-8048-A3F6EE65C75F}"/>
                  </a:ext>
                </a:extLst>
              </p:cNvPr>
              <p:cNvSpPr txBox="1"/>
              <p:nvPr/>
            </p:nvSpPr>
            <p:spPr>
              <a:xfrm>
                <a:off x="3877713" y="2344786"/>
                <a:ext cx="2960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9DA5DF-1038-44E9-8048-A3F6EE65C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13" y="2344786"/>
                <a:ext cx="2960443" cy="369332"/>
              </a:xfrm>
              <a:prstGeom prst="rect">
                <a:avLst/>
              </a:prstGeom>
              <a:blipFill>
                <a:blip r:embed="rId22"/>
                <a:stretch>
                  <a:fillRect l="-16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5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  <p:bldP spid="33" grpId="0"/>
      <p:bldP spid="34" grpId="0"/>
      <p:bldP spid="37" grpId="0"/>
      <p:bldP spid="38" grpId="0"/>
      <p:bldP spid="39" grpId="0"/>
      <p:bldP spid="40" grpId="0"/>
      <p:bldP spid="41" grpId="0"/>
      <p:bldP spid="43" grpId="0"/>
      <p:bldP spid="45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51677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Eigen Values &amp; Vectors of Rotation Matrix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F22C98-728F-443E-BD50-2452B8BD8508}"/>
              </a:ext>
            </a:extLst>
          </p:cNvPr>
          <p:cNvGrpSpPr/>
          <p:nvPr/>
        </p:nvGrpSpPr>
        <p:grpSpPr>
          <a:xfrm>
            <a:off x="581629" y="466936"/>
            <a:ext cx="360" cy="360"/>
            <a:chOff x="581629" y="46693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A43EA6-3984-4797-9B2D-152961923808}"/>
                    </a:ext>
                  </a:extLst>
                </p14:cNvPr>
                <p14:cNvContentPartPr/>
                <p14:nvPr/>
              </p14:nvContentPartPr>
              <p14:xfrm>
                <a:off x="581629" y="46693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A43EA6-3984-4797-9B2D-1529619238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629" y="4579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A5D6E4-7FDF-4DFD-9946-4531D5FA6278}"/>
                    </a:ext>
                  </a:extLst>
                </p14:cNvPr>
                <p14:cNvContentPartPr/>
                <p14:nvPr/>
              </p14:nvContentPartPr>
              <p14:xfrm>
                <a:off x="581629" y="466936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A5D6E4-7FDF-4DFD-9946-4531D5FA62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629" y="4579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90696F9-838A-44E9-B9BF-09AF59522485}"/>
              </a:ext>
            </a:extLst>
          </p:cNvPr>
          <p:cNvSpPr txBox="1"/>
          <p:nvPr/>
        </p:nvSpPr>
        <p:spPr>
          <a:xfrm>
            <a:off x="6838156" y="6089073"/>
            <a:ext cx="3366223" cy="76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92F7-A2BE-4539-82C6-03BB23147095}"/>
              </a:ext>
            </a:extLst>
          </p:cNvPr>
          <p:cNvSpPr txBox="1"/>
          <p:nvPr/>
        </p:nvSpPr>
        <p:spPr>
          <a:xfrm>
            <a:off x="255180" y="935141"/>
            <a:ext cx="26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 Matrix: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90ADE-B571-4FB0-AF7B-AFDB4F64B4AF}"/>
              </a:ext>
            </a:extLst>
          </p:cNvPr>
          <p:cNvSpPr txBox="1"/>
          <p:nvPr/>
        </p:nvSpPr>
        <p:spPr>
          <a:xfrm>
            <a:off x="262651" y="2248568"/>
            <a:ext cx="113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C8271-D415-4BE7-89D9-B0EC6AE53ED2}"/>
                  </a:ext>
                </a:extLst>
              </p:cNvPr>
              <p:cNvSpPr txBox="1"/>
              <p:nvPr/>
            </p:nvSpPr>
            <p:spPr>
              <a:xfrm>
                <a:off x="400428" y="2790470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C8271-D415-4BE7-89D9-B0EC6AE5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8" y="2790470"/>
                <a:ext cx="854658" cy="276999"/>
              </a:xfrm>
              <a:prstGeom prst="rect">
                <a:avLst/>
              </a:prstGeom>
              <a:blipFill>
                <a:blip r:embed="rId7"/>
                <a:stretch>
                  <a:fillRect l="-6429" t="-4444" r="-2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CC9566-EBCC-4630-BB87-87D3E19DA4FC}"/>
                  </a:ext>
                </a:extLst>
              </p:cNvPr>
              <p:cNvSpPr txBox="1"/>
              <p:nvPr/>
            </p:nvSpPr>
            <p:spPr>
              <a:xfrm>
                <a:off x="400428" y="3328611"/>
                <a:ext cx="13375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CC9566-EBCC-4630-BB87-87D3E19DA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8" y="3328611"/>
                <a:ext cx="1337546" cy="461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9E396A-2EA4-4690-B546-4821ECF0B730}"/>
                  </a:ext>
                </a:extLst>
              </p:cNvPr>
              <p:cNvSpPr txBox="1"/>
              <p:nvPr/>
            </p:nvSpPr>
            <p:spPr>
              <a:xfrm>
                <a:off x="2351137" y="3421071"/>
                <a:ext cx="1081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9E396A-2EA4-4690-B546-4821ECF0B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37" y="3421071"/>
                <a:ext cx="1081835" cy="276999"/>
              </a:xfrm>
              <a:prstGeom prst="rect">
                <a:avLst/>
              </a:prstGeom>
              <a:blipFill>
                <a:blip r:embed="rId9"/>
                <a:stretch>
                  <a:fillRect r="-169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A602E5-A69D-4AC1-89C6-C1AA57029811}"/>
                  </a:ext>
                </a:extLst>
              </p:cNvPr>
              <p:cNvSpPr txBox="1"/>
              <p:nvPr/>
            </p:nvSpPr>
            <p:spPr>
              <a:xfrm>
                <a:off x="3530865" y="3322968"/>
                <a:ext cx="1030539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A602E5-A69D-4AC1-89C6-C1AA5702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65" y="3322968"/>
                <a:ext cx="1030539" cy="4675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B89389-52CF-4AF3-8954-B6F69685706B}"/>
                  </a:ext>
                </a:extLst>
              </p:cNvPr>
              <p:cNvSpPr txBox="1"/>
              <p:nvPr/>
            </p:nvSpPr>
            <p:spPr>
              <a:xfrm>
                <a:off x="3251943" y="4183912"/>
                <a:ext cx="130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B89389-52CF-4AF3-8954-B6F696857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43" y="4183912"/>
                <a:ext cx="1309461" cy="276999"/>
              </a:xfrm>
              <a:prstGeom prst="rect">
                <a:avLst/>
              </a:prstGeom>
              <a:blipFill>
                <a:blip r:embed="rId11"/>
                <a:stretch>
                  <a:fillRect l="-1395" t="-4348" r="-41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A39398E-B89D-4028-B0F5-1E733E928819}"/>
              </a:ext>
            </a:extLst>
          </p:cNvPr>
          <p:cNvGrpSpPr/>
          <p:nvPr/>
        </p:nvGrpSpPr>
        <p:grpSpPr>
          <a:xfrm>
            <a:off x="6933124" y="2911445"/>
            <a:ext cx="4721090" cy="467272"/>
            <a:chOff x="53586" y="3698688"/>
            <a:chExt cx="4721090" cy="46727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C17495A-62D8-428B-BDA6-E7E69949DD62}"/>
                </a:ext>
              </a:extLst>
            </p:cNvPr>
            <p:cNvCxnSpPr>
              <a:cxnSpLocks/>
            </p:cNvCxnSpPr>
            <p:nvPr/>
          </p:nvCxnSpPr>
          <p:spPr>
            <a:xfrm>
              <a:off x="53586" y="3698688"/>
              <a:ext cx="44472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D5E65D-4D30-4C28-9713-6998EBAC3EEC}"/>
                </a:ext>
              </a:extLst>
            </p:cNvPr>
            <p:cNvSpPr txBox="1"/>
            <p:nvPr/>
          </p:nvSpPr>
          <p:spPr>
            <a:xfrm>
              <a:off x="4180787" y="3796628"/>
              <a:ext cx="59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66DCA8-5945-47C9-82A6-4261C98482C1}"/>
              </a:ext>
            </a:extLst>
          </p:cNvPr>
          <p:cNvGrpSpPr/>
          <p:nvPr/>
        </p:nvGrpSpPr>
        <p:grpSpPr>
          <a:xfrm>
            <a:off x="7738573" y="1795506"/>
            <a:ext cx="787087" cy="1108354"/>
            <a:chOff x="4722828" y="3489716"/>
            <a:chExt cx="787087" cy="1108354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A7D2E88-45DD-4DAC-B29B-216090F515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7460" y="3942778"/>
              <a:ext cx="342455" cy="655292"/>
            </a:xfrm>
            <a:prstGeom prst="straightConnector1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EBBE662-B5AA-4648-B3CF-4CC7E11FB627}"/>
                    </a:ext>
                  </a:extLst>
                </p:cNvPr>
                <p:cNvSpPr txBox="1"/>
                <p:nvPr/>
              </p:nvSpPr>
              <p:spPr>
                <a:xfrm>
                  <a:off x="4722828" y="3489716"/>
                  <a:ext cx="6597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EBBE662-B5AA-4648-B3CF-4CC7E11FB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828" y="3489716"/>
                  <a:ext cx="65979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BDF808-2B73-4429-BB9A-F53D9430881D}"/>
              </a:ext>
            </a:extLst>
          </p:cNvPr>
          <p:cNvGrpSpPr/>
          <p:nvPr/>
        </p:nvGrpSpPr>
        <p:grpSpPr>
          <a:xfrm>
            <a:off x="7168464" y="2201949"/>
            <a:ext cx="1365375" cy="701909"/>
            <a:chOff x="4713424" y="2338807"/>
            <a:chExt cx="1365375" cy="7033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B152D07-2B77-44AD-B468-6FE7D2994399}"/>
                    </a:ext>
                  </a:extLst>
                </p:cNvPr>
                <p:cNvSpPr txBox="1"/>
                <p:nvPr/>
              </p:nvSpPr>
              <p:spPr>
                <a:xfrm>
                  <a:off x="4713424" y="2338807"/>
                  <a:ext cx="608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B152D07-2B77-44AD-B468-6FE7D2994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424" y="2338807"/>
                  <a:ext cx="60832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D91493D-5489-42B7-9411-0B7E586EC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4253" y="2646269"/>
              <a:ext cx="774546" cy="395852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46021C-892F-408A-8CAE-E70E0D6A3E20}"/>
              </a:ext>
            </a:extLst>
          </p:cNvPr>
          <p:cNvCxnSpPr>
            <a:cxnSpLocks/>
          </p:cNvCxnSpPr>
          <p:nvPr/>
        </p:nvCxnSpPr>
        <p:spPr>
          <a:xfrm flipV="1">
            <a:off x="8533839" y="1980172"/>
            <a:ext cx="2155182" cy="93885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9EB984-8867-4152-B7AF-0DD287EF10E4}"/>
                  </a:ext>
                </a:extLst>
              </p:cNvPr>
              <p:cNvSpPr txBox="1"/>
              <p:nvPr/>
            </p:nvSpPr>
            <p:spPr>
              <a:xfrm>
                <a:off x="10670080" y="2035402"/>
                <a:ext cx="6083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9EB984-8867-4152-B7AF-0DD287EF1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080" y="2035402"/>
                <a:ext cx="6083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542D32E-3996-4C0C-BA4B-50713FD41ACE}"/>
              </a:ext>
            </a:extLst>
          </p:cNvPr>
          <p:cNvGrpSpPr/>
          <p:nvPr/>
        </p:nvGrpSpPr>
        <p:grpSpPr>
          <a:xfrm>
            <a:off x="7939950" y="1175002"/>
            <a:ext cx="593889" cy="2765661"/>
            <a:chOff x="1029425" y="1853544"/>
            <a:chExt cx="593889" cy="276566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997C0DC-EDD9-4C1E-9DC9-7AD91B98C1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70" y="1853544"/>
              <a:ext cx="15044" cy="27656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659743-5D11-46F8-941D-E28CDD64CC60}"/>
                </a:ext>
              </a:extLst>
            </p:cNvPr>
            <p:cNvSpPr txBox="1"/>
            <p:nvPr/>
          </p:nvSpPr>
          <p:spPr>
            <a:xfrm>
              <a:off x="1029425" y="1911327"/>
              <a:ext cx="59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568CD-A8FC-4854-B609-6BF6564152BB}"/>
                  </a:ext>
                </a:extLst>
              </p:cNvPr>
              <p:cNvSpPr txBox="1"/>
              <p:nvPr/>
            </p:nvSpPr>
            <p:spPr>
              <a:xfrm>
                <a:off x="8088467" y="2450439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568CD-A8FC-4854-B609-6BF65641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467" y="2450439"/>
                <a:ext cx="189475" cy="276999"/>
              </a:xfrm>
              <a:prstGeom prst="rect">
                <a:avLst/>
              </a:prstGeom>
              <a:blipFill>
                <a:blip r:embed="rId1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B9C1B1-D7DE-4EC9-B770-58002D8906BC}"/>
              </a:ext>
            </a:extLst>
          </p:cNvPr>
          <p:cNvCxnSpPr>
            <a:cxnSpLocks/>
          </p:cNvCxnSpPr>
          <p:nvPr/>
        </p:nvCxnSpPr>
        <p:spPr>
          <a:xfrm flipV="1">
            <a:off x="8525660" y="1453296"/>
            <a:ext cx="1297906" cy="145815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C4DCBC-E8AD-4DA4-9E65-DA3C0EEA2901}"/>
                  </a:ext>
                </a:extLst>
              </p:cNvPr>
              <p:cNvSpPr txBox="1"/>
              <p:nvPr/>
            </p:nvSpPr>
            <p:spPr>
              <a:xfrm>
                <a:off x="9174613" y="1119807"/>
                <a:ext cx="608321" cy="368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C4DCBC-E8AD-4DA4-9E65-DA3C0EEA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613" y="1119807"/>
                <a:ext cx="608321" cy="3685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8E9C86-1E8E-4E24-B140-ABC70D1987E1}"/>
                  </a:ext>
                </a:extLst>
              </p:cNvPr>
              <p:cNvSpPr txBox="1"/>
              <p:nvPr/>
            </p:nvSpPr>
            <p:spPr>
              <a:xfrm>
                <a:off x="9062033" y="2293546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8E9C86-1E8E-4E24-B140-ABC70D19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33" y="2293546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DF0244-F3FD-4587-B05B-61358D9E327D}"/>
                  </a:ext>
                </a:extLst>
              </p:cNvPr>
              <p:cNvSpPr txBox="1"/>
              <p:nvPr/>
            </p:nvSpPr>
            <p:spPr>
              <a:xfrm>
                <a:off x="3251943" y="4715791"/>
                <a:ext cx="154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DF0244-F3FD-4587-B05B-61358D9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43" y="4715791"/>
                <a:ext cx="1540037" cy="276999"/>
              </a:xfrm>
              <a:prstGeom prst="rect">
                <a:avLst/>
              </a:prstGeom>
              <a:blipFill>
                <a:blip r:embed="rId18"/>
                <a:stretch>
                  <a:fillRect l="-3162" r="-27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14BC35-1877-4279-B2D4-61CFCE97511E}"/>
                  </a:ext>
                </a:extLst>
              </p:cNvPr>
              <p:cNvSpPr txBox="1"/>
              <p:nvPr/>
            </p:nvSpPr>
            <p:spPr>
              <a:xfrm>
                <a:off x="3098022" y="5352746"/>
                <a:ext cx="86568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714BC35-1877-4279-B2D4-61CFCE97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22" y="5352746"/>
                <a:ext cx="865686" cy="4619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EFB3F9-D2A7-4DDB-8801-515A5E48ADE2}"/>
                  </a:ext>
                </a:extLst>
              </p:cNvPr>
              <p:cNvSpPr txBox="1"/>
              <p:nvPr/>
            </p:nvSpPr>
            <p:spPr>
              <a:xfrm>
                <a:off x="4406734" y="5352746"/>
                <a:ext cx="99694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EFB3F9-D2A7-4DDB-8801-515A5E48A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734" y="5352746"/>
                <a:ext cx="996940" cy="4619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F414AA6-70E0-427D-B22F-B6F2167B5BD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3046" y="1327801"/>
            <a:ext cx="2359865" cy="861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EEE1E-7141-7C70-85B9-E4A8B01A790C}"/>
              </a:ext>
            </a:extLst>
          </p:cNvPr>
          <p:cNvSpPr txBox="1"/>
          <p:nvPr/>
        </p:nvSpPr>
        <p:spPr>
          <a:xfrm>
            <a:off x="7738573" y="4460911"/>
            <a:ext cx="397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do you interpret complex eigen values ? Check this:</a:t>
            </a:r>
          </a:p>
          <a:p>
            <a:r>
              <a:rPr lang="en-IN" dirty="0"/>
              <a:t>https://haoye.us/post/2019-12-05-interpreting-complex-eigenvalues/</a:t>
            </a:r>
          </a:p>
        </p:txBody>
      </p:sp>
    </p:spTree>
    <p:extLst>
      <p:ext uri="{BB962C8B-B14F-4D97-AF65-F5344CB8AC3E}">
        <p14:creationId xmlns:p14="http://schemas.microsoft.com/office/powerpoint/2010/main" val="41147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64" grpId="0"/>
      <p:bldP spid="17" grpId="0"/>
      <p:bldP spid="69" grpId="0"/>
      <p:bldP spid="71" grpId="0"/>
      <p:bldP spid="81" grpId="0"/>
      <p:bldP spid="82" grpId="0"/>
      <p:bldP spid="8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51677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Linear Independence of Eigen Vectors: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2FF0B-BCBE-491A-8F75-678C4922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43" y="852487"/>
            <a:ext cx="8972550" cy="35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0C5CA-19E0-4D7D-B363-5D4BF209A6AF}"/>
              </a:ext>
            </a:extLst>
          </p:cNvPr>
          <p:cNvSpPr txBox="1"/>
          <p:nvPr/>
        </p:nvSpPr>
        <p:spPr>
          <a:xfrm>
            <a:off x="322117" y="1270062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A4C1B-0306-4F29-84EC-14C1276C2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02" y="1755092"/>
            <a:ext cx="3219450" cy="247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2B133-268F-4EC9-B4F4-7440A21B9BF6}"/>
                  </a:ext>
                </a:extLst>
              </p:cNvPr>
              <p:cNvSpPr txBox="1"/>
              <p:nvPr/>
            </p:nvSpPr>
            <p:spPr>
              <a:xfrm>
                <a:off x="4364180" y="1694251"/>
                <a:ext cx="4675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should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=⋯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2B133-268F-4EC9-B4F4-7440A21B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0" y="1694251"/>
                <a:ext cx="4675910" cy="369332"/>
              </a:xfrm>
              <a:prstGeom prst="rect">
                <a:avLst/>
              </a:prstGeom>
              <a:blipFill>
                <a:blip r:embed="rId5"/>
                <a:stretch>
                  <a:fillRect l="-117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7719415C-CCB8-4D33-AC19-18F457886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02" y="2307004"/>
            <a:ext cx="4619625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41E0CC-1AA4-4D2B-867D-23B330FF4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02" y="2613763"/>
            <a:ext cx="4762500" cy="285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838DA-5645-4723-83AA-ACFDEB86F9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02" y="3165675"/>
            <a:ext cx="5181600" cy="5905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27CA8C9-418E-4B47-8AC5-F6CE1A3BEE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371" y="4022387"/>
            <a:ext cx="6181725" cy="10572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6CE1B8-27C6-48B9-AF67-D12922C61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800" y="5335525"/>
            <a:ext cx="4905375" cy="504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FF5FB52-D489-434F-87F0-477D497D0A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800" y="6017340"/>
            <a:ext cx="5086350" cy="2381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33DE37-8AD8-4C7E-8FD3-55ED30E3E0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800" y="6330098"/>
            <a:ext cx="3800475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6E7B4D-85D0-4CDA-AAB3-0E323591E077}"/>
                  </a:ext>
                </a:extLst>
              </p:cNvPr>
              <p:cNvSpPr txBox="1"/>
              <p:nvPr/>
            </p:nvSpPr>
            <p:spPr>
              <a:xfrm>
                <a:off x="9040090" y="4710330"/>
                <a:ext cx="25890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=⋯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6E7B4D-85D0-4CDA-AAB3-0E323591E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90" y="4710330"/>
                <a:ext cx="25890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1246CCE-FB2D-49FB-AF1F-A1A8F81A0CC2}"/>
              </a:ext>
            </a:extLst>
          </p:cNvPr>
          <p:cNvSpPr txBox="1"/>
          <p:nvPr/>
        </p:nvSpPr>
        <p:spPr>
          <a:xfrm>
            <a:off x="9539570" y="5089503"/>
            <a:ext cx="131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972B18-FD16-4BEC-9DD9-A073D8BC0DDC}"/>
                  </a:ext>
                </a:extLst>
              </p:cNvPr>
              <p:cNvSpPr txBox="1"/>
              <p:nvPr/>
            </p:nvSpPr>
            <p:spPr>
              <a:xfrm>
                <a:off x="9040090" y="5596433"/>
                <a:ext cx="294842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2,…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972B18-FD16-4BEC-9DD9-A073D8BC0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90" y="5596433"/>
                <a:ext cx="2948421" cy="381515"/>
              </a:xfrm>
              <a:prstGeom prst="rect">
                <a:avLst/>
              </a:prstGeom>
              <a:blipFill>
                <a:blip r:embed="rId14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D5ECB96-6EED-4840-AD96-25375F6A58D3}"/>
              </a:ext>
            </a:extLst>
          </p:cNvPr>
          <p:cNvSpPr/>
          <p:nvPr/>
        </p:nvSpPr>
        <p:spPr>
          <a:xfrm>
            <a:off x="1360343" y="719882"/>
            <a:ext cx="8972550" cy="592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2163D-664F-420E-8FBF-F19AFB981220}"/>
                  </a:ext>
                </a:extLst>
              </p14:cNvPr>
              <p14:cNvContentPartPr/>
              <p14:nvPr/>
            </p14:nvContentPartPr>
            <p14:xfrm>
              <a:off x="4505400" y="5379120"/>
              <a:ext cx="237240" cy="56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2163D-664F-420E-8FBF-F19AFB9812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96040" y="5369760"/>
                <a:ext cx="25596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5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46" grpId="0"/>
      <p:bldP spid="40" grpId="0"/>
      <p:bldP spid="4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51677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Eigen Decomposition (Spectral Decomposition):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5597E-0089-4965-8CE7-CA44EDA20397}"/>
                  </a:ext>
                </a:extLst>
              </p:cNvPr>
              <p:cNvSpPr txBox="1"/>
              <p:nvPr/>
            </p:nvSpPr>
            <p:spPr>
              <a:xfrm>
                <a:off x="707803" y="1952864"/>
                <a:ext cx="883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5597E-0089-4965-8CE7-CA44EDA2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03" y="1952864"/>
                <a:ext cx="883896" cy="276999"/>
              </a:xfrm>
              <a:prstGeom prst="rect">
                <a:avLst/>
              </a:prstGeom>
              <a:blipFill>
                <a:blip r:embed="rId3"/>
                <a:stretch>
                  <a:fillRect l="-5517" r="-620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2AC2B-468B-4E59-BFC6-7EF969114489}"/>
                  </a:ext>
                </a:extLst>
              </p:cNvPr>
              <p:cNvSpPr txBox="1"/>
              <p:nvPr/>
            </p:nvSpPr>
            <p:spPr>
              <a:xfrm>
                <a:off x="2830210" y="1430499"/>
                <a:ext cx="1163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2AC2B-468B-4E59-BFC6-7EF96911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10" y="1430499"/>
                <a:ext cx="1163973" cy="276999"/>
              </a:xfrm>
              <a:prstGeom prst="rect">
                <a:avLst/>
              </a:prstGeom>
              <a:blipFill>
                <a:blip r:embed="rId4"/>
                <a:stretch>
                  <a:fillRect l="-4188" r="-209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E11A8-C7A3-4910-8756-BF05DB848D07}"/>
                  </a:ext>
                </a:extLst>
              </p:cNvPr>
              <p:cNvSpPr txBox="1"/>
              <p:nvPr/>
            </p:nvSpPr>
            <p:spPr>
              <a:xfrm>
                <a:off x="2830210" y="1857836"/>
                <a:ext cx="1179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E11A8-C7A3-4910-8756-BF05DB84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10" y="1857836"/>
                <a:ext cx="1179938" cy="276999"/>
              </a:xfrm>
              <a:prstGeom prst="rect">
                <a:avLst/>
              </a:prstGeom>
              <a:blipFill>
                <a:blip r:embed="rId5"/>
                <a:stretch>
                  <a:fillRect l="-4124" r="-20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997111-1D9A-4DAF-9E4E-A08E32DE430C}"/>
                  </a:ext>
                </a:extLst>
              </p:cNvPr>
              <p:cNvSpPr txBox="1"/>
              <p:nvPr/>
            </p:nvSpPr>
            <p:spPr>
              <a:xfrm>
                <a:off x="286431" y="935640"/>
                <a:ext cx="7437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square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, assume there are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distinct eigen values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997111-1D9A-4DAF-9E4E-A08E32DE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31" y="935640"/>
                <a:ext cx="743729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8CA167-CDA6-414D-BEFA-12569699B9C1}"/>
              </a:ext>
            </a:extLst>
          </p:cNvPr>
          <p:cNvSpPr/>
          <p:nvPr/>
        </p:nvSpPr>
        <p:spPr>
          <a:xfrm>
            <a:off x="2060286" y="2062777"/>
            <a:ext cx="301337" cy="138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9FF55-069C-43B8-9366-3CA39DFA1B1D}"/>
              </a:ext>
            </a:extLst>
          </p:cNvPr>
          <p:cNvSpPr txBox="1"/>
          <p:nvPr/>
        </p:nvSpPr>
        <p:spPr>
          <a:xfrm>
            <a:off x="3252354" y="2085221"/>
            <a:ext cx="44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937C39-E638-476D-8AFE-137EF1D0167C}"/>
                  </a:ext>
                </a:extLst>
              </p:cNvPr>
              <p:cNvSpPr txBox="1"/>
              <p:nvPr/>
            </p:nvSpPr>
            <p:spPr>
              <a:xfrm>
                <a:off x="4814961" y="1958750"/>
                <a:ext cx="350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937C39-E638-476D-8AFE-137EF1D01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61" y="1958750"/>
                <a:ext cx="350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F3469E-8643-4123-A26C-13EDE56DDB4C}"/>
                  </a:ext>
                </a:extLst>
              </p:cNvPr>
              <p:cNvSpPr txBox="1"/>
              <p:nvPr/>
            </p:nvSpPr>
            <p:spPr>
              <a:xfrm>
                <a:off x="6408561" y="1978224"/>
                <a:ext cx="381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F3469E-8643-4123-A26C-13EDE56D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561" y="1978224"/>
                <a:ext cx="38186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DF27E4-0D24-4D70-9402-922BEB374B61}"/>
                  </a:ext>
                </a:extLst>
              </p:cNvPr>
              <p:cNvSpPr txBox="1"/>
              <p:nvPr/>
            </p:nvSpPr>
            <p:spPr>
              <a:xfrm>
                <a:off x="6745837" y="1430499"/>
                <a:ext cx="1267847" cy="1327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DF27E4-0D24-4D70-9402-922BEB37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37" y="1430499"/>
                <a:ext cx="1267847" cy="1327030"/>
              </a:xfrm>
              <a:prstGeom prst="rect">
                <a:avLst/>
              </a:prstGeom>
              <a:blipFill>
                <a:blip r:embed="rId10"/>
                <a:stretch>
                  <a:fillRect r="-49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4E8CAE-8722-443F-990E-0D26927D995B}"/>
                  </a:ext>
                </a:extLst>
              </p:cNvPr>
              <p:cNvSpPr txBox="1"/>
              <p:nvPr/>
            </p:nvSpPr>
            <p:spPr>
              <a:xfrm>
                <a:off x="2808019" y="2643299"/>
                <a:ext cx="1197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4E8CAE-8722-443F-990E-0D26927D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19" y="2643299"/>
                <a:ext cx="1197059" cy="276999"/>
              </a:xfrm>
              <a:prstGeom prst="rect">
                <a:avLst/>
              </a:prstGeom>
              <a:blipFill>
                <a:blip r:embed="rId12"/>
                <a:stretch>
                  <a:fillRect l="-4592" r="-102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>
            <a:extLst>
              <a:ext uri="{FF2B5EF4-FFF2-40B4-BE49-F238E27FC236}">
                <a16:creationId xmlns:a16="http://schemas.microsoft.com/office/drawing/2014/main" id="{F3E5255C-458E-49AD-AC16-F297D7C3E779}"/>
              </a:ext>
            </a:extLst>
          </p:cNvPr>
          <p:cNvSpPr/>
          <p:nvPr/>
        </p:nvSpPr>
        <p:spPr>
          <a:xfrm>
            <a:off x="4261886" y="2089551"/>
            <a:ext cx="301337" cy="138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283268-CD3F-48DA-90E2-7C2C9FA4E06A}"/>
              </a:ext>
            </a:extLst>
          </p:cNvPr>
          <p:cNvGrpSpPr/>
          <p:nvPr/>
        </p:nvGrpSpPr>
        <p:grpSpPr>
          <a:xfrm>
            <a:off x="8670221" y="1444184"/>
            <a:ext cx="3002852" cy="1327030"/>
            <a:chOff x="8670221" y="1444184"/>
            <a:chExt cx="3002852" cy="1327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8C2F50-4E81-4B19-80C5-EB39D2F2D2D5}"/>
                    </a:ext>
                  </a:extLst>
                </p:cNvPr>
                <p:cNvSpPr txBox="1"/>
                <p:nvPr/>
              </p:nvSpPr>
              <p:spPr>
                <a:xfrm>
                  <a:off x="9052087" y="1444184"/>
                  <a:ext cx="1267847" cy="1327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8C2F50-4E81-4B19-80C5-EB39D2F2D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2087" y="1444184"/>
                  <a:ext cx="1267847" cy="13270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4088631-065C-4F3E-B82A-27372B9E6307}"/>
                    </a:ext>
                  </a:extLst>
                </p:cNvPr>
                <p:cNvSpPr txBox="1"/>
                <p:nvPr/>
              </p:nvSpPr>
              <p:spPr>
                <a:xfrm>
                  <a:off x="8670221" y="1948647"/>
                  <a:ext cx="3818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4088631-065C-4F3E-B82A-27372B9E6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221" y="1948647"/>
                  <a:ext cx="38186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1A6FA38-AC58-4C69-B7EA-3C74FF447983}"/>
                    </a:ext>
                  </a:extLst>
                </p:cNvPr>
                <p:cNvSpPr txBox="1"/>
                <p:nvPr/>
              </p:nvSpPr>
              <p:spPr>
                <a:xfrm>
                  <a:off x="10330398" y="1762930"/>
                  <a:ext cx="1342675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0" baseline="-250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0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eqAr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   .             </m:t>
                                </m:r>
                              </m:e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baseline="-2500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eqAr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1A6FA38-AC58-4C69-B7EA-3C74FF447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398" y="1762930"/>
                  <a:ext cx="1342675" cy="880369"/>
                </a:xfrm>
                <a:prstGeom prst="rect">
                  <a:avLst/>
                </a:prstGeom>
                <a:blipFill>
                  <a:blip r:embed="rId15"/>
                  <a:stretch>
                    <a:fillRect b="-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A990EB-0C29-43AE-990F-175FC1D39715}"/>
                  </a:ext>
                </a:extLst>
              </p:cNvPr>
              <p:cNvSpPr txBox="1"/>
              <p:nvPr/>
            </p:nvSpPr>
            <p:spPr>
              <a:xfrm>
                <a:off x="5185304" y="1468669"/>
                <a:ext cx="1267847" cy="1327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A990EB-0C29-43AE-990F-175FC1D3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04" y="1468669"/>
                <a:ext cx="1267847" cy="13270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6F310BE-61DD-421C-9228-FE9B974E4B30}"/>
                  </a:ext>
                </a:extLst>
              </p:cNvPr>
              <p:cNvSpPr txBox="1"/>
              <p:nvPr/>
            </p:nvSpPr>
            <p:spPr>
              <a:xfrm>
                <a:off x="1004471" y="3461185"/>
                <a:ext cx="1267847" cy="1327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6F310BE-61DD-421C-9228-FE9B974E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71" y="3461185"/>
                <a:ext cx="1267847" cy="13270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DE82FA-5AB1-4EE2-BE9F-2A7A7D1AA6C6}"/>
                  </a:ext>
                </a:extLst>
              </p:cNvPr>
              <p:cNvSpPr txBox="1"/>
              <p:nvPr/>
            </p:nvSpPr>
            <p:spPr>
              <a:xfrm>
                <a:off x="267848" y="3906905"/>
                <a:ext cx="883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DE82FA-5AB1-4EE2-BE9F-2A7A7D1AA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48" y="3906905"/>
                <a:ext cx="88389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1B6F28-ED79-4F10-8756-1DAEC97215E1}"/>
                  </a:ext>
                </a:extLst>
              </p:cNvPr>
              <p:cNvSpPr txBox="1"/>
              <p:nvPr/>
            </p:nvSpPr>
            <p:spPr>
              <a:xfrm>
                <a:off x="2797365" y="3382833"/>
                <a:ext cx="2272615" cy="1419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/>
                          <m:e/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1B6F28-ED79-4F10-8756-1DAEC9721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365" y="3382833"/>
                <a:ext cx="2272615" cy="14193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E380B9-11C5-48EB-A33C-D9CAE5289AA8}"/>
                  </a:ext>
                </a:extLst>
              </p:cNvPr>
              <p:cNvSpPr txBox="1"/>
              <p:nvPr/>
            </p:nvSpPr>
            <p:spPr>
              <a:xfrm>
                <a:off x="5365044" y="3437035"/>
                <a:ext cx="1267847" cy="1327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E380B9-11C5-48EB-A33C-D9CAE528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44" y="3437035"/>
                <a:ext cx="1267847" cy="13270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1329D6-0ECF-43FE-818E-FD7CC8E8E0E6}"/>
                  </a:ext>
                </a:extLst>
              </p:cNvPr>
              <p:cNvSpPr txBox="1"/>
              <p:nvPr/>
            </p:nvSpPr>
            <p:spPr>
              <a:xfrm>
                <a:off x="4925337" y="3915884"/>
                <a:ext cx="381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1329D6-0ECF-43FE-818E-FD7CC8E8E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37" y="3915884"/>
                <a:ext cx="38186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746864-7D30-417F-92F8-940D596019E1}"/>
                  </a:ext>
                </a:extLst>
              </p:cNvPr>
              <p:cNvSpPr txBox="1"/>
              <p:nvPr/>
            </p:nvSpPr>
            <p:spPr>
              <a:xfrm>
                <a:off x="6708793" y="3681151"/>
                <a:ext cx="128977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0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0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eqAr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    .             </m:t>
                              </m:r>
                            </m:e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en-US" b="0" i="0" baseline="-2500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746864-7D30-417F-92F8-940D59601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93" y="3681151"/>
                <a:ext cx="1289776" cy="880369"/>
              </a:xfrm>
              <a:prstGeom prst="rect">
                <a:avLst/>
              </a:prstGeom>
              <a:blipFill>
                <a:blip r:embed="rId2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EE01B6-658B-4127-927B-DBD4DE81CB70}"/>
                  </a:ext>
                </a:extLst>
              </p:cNvPr>
              <p:cNvSpPr txBox="1"/>
              <p:nvPr/>
            </p:nvSpPr>
            <p:spPr>
              <a:xfrm>
                <a:off x="1738582" y="5452215"/>
                <a:ext cx="999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EE01B6-658B-4127-927B-DBD4DE81C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82" y="5452215"/>
                <a:ext cx="999633" cy="276999"/>
              </a:xfrm>
              <a:prstGeom prst="rect">
                <a:avLst/>
              </a:prstGeom>
              <a:blipFill>
                <a:blip r:embed="rId23"/>
                <a:stretch>
                  <a:fillRect l="-4878" r="-54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ED86D1-8413-4F39-BB38-B0B212FAA536}"/>
                  </a:ext>
                </a:extLst>
              </p:cNvPr>
              <p:cNvSpPr txBox="1"/>
              <p:nvPr/>
            </p:nvSpPr>
            <p:spPr>
              <a:xfrm>
                <a:off x="5325332" y="5753402"/>
                <a:ext cx="1150891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𝜦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ED86D1-8413-4F39-BB38-B0B212FA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32" y="5753402"/>
                <a:ext cx="1150891" cy="283219"/>
              </a:xfrm>
              <a:prstGeom prst="rect">
                <a:avLst/>
              </a:prstGeom>
              <a:blipFill>
                <a:blip r:embed="rId24"/>
                <a:stretch>
                  <a:fillRect l="-4787" t="-4348" r="-266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17F36AFA-25D1-4351-B62C-30C85856ADC1}"/>
              </a:ext>
            </a:extLst>
          </p:cNvPr>
          <p:cNvSpPr/>
          <p:nvPr/>
        </p:nvSpPr>
        <p:spPr>
          <a:xfrm>
            <a:off x="4647786" y="5209544"/>
            <a:ext cx="2369128" cy="1039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4D24A-82DD-447A-8387-DD86422B0B15}"/>
              </a:ext>
            </a:extLst>
          </p:cNvPr>
          <p:cNvSpPr txBox="1"/>
          <p:nvPr/>
        </p:nvSpPr>
        <p:spPr>
          <a:xfrm>
            <a:off x="4733847" y="5288280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F155AC-F9C4-4A46-9A78-3558DAC9F6F8}"/>
                  </a:ext>
                </a:extLst>
              </p:cNvPr>
              <p:cNvSpPr txBox="1"/>
              <p:nvPr/>
            </p:nvSpPr>
            <p:spPr>
              <a:xfrm>
                <a:off x="8390720" y="5753402"/>
                <a:ext cx="114127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𝜦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F155AC-F9C4-4A46-9A78-3558DAC9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20" y="5753402"/>
                <a:ext cx="1141274" cy="283219"/>
              </a:xfrm>
              <a:prstGeom prst="rect">
                <a:avLst/>
              </a:prstGeom>
              <a:blipFill>
                <a:blip r:embed="rId25"/>
                <a:stretch>
                  <a:fillRect l="-4255" t="-4348" r="-478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96A9DAF-27EE-4D46-BE2B-F160927C2BCE}"/>
              </a:ext>
            </a:extLst>
          </p:cNvPr>
          <p:cNvSpPr/>
          <p:nvPr/>
        </p:nvSpPr>
        <p:spPr>
          <a:xfrm>
            <a:off x="7713174" y="5209544"/>
            <a:ext cx="2369128" cy="1039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1E70C2-2483-4DB2-AB0B-7FDE6F3624B1}"/>
              </a:ext>
            </a:extLst>
          </p:cNvPr>
          <p:cNvSpPr txBox="1"/>
          <p:nvPr/>
        </p:nvSpPr>
        <p:spPr>
          <a:xfrm>
            <a:off x="7799235" y="5288280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BCD2FB-654B-4B10-9AE1-976ADD09F425}"/>
                  </a:ext>
                </a:extLst>
              </p:cNvPr>
              <p:cNvSpPr txBox="1"/>
              <p:nvPr/>
            </p:nvSpPr>
            <p:spPr>
              <a:xfrm>
                <a:off x="1397282" y="5851898"/>
                <a:ext cx="2031455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exists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BCD2FB-654B-4B10-9AE1-976ADD0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282" y="5851898"/>
                <a:ext cx="2031455" cy="375552"/>
              </a:xfrm>
              <a:prstGeom prst="rect">
                <a:avLst/>
              </a:prstGeom>
              <a:blipFill>
                <a:blip r:embed="rId26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C2728A0-A033-433A-9810-C777F470446C}"/>
              </a:ext>
            </a:extLst>
          </p:cNvPr>
          <p:cNvGrpSpPr/>
          <p:nvPr/>
        </p:nvGrpSpPr>
        <p:grpSpPr>
          <a:xfrm>
            <a:off x="7980226" y="3583173"/>
            <a:ext cx="3943926" cy="880369"/>
            <a:chOff x="7980226" y="3583173"/>
            <a:chExt cx="3943926" cy="880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A1EEDD-8C57-4377-A83D-D32D8B59216F}"/>
                    </a:ext>
                  </a:extLst>
                </p:cNvPr>
                <p:cNvSpPr txBox="1"/>
                <p:nvPr/>
              </p:nvSpPr>
              <p:spPr>
                <a:xfrm>
                  <a:off x="9786497" y="3917931"/>
                  <a:ext cx="3818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A1EEDD-8C57-4377-A83D-D32D8B592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497" y="3917931"/>
                  <a:ext cx="381866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D761C5-35A2-44AC-A43D-78C096E9FC77}"/>
                    </a:ext>
                  </a:extLst>
                </p:cNvPr>
                <p:cNvSpPr txBox="1"/>
                <p:nvPr/>
              </p:nvSpPr>
              <p:spPr>
                <a:xfrm>
                  <a:off x="8858811" y="3899308"/>
                  <a:ext cx="3065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where,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D761C5-35A2-44AC-A43D-78C096E9F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811" y="3899308"/>
                  <a:ext cx="3065341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159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ECF750-B753-43E7-8BE5-7376801FB15F}"/>
                    </a:ext>
                  </a:extLst>
                </p:cNvPr>
                <p:cNvSpPr txBox="1"/>
                <p:nvPr/>
              </p:nvSpPr>
              <p:spPr>
                <a:xfrm>
                  <a:off x="10174974" y="3583173"/>
                  <a:ext cx="1342675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0" baseline="-250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0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eqAr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   .             </m:t>
                                </m:r>
                              </m:e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baseline="-2500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eqAr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ECF750-B753-43E7-8BE5-7376801FB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974" y="3583173"/>
                  <a:ext cx="1342675" cy="880369"/>
                </a:xfrm>
                <a:prstGeom prst="rect">
                  <a:avLst/>
                </a:prstGeom>
                <a:blipFill>
                  <a:blip r:embed="rId29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35D72EC-6BFE-48E8-B26D-8CCB9771C2D6}"/>
                    </a:ext>
                  </a:extLst>
                </p:cNvPr>
                <p:cNvSpPr txBox="1"/>
                <p:nvPr/>
              </p:nvSpPr>
              <p:spPr>
                <a:xfrm>
                  <a:off x="7980226" y="3936669"/>
                  <a:ext cx="8130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35D72EC-6BFE-48E8-B26D-8CCB9771C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226" y="3936669"/>
                  <a:ext cx="813089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71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26" grpId="0"/>
      <p:bldP spid="13" grpId="0" animBg="1"/>
      <p:bldP spid="16" grpId="0"/>
      <p:bldP spid="35" grpId="0"/>
      <p:bldP spid="39" grpId="0"/>
      <p:bldP spid="21" grpId="0"/>
      <p:bldP spid="24" grpId="0"/>
      <p:bldP spid="45" grpId="0" animBg="1"/>
      <p:bldP spid="49" grpId="0"/>
      <p:bldP spid="53" grpId="0"/>
      <p:bldP spid="54" grpId="0"/>
      <p:bldP spid="23" grpId="0"/>
      <p:bldP spid="9" grpId="0"/>
      <p:bldP spid="10" grpId="0"/>
      <p:bldP spid="12" grpId="0"/>
      <p:bldP spid="14" grpId="0"/>
      <p:bldP spid="20" grpId="0"/>
      <p:bldP spid="30" grpId="0" animBg="1"/>
      <p:bldP spid="2" grpId="0"/>
      <p:bldP spid="5" grpId="0"/>
      <p:bldP spid="8" grpId="0" animBg="1"/>
      <p:bldP spid="28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88063</TotalTime>
  <Words>1025</Words>
  <Application>Microsoft Office PowerPoint</Application>
  <PresentationFormat>Widescreen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612</cp:revision>
  <dcterms:created xsi:type="dcterms:W3CDTF">2019-02-03T07:50:15Z</dcterms:created>
  <dcterms:modified xsi:type="dcterms:W3CDTF">2022-08-29T10:15:26Z</dcterms:modified>
</cp:coreProperties>
</file>