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0" r:id="rId4"/>
    <p:sldId id="262" r:id="rId5"/>
    <p:sldId id="263" r:id="rId6"/>
    <p:sldId id="265" r:id="rId7"/>
    <p:sldId id="266" r:id="rId8"/>
    <p:sldId id="271" r:id="rId9"/>
    <p:sldId id="267" r:id="rId10"/>
    <p:sldId id="264" r:id="rId11"/>
    <p:sldId id="269" r:id="rId12"/>
    <p:sldId id="274" r:id="rId13"/>
    <p:sldId id="268" r:id="rId14"/>
    <p:sldId id="272" r:id="rId15"/>
    <p:sldId id="270" r:id="rId16"/>
    <p:sldId id="277" r:id="rId17"/>
    <p:sldId id="276" r:id="rId18"/>
    <p:sldId id="278" r:id="rId19"/>
    <p:sldId id="279" r:id="rId20"/>
    <p:sldId id="258" r:id="rId21"/>
    <p:sldId id="25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 Black" panose="020B0604020202020204" charset="0"/>
      <p:bold r:id="rId28"/>
      <p:italic r:id="rId29"/>
      <p:boldItalic r:id="rId30"/>
    </p:embeddedFont>
    <p:embeddedFont>
      <p:font typeface="Libre Baskerville" panose="020B0604020202020204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7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idhar299/Innomat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2375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AMCAT data - An Exploratory Data Analysis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2798F621-6C2A-611B-83AC-1032434A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4" y="1980458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4F336-1ACB-14E0-66DC-288FA7A04608}"/>
              </a:ext>
            </a:extLst>
          </p:cNvPr>
          <p:cNvSpPr txBox="1"/>
          <p:nvPr/>
        </p:nvSpPr>
        <p:spPr>
          <a:xfrm>
            <a:off x="152894" y="19049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Do companies still look for College Tier?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1E012531-273D-0B08-D8C7-378EAB6F0A30}"/>
              </a:ext>
            </a:extLst>
          </p:cNvPr>
          <p:cNvSpPr txBox="1">
            <a:spLocks/>
          </p:cNvSpPr>
          <p:nvPr/>
        </p:nvSpPr>
        <p:spPr>
          <a:xfrm>
            <a:off x="6095999" y="2013007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However there are some outliers in Tier 2, the winner of this race is going to be </a:t>
            </a:r>
            <a:r>
              <a:rPr lang="en-IN" sz="1600" b="1" dirty="0">
                <a:solidFill>
                  <a:srgbClr val="FF0000"/>
                </a:solidFill>
              </a:rPr>
              <a:t>Tier 1.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This boxplot suggests attending a tier 1 college could be the key to unlocking a higher salary, but remember, </a:t>
            </a:r>
            <a:r>
              <a:rPr lang="en-IN" sz="1600" b="1" dirty="0">
                <a:solidFill>
                  <a:srgbClr val="FF0000"/>
                </a:solidFill>
              </a:rPr>
              <a:t>SKILLSET</a:t>
            </a:r>
            <a:r>
              <a:rPr lang="en-IN" sz="1600" b="1" dirty="0"/>
              <a:t> matters!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757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Students Following the Crowd or Charting Their Own Path?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358263" y="2182199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get it, we get it, </a:t>
            </a:r>
            <a:r>
              <a:rPr lang="en-IN" sz="1600" b="1" dirty="0">
                <a:solidFill>
                  <a:srgbClr val="FF0000"/>
                </a:solidFill>
              </a:rPr>
              <a:t>CSE is popular</a:t>
            </a:r>
            <a:r>
              <a:rPr lang="en-IN" sz="1600" b="1" dirty="0"/>
              <a:t>. Can we move on to the next plot point now?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Maybe next time, Civil Engineers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FED05E3-AD97-0752-8B62-E5EAD3FD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" y="2182199"/>
            <a:ext cx="5236759" cy="28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203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students getting rid of home sickness? Let’s explore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15325.94</a:t>
            </a:r>
            <a:r>
              <a:rPr lang="en-IN" sz="1600" b="1" dirty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Students don’t prefer to work on the same place they studied. (Campus farewells turn into farewells to the city)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7B8A-4AB0-A9D5-4FF2-34537363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5" y="1915956"/>
            <a:ext cx="5596319" cy="1513043"/>
          </a:xfrm>
          <a:prstGeom prst="rect">
            <a:avLst/>
          </a:prstGeom>
        </p:spPr>
      </p:pic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B88A1D22-C375-6B57-1679-DEC19C16E857}"/>
              </a:ext>
            </a:extLst>
          </p:cNvPr>
          <p:cNvSpPr txBox="1">
            <a:spLocks/>
          </p:cNvSpPr>
          <p:nvPr/>
        </p:nvSpPr>
        <p:spPr>
          <a:xfrm>
            <a:off x="596827" y="3386544"/>
            <a:ext cx="5596320" cy="91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******************************************************************************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JobState</a:t>
            </a:r>
            <a:r>
              <a:rPr lang="en-IN" sz="1600" b="1" dirty="0"/>
              <a:t>] = The state where they are working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CollegeState</a:t>
            </a:r>
            <a:r>
              <a:rPr lang="en-IN" sz="1600" b="1" dirty="0"/>
              <a:t>] = The state where they studied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3154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Check how AMCAT Scores will determine pay scale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0.25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4.42e-59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AMCAT scores and salary. </a:t>
            </a:r>
            <a:r>
              <a:rPr lang="en-IN" sz="1600" b="1" dirty="0">
                <a:solidFill>
                  <a:srgbClr val="FF0000"/>
                </a:solidFill>
              </a:rPr>
              <a:t>[r=0.25]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E9C74A-21DC-FDC5-92EE-D9D3F1EC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" y="219809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English, Logical and Quant marks correlated?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Answer is </a:t>
            </a:r>
            <a:r>
              <a:rPr lang="en-IN" sz="1600" b="1" dirty="0">
                <a:solidFill>
                  <a:srgbClr val="FF0000"/>
                </a:solidFill>
              </a:rPr>
              <a:t>YES!. </a:t>
            </a:r>
            <a:r>
              <a:rPr lang="en-IN" sz="1600" b="1" dirty="0">
                <a:solidFill>
                  <a:schemeClr val="tx1"/>
                </a:solidFill>
              </a:rPr>
              <a:t>All these 3 variables are positively correlated.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Hmm. Forget rock-paper-scissors, it's English-Quant-Logical in the AMCAT arena, and they're all working together!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91C37-7B34-2EC5-C577-3B6FA0CC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7" y="1513936"/>
            <a:ext cx="58928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8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Forget the Billionaires, Which Specialization Makes You a Millionaire?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plot twist nobody saw coming: </a:t>
            </a:r>
            <a:r>
              <a:rPr lang="en-IN" sz="1600" b="1" dirty="0">
                <a:solidFill>
                  <a:srgbClr val="FF0000"/>
                </a:solidFill>
              </a:rPr>
              <a:t>Chemical Engineers</a:t>
            </a:r>
            <a:r>
              <a:rPr lang="en-IN" sz="1600" b="1" dirty="0"/>
              <a:t> take home the salary crown.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Looks like the periodic table pays better than the binary code these days. (😂)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C73B3F8-9DAA-921B-11C5-D79FA080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4" y="1861293"/>
            <a:ext cx="6270826" cy="38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6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602BF-0FBC-7E42-70B9-5A420EFFC9B3}"/>
              </a:ext>
            </a:extLst>
          </p:cNvPr>
          <p:cNvSpPr txBox="1"/>
          <p:nvPr/>
        </p:nvSpPr>
        <p:spPr>
          <a:xfrm>
            <a:off x="152894" y="2304304"/>
            <a:ext cx="118862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11EC4341-CFE9-7B6D-DD96-EF8456FB4398}"/>
              </a:ext>
            </a:extLst>
          </p:cNvPr>
          <p:cNvSpPr txBox="1">
            <a:spLocks/>
          </p:cNvSpPr>
          <p:nvPr/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RESEARCH QUESTION - 1</a:t>
            </a:r>
          </a:p>
        </p:txBody>
      </p:sp>
    </p:spTree>
    <p:extLst>
      <p:ext uri="{BB962C8B-B14F-4D97-AF65-F5344CB8AC3E}">
        <p14:creationId xmlns:p14="http://schemas.microsoft.com/office/powerpoint/2010/main" val="392755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88F96-F0A8-A210-E5F4-5177F280A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43915"/>
              </p:ext>
            </p:extLst>
          </p:nvPr>
        </p:nvGraphicFramePr>
        <p:xfrm>
          <a:off x="1580736" y="19665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831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574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00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118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Test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13.02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1.85e-36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Hardware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0.513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 not 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6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Associate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Do not 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Programming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1.99e-07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1100"/>
                  </a:ext>
                </a:extLst>
              </a:tr>
            </a:tbl>
          </a:graphicData>
        </a:graphic>
      </p:graphicFrame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368D65FA-0B7F-4FE0-8917-071DD6E02279}"/>
              </a:ext>
            </a:extLst>
          </p:cNvPr>
          <p:cNvSpPr txBox="1">
            <a:spLocks/>
          </p:cNvSpPr>
          <p:nvPr/>
        </p:nvSpPr>
        <p:spPr>
          <a:xfrm>
            <a:off x="1094033" y="457476"/>
            <a:ext cx="5680842" cy="1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b="1" dirty="0"/>
              <a:t>Test used – </a:t>
            </a:r>
            <a:r>
              <a:rPr lang="en-IN" sz="2000" b="1" dirty="0">
                <a:solidFill>
                  <a:srgbClr val="FF0000"/>
                </a:solidFill>
              </a:rPr>
              <a:t>1 Sample T-Test</a:t>
            </a:r>
            <a:endParaRPr lang="en-IN" sz="20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b="1" dirty="0"/>
              <a:t>Level of Significance – </a:t>
            </a:r>
            <a:r>
              <a:rPr lang="en-IN" sz="2000" b="1" dirty="0">
                <a:solidFill>
                  <a:srgbClr val="FF0000"/>
                </a:solidFill>
              </a:rPr>
              <a:t>0.05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20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2000" dirty="0"/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0653F4AE-D700-72BD-66E3-CCCD7BA792EA}"/>
              </a:ext>
            </a:extLst>
          </p:cNvPr>
          <p:cNvSpPr txBox="1">
            <a:spLocks/>
          </p:cNvSpPr>
          <p:nvPr/>
        </p:nvSpPr>
        <p:spPr>
          <a:xfrm>
            <a:off x="1094033" y="4148722"/>
            <a:ext cx="9296876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2000" b="1" dirty="0">
                <a:solidFill>
                  <a:srgbClr val="FF0000"/>
                </a:solidFill>
              </a:rPr>
              <a:t>Conclusion:</a:t>
            </a:r>
          </a:p>
          <a:p>
            <a:pPr marL="285750" lvl="1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Only Software Engineer and Programming Analysts are having higher income range.</a:t>
            </a:r>
          </a:p>
          <a:p>
            <a:pPr marL="285750" lvl="1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Hardware and Associate Engineers do not have proper evidence to prove against.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568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602BF-0FBC-7E42-70B9-5A420EFFC9B3}"/>
              </a:ext>
            </a:extLst>
          </p:cNvPr>
          <p:cNvSpPr txBox="1"/>
          <p:nvPr/>
        </p:nvSpPr>
        <p:spPr>
          <a:xfrm>
            <a:off x="152894" y="2304304"/>
            <a:ext cx="11886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According to (AMEO-2015) dataset. It has been observed from the analysis that </a:t>
            </a:r>
            <a:r>
              <a:rPr lang="en-IN" sz="3200" b="1" dirty="0" err="1">
                <a:solidFill>
                  <a:schemeClr val="tx1"/>
                </a:solidFill>
                <a:latin typeface="Calibri"/>
                <a:cs typeface="Calibri"/>
              </a:rPr>
              <a:t>B.Tech</a:t>
            </a:r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 is the most preferred course in India with Electronics and Communication engineering stream as the most preferred branch with highest package around 13 lakhs per annum and average package around 5 lakhs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11EC4341-CFE9-7B6D-DD96-EF8456FB4398}"/>
              </a:ext>
            </a:extLst>
          </p:cNvPr>
          <p:cNvSpPr txBox="1">
            <a:spLocks/>
          </p:cNvSpPr>
          <p:nvPr/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RESEARCH QUESTION - 2</a:t>
            </a:r>
          </a:p>
        </p:txBody>
      </p:sp>
    </p:spTree>
    <p:extLst>
      <p:ext uri="{BB962C8B-B14F-4D97-AF65-F5344CB8AC3E}">
        <p14:creationId xmlns:p14="http://schemas.microsoft.com/office/powerpoint/2010/main" val="346923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4E21DBF-D9EC-3696-0E12-89E48DFF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3" y="494641"/>
            <a:ext cx="3632448" cy="2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7B33148-DD7C-E7B2-F9C0-E8AA4F3F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5" y="2164865"/>
            <a:ext cx="4709144" cy="25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4AAC962-9DAE-B9F3-CE30-6AA7D7D5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1" y="3953989"/>
            <a:ext cx="3628490" cy="2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58FBFA-B95B-D381-05DE-A6CA31EF5160}"/>
              </a:ext>
            </a:extLst>
          </p:cNvPr>
          <p:cNvCxnSpPr/>
          <p:nvPr/>
        </p:nvCxnSpPr>
        <p:spPr>
          <a:xfrm>
            <a:off x="435824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0170A5-B6FF-7E85-B480-16FD830B237E}"/>
              </a:ext>
            </a:extLst>
          </p:cNvPr>
          <p:cNvCxnSpPr/>
          <p:nvPr/>
        </p:nvCxnSpPr>
        <p:spPr>
          <a:xfrm>
            <a:off x="687383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BF4B32-1B7C-6C97-9A25-6E79F32B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46" y="5582887"/>
            <a:ext cx="2074305" cy="533393"/>
          </a:xfrm>
          <a:prstGeom prst="rect">
            <a:avLst/>
          </a:prstGeom>
        </p:spPr>
      </p:pic>
      <p:pic>
        <p:nvPicPr>
          <p:cNvPr id="14344" name="Picture 8" descr="200+ Free Correct &amp; Tick Images - Pixabay">
            <a:extLst>
              <a:ext uri="{FF2B5EF4-FFF2-40B4-BE49-F238E27FC236}">
                <a16:creationId xmlns:a16="http://schemas.microsoft.com/office/drawing/2014/main" id="{EF3C2478-B90C-3F08-A4BF-B8D41E90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53" y="740755"/>
            <a:ext cx="1451472" cy="14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Free Wrong Vector Art - Download 58+ Wrong Icons &amp; Graphics - Pixabay">
            <a:extLst>
              <a:ext uri="{FF2B5EF4-FFF2-40B4-BE49-F238E27FC236}">
                <a16:creationId xmlns:a16="http://schemas.microsoft.com/office/drawing/2014/main" id="{7B8602AB-0207-6FDB-191D-9AB2A739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53" y="2665517"/>
            <a:ext cx="1288472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ree Wrong Vector Art - Download 58+ Wrong Icons &amp; Graphics - Pixabay">
            <a:extLst>
              <a:ext uri="{FF2B5EF4-FFF2-40B4-BE49-F238E27FC236}">
                <a16:creationId xmlns:a16="http://schemas.microsoft.com/office/drawing/2014/main" id="{B20F8A4C-625C-DA4F-197C-E91E1CE8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03" y="4827808"/>
            <a:ext cx="1288472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36D78-3A11-24DA-072D-848C5A8C1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64" y="4290952"/>
            <a:ext cx="1878814" cy="5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17398" y="1194069"/>
            <a:ext cx="1133857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Hi I’m Shridhar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</a:rPr>
              <a:t>Naragund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 [IN9240211],I’m Intern at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</a:rPr>
              <a:t>Innomatics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 Research Lab , pursuing Data Science Course 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dirty="0">
              <a:solidFill>
                <a:schemeClr val="dk1"/>
              </a:solidFill>
              <a:effectLst/>
              <a:latin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Feel free to reach out! I'm always down to connect with you all. 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Wingdings" pitchFamily="2" charset="2"/>
              </a:rPr>
              <a:t>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GitHub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Conclusion: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" name="Google Shape;111;p4">
            <a:extLst>
              <a:ext uri="{FF2B5EF4-FFF2-40B4-BE49-F238E27FC236}">
                <a16:creationId xmlns:a16="http://schemas.microsoft.com/office/drawing/2014/main" id="{86FECDD5-2321-3F3D-07F3-0D071A92FA66}"/>
              </a:ext>
            </a:extLst>
          </p:cNvPr>
          <p:cNvSpPr txBox="1">
            <a:spLocks/>
          </p:cNvSpPr>
          <p:nvPr/>
        </p:nvSpPr>
        <p:spPr>
          <a:xfrm>
            <a:off x="486649" y="1343818"/>
            <a:ext cx="11218701" cy="403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Male</a:t>
            </a:r>
            <a:r>
              <a:rPr lang="en-IN" sz="2400" b="1" dirty="0"/>
              <a:t> earns more salary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Experience</a:t>
            </a:r>
            <a:r>
              <a:rPr lang="en-IN" sz="2400" b="1" dirty="0"/>
              <a:t> pays you higher salary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10</a:t>
            </a:r>
            <a:r>
              <a:rPr lang="en-IN" sz="2400" b="1" baseline="30000" dirty="0"/>
              <a:t>th</a:t>
            </a:r>
            <a:r>
              <a:rPr lang="en-IN" sz="2400" b="1" dirty="0"/>
              <a:t> &amp; 12</a:t>
            </a:r>
            <a:r>
              <a:rPr lang="en-IN" sz="2400" b="1" baseline="30000" dirty="0"/>
              <a:t>th</a:t>
            </a:r>
            <a:r>
              <a:rPr lang="en-IN" sz="2400" b="1" dirty="0"/>
              <a:t> board are </a:t>
            </a:r>
            <a:r>
              <a:rPr lang="en-IN" sz="2400" b="1" dirty="0">
                <a:solidFill>
                  <a:srgbClr val="FF0000"/>
                </a:solidFill>
              </a:rPr>
              <a:t>same</a:t>
            </a:r>
            <a:r>
              <a:rPr lang="en-IN" sz="2400" b="1" dirty="0"/>
              <a:t> (Chi-</a:t>
            </a:r>
            <a:r>
              <a:rPr lang="en-IN" sz="2400" b="1" dirty="0" err="1"/>
              <a:t>sq</a:t>
            </a:r>
            <a:r>
              <a:rPr lang="en-IN" sz="2400" b="1" dirty="0"/>
              <a:t> test)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maintain </a:t>
            </a:r>
            <a:r>
              <a:rPr lang="en-IN" sz="2400" b="1" dirty="0">
                <a:solidFill>
                  <a:srgbClr val="FF0000"/>
                </a:solidFill>
              </a:rPr>
              <a:t>consistence performance </a:t>
            </a:r>
            <a:r>
              <a:rPr lang="en-IN" sz="2400" b="1" dirty="0"/>
              <a:t>in school and college as well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Top Tier college </a:t>
            </a:r>
            <a:r>
              <a:rPr lang="en-IN" sz="2400" b="1" dirty="0"/>
              <a:t>graduates have chance of getting </a:t>
            </a:r>
            <a:r>
              <a:rPr lang="en-IN" sz="2400" b="1" dirty="0">
                <a:solidFill>
                  <a:srgbClr val="FF0000"/>
                </a:solidFill>
              </a:rPr>
              <a:t>more salary </a:t>
            </a:r>
            <a:r>
              <a:rPr lang="en-IN" sz="2400" b="1" dirty="0"/>
              <a:t>pay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wish to </a:t>
            </a:r>
            <a:r>
              <a:rPr lang="en-IN" sz="2400" b="1" dirty="0">
                <a:solidFill>
                  <a:srgbClr val="FF0000"/>
                </a:solidFill>
              </a:rPr>
              <a:t>relocate</a:t>
            </a:r>
            <a:r>
              <a:rPr lang="en-IN" sz="2400" b="1" dirty="0"/>
              <a:t> themselves for works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AMCAT Scores </a:t>
            </a:r>
            <a:r>
              <a:rPr lang="en-IN" sz="2400" b="1" dirty="0"/>
              <a:t>is one of the key feature that </a:t>
            </a:r>
            <a:r>
              <a:rPr lang="en-IN" sz="2400" b="1" dirty="0">
                <a:solidFill>
                  <a:srgbClr val="FF0000"/>
                </a:solidFill>
              </a:rPr>
              <a:t>determines your pay</a:t>
            </a:r>
            <a:endParaRPr lang="en-IN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Objective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To find the insights and decode the patterns on how the salary pay scale is impacted based on various parameters like academic achievements, AMCAT scores, Age, Years of Work Experiences etc..</a:t>
            </a:r>
          </a:p>
        </p:txBody>
      </p:sp>
    </p:spTree>
    <p:extLst>
      <p:ext uri="{BB962C8B-B14F-4D97-AF65-F5344CB8AC3E}">
        <p14:creationId xmlns:p14="http://schemas.microsoft.com/office/powerpoint/2010/main" val="29752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Summary of the Dataset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There are total of </a:t>
            </a:r>
            <a:r>
              <a:rPr lang="en-IN" sz="2800" b="1" u="sng" dirty="0"/>
              <a:t>38 columns</a:t>
            </a:r>
            <a:r>
              <a:rPr lang="en-IN" sz="2800" b="1" dirty="0"/>
              <a:t> that are used to find their individual impacts on salary.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2800" b="1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With </a:t>
            </a:r>
            <a:r>
              <a:rPr lang="en-IN" sz="2800" b="1" u="sng" dirty="0"/>
              <a:t>4000 data points</a:t>
            </a:r>
            <a:r>
              <a:rPr lang="en-IN" sz="2800" b="1" dirty="0"/>
              <a:t> that make our analysis to the optimal insights with all the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8198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What is our Target variable ‘Salary’ informs to us?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9123E-8561-5D99-B2C7-F0C0E929D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4575"/>
          <a:stretch/>
        </p:blipFill>
        <p:spPr>
          <a:xfrm>
            <a:off x="6096000" y="1313394"/>
            <a:ext cx="2636487" cy="260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C0A2B-933D-2E09-9AD0-A7788F21E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3" r="30240"/>
          <a:stretch/>
        </p:blipFill>
        <p:spPr>
          <a:xfrm>
            <a:off x="3344720" y="3916894"/>
            <a:ext cx="2553195" cy="260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A6A99-F533-7EA0-0475-BACFF1AD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30"/>
          <a:stretch/>
        </p:blipFill>
        <p:spPr>
          <a:xfrm>
            <a:off x="305789" y="1148541"/>
            <a:ext cx="2237838" cy="2603500"/>
          </a:xfrm>
          <a:prstGeom prst="rect">
            <a:avLst/>
          </a:prstGeom>
        </p:spPr>
      </p:pic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1C8FD7C6-94EF-99BD-1FB4-F947E46AF03D}"/>
              </a:ext>
            </a:extLst>
          </p:cNvPr>
          <p:cNvSpPr txBox="1">
            <a:spLocks/>
          </p:cNvSpPr>
          <p:nvPr/>
        </p:nvSpPr>
        <p:spPr>
          <a:xfrm>
            <a:off x="2406732" y="1148541"/>
            <a:ext cx="2636486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count </a:t>
            </a:r>
            <a:r>
              <a:rPr lang="en-IN" sz="1600" dirty="0"/>
              <a:t>3998</a:t>
            </a: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min </a:t>
            </a:r>
            <a:r>
              <a:rPr lang="en-IN" sz="1600" dirty="0"/>
              <a:t>35000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max </a:t>
            </a:r>
            <a:r>
              <a:rPr lang="en-IN" sz="1600" dirty="0"/>
              <a:t>4000000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mean </a:t>
            </a:r>
            <a:r>
              <a:rPr lang="en-IN" sz="1600" dirty="0"/>
              <a:t>307699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median </a:t>
            </a:r>
            <a:r>
              <a:rPr lang="en-IN" sz="1600" dirty="0"/>
              <a:t>300000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var </a:t>
            </a:r>
            <a:r>
              <a:rPr lang="en-IN" sz="1600" dirty="0"/>
              <a:t>4.52e+10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std </a:t>
            </a:r>
            <a:r>
              <a:rPr lang="en-IN" sz="1600" dirty="0"/>
              <a:t>2.12e+05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skew </a:t>
            </a:r>
            <a:r>
              <a:rPr lang="en-IN" sz="1600" dirty="0"/>
              <a:t>6.45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 err="1"/>
              <a:t>kurt</a:t>
            </a:r>
            <a:r>
              <a:rPr lang="en-IN" sz="1600" b="1" dirty="0"/>
              <a:t> </a:t>
            </a:r>
            <a:r>
              <a:rPr lang="en-IN" sz="1600" dirty="0"/>
              <a:t>80.9</a:t>
            </a: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44A8A92D-2D87-8769-7476-A37DDC5C1546}"/>
              </a:ext>
            </a:extLst>
          </p:cNvPr>
          <p:cNvSpPr txBox="1">
            <a:spLocks/>
          </p:cNvSpPr>
          <p:nvPr/>
        </p:nvSpPr>
        <p:spPr>
          <a:xfrm>
            <a:off x="9089407" y="1912701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Salary ranges from 35k to 40L with higher density of 3L </a:t>
            </a:r>
            <a:endParaRPr lang="en-IN" sz="1600" dirty="0"/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F303244E-746D-B4CF-1975-9559D60A12CB}"/>
              </a:ext>
            </a:extLst>
          </p:cNvPr>
          <p:cNvSpPr txBox="1">
            <a:spLocks/>
          </p:cNvSpPr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It is right skewed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60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Do you think there is salary difference for genders?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39C9E-65D9-983B-1650-03597089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" y="1837954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Yes, of course. </a:t>
            </a:r>
            <a:r>
              <a:rPr lang="en-IN" sz="1600" b="1" u="sng" dirty="0">
                <a:solidFill>
                  <a:srgbClr val="FF0000"/>
                </a:solidFill>
              </a:rPr>
              <a:t>Male</a:t>
            </a:r>
            <a:r>
              <a:rPr lang="en-IN" sz="1600" b="1" dirty="0"/>
              <a:t> has higher median salary than Female.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[F – Female]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[M – Male]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275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Experience Pays Off? 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Is Salary increases with Experience?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There is a </a:t>
            </a:r>
            <a:r>
              <a:rPr lang="en-IN" sz="1600" b="1" u="sng" dirty="0">
                <a:solidFill>
                  <a:srgbClr val="FF0000"/>
                </a:solidFill>
              </a:rPr>
              <a:t>slight increasing slope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for work experience and salary. However we can observe that there are some good pay scale for the freshers, but still there is increasing proportion of salary based on experience</a:t>
            </a:r>
            <a:endParaRPr lang="en-I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B83981-28BD-20C0-E2C6-4DCF257C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" y="1906320"/>
            <a:ext cx="4470400" cy="4470400"/>
          </a:xfrm>
          <a:prstGeom prst="rect">
            <a:avLst/>
          </a:prstGeom>
          <a:noFill/>
          <a:effectLst>
            <a:glow>
              <a:schemeClr val="accent1">
                <a:alpha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Lets Explore Board Transitions Across 10</a:t>
            </a:r>
            <a:r>
              <a:rPr lang="en-IN" sz="4000" b="1" baseline="30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 and 12</a:t>
            </a:r>
            <a:r>
              <a:rPr lang="en-IN" sz="4000" b="1" baseline="30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 using Chi Square test: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D9683-5E67-E101-7E91-A84B29FA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6" y="2354857"/>
            <a:ext cx="5415072" cy="1492748"/>
          </a:xfrm>
          <a:prstGeom prst="rect">
            <a:avLst/>
          </a:prstGeom>
        </p:spPr>
      </p:pic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4503.58</a:t>
            </a:r>
            <a:r>
              <a:rPr lang="en-IN" sz="1600" b="1" dirty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Your 10th board choice might significantly impact your 12th board decision. This analysis reveals a hidden link between the board you choose in 10th grade and where your academic journey takes you in 12th.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850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Do Students Maintain Consistent Performance Across School and College?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0.36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1.77e-125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school and college performance among students. </a:t>
            </a:r>
            <a:r>
              <a:rPr lang="en-IN" sz="1600" b="1" dirty="0">
                <a:solidFill>
                  <a:srgbClr val="FF0000"/>
                </a:solidFill>
              </a:rPr>
              <a:t>[r=0.36]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7D461-6448-A124-4C29-34D0B00B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195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919</Words>
  <Application>Microsoft Office PowerPoint</Application>
  <PresentationFormat>Widescreen</PresentationFormat>
  <Paragraphs>123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Lato Black</vt:lpstr>
      <vt:lpstr>Libre Baskerville</vt:lpstr>
      <vt:lpstr>Calibri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01fe21bec116</cp:lastModifiedBy>
  <cp:revision>7</cp:revision>
  <dcterms:created xsi:type="dcterms:W3CDTF">2021-02-16T05:19:01Z</dcterms:created>
  <dcterms:modified xsi:type="dcterms:W3CDTF">2024-10-05T02:38:52Z</dcterms:modified>
</cp:coreProperties>
</file>