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59" r:id="rId6"/>
    <p:sldId id="267" r:id="rId7"/>
    <p:sldId id="269" r:id="rId8"/>
    <p:sldId id="270" r:id="rId9"/>
    <p:sldId id="273" r:id="rId10"/>
    <p:sldId id="274" r:id="rId11"/>
    <p:sldId id="271" r:id="rId12"/>
    <p:sldId id="272" r:id="rId13"/>
    <p:sldId id="26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B03E1-5D63-4FF8-8A92-B4D58875A41E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95477-439B-4ACC-8A06-E035F2EB54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4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F95477-439B-4ACC-8A06-E035F2EB54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4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6C88-5F4D-2F2E-DF1C-56E7A3B7E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D9023F-705F-91F6-BA51-4184D327E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37C0-AC0C-647F-79FF-ACDC9D1B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21F-241F-4467-850A-7EDB93CAA4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2D89E-3788-454C-0A86-8A72DB93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D3E16-14A7-4906-1EEE-F391D36F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690-41B5-4B4B-9B5F-C960F4F9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35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5B99-3E8C-08BD-B640-BACEA991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C3410-6FD2-E174-C2FE-B085D971F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EDC63-CBF1-AEF2-E924-2EB6C8B6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21F-241F-4467-850A-7EDB93CAA4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F3CB7-9844-6441-14F6-274C95FE2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DB70-0C10-B74F-6BE1-7C69930A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690-41B5-4B4B-9B5F-C960F4F9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8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3584C-3651-B838-68D5-7C6FD0C44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82B16-2EB8-0ECA-D987-9E022D97C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5E09E-C9C1-F80A-02E3-4975DF41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21F-241F-4467-850A-7EDB93CAA4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487C6-FE91-CCCE-1BD3-A56F5781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40CA-35C1-81A0-2403-D6812AA0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690-41B5-4B4B-9B5F-C960F4F9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5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F8E6-930E-96C8-94B5-51D36B1D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92D54-2BC6-3EBD-4105-4BFAE01A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A5012-DDEF-72DA-7BE3-357CC5FF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21F-241F-4467-850A-7EDB93CAA4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15F7D-C07D-6BC5-D524-76411FF0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92CDF-EA3A-B128-257D-E2F8BFEE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690-41B5-4B4B-9B5F-C960F4F9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0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1BC23-7C82-1F04-44AA-7D3F20E1D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84D16-21B8-C42B-99D6-A9036BE7D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40360-C48C-26A8-1486-8F68F603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21F-241F-4467-850A-7EDB93CAA4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78645-C80F-81BE-12C5-B338CE94C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8BEE9-F8E2-055B-536A-59495F24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690-41B5-4B4B-9B5F-C960F4F9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9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3B28-8CA5-074C-A8F9-A86E168A2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6BDA-E449-D30E-F130-4144F55DF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DAB6F-3487-964F-96E0-1B77B2BBA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A11FD-C2DC-6FF3-A3B4-4B6578B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21F-241F-4467-850A-7EDB93CAA4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EC6EC-3C4E-21F0-51F5-8ABFB30CF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73845-F66B-E3A5-064E-9077A74B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690-41B5-4B4B-9B5F-C960F4F9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A1388-BAA9-A3B9-720D-D5541879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D2829-E7AA-42AD-C1BE-DAE81D586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D94BE-595F-43B3-54BD-53FF4269B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03D4B-FAEE-EF48-0E0B-1750C34C4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3979A-A657-8F28-4102-946499F67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D81D0-3705-DE8A-A332-78BA881E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21F-241F-4467-850A-7EDB93CAA4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5B8DEB-843E-A579-3FC5-63947E5F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81E808-734D-2EBB-64A8-36BB973B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690-41B5-4B4B-9B5F-C960F4F9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7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A9D9-D8C4-A166-CC67-E83987ED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F14AF-CB0C-ADB6-8A9F-4B749AC6F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21F-241F-4467-850A-7EDB93CAA4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B7164-24CB-06E7-7ACA-830341FC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64942-FEBC-5DD6-E696-C3F6E338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690-41B5-4B4B-9B5F-C960F4F9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6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AABEE9-D2BF-67B4-414B-9A14EB65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21F-241F-4467-850A-7EDB93CAA4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E5439-9364-5374-5439-9AD3A87C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57D1C-A76A-E50E-124A-6C570990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690-41B5-4B4B-9B5F-C960F4F9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4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9F19-653A-F3D0-D747-FB396FC9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B11F-EF47-4142-F653-B8B2B6D97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F8EF4-B689-7A9C-7D3D-FDEE8354D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69F16-310F-BD08-C1E0-43DBD82A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21F-241F-4467-850A-7EDB93CAA4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35FB0-5064-4570-BBE2-D6A7CA335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52A5F-B372-2275-AC21-7699DB6D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690-41B5-4B4B-9B5F-C960F4F9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0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9BA7-B77A-E83B-3BFC-5B6C7910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CB85C-E9BE-8EEB-BB2D-9D4FB2523B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87309-2905-0304-5968-0902D7428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90990-44A1-716A-4C5C-836609269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C421F-241F-4467-850A-7EDB93CAA4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1614F-BE0D-410D-10E0-039F6416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2EA5D-8D26-EA4D-A12A-B4FC158F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7D690-41B5-4B4B-9B5F-C960F4F9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58D19C-036E-6AA5-E714-F538BA343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2D587-9A22-113D-0248-8E1905745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9FF-908F-B1CE-E99E-A6BF027C4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C421F-241F-4467-850A-7EDB93CAA4A0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6B7F-9D54-89D5-9995-E203A1C71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0E9D-89E7-2A1D-D933-2EE979B8E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E7D690-41B5-4B4B-9B5F-C960F4F9B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4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1D2AD-071E-390B-F9EC-050DF10C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Urban Livability Planning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6454FB-A34E-7E01-5641-69515A90B6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97760" y="4636008"/>
            <a:ext cx="6251111" cy="15727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goal is to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automatically detect and assess areas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that have a high livability.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Based</a:t>
            </a:r>
            <a:r>
              <a:rPr kumimoji="0" lang="en-US" altLang="en-US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</a:rPr>
              <a:t> on various parameters, we can classify the area as </a:t>
            </a:r>
            <a:r>
              <a:rPr kumimoji="0" lang="en-US" altLang="en-US" b="1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</a:rPr>
              <a:t>livable</a:t>
            </a:r>
            <a:r>
              <a:rPr kumimoji="0" lang="en-US" altLang="en-US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b="1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</a:rPr>
              <a:t>not livable</a:t>
            </a:r>
            <a:r>
              <a:rPr kumimoji="0" lang="en-US" altLang="en-US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 descr="Person pointing on a map">
            <a:extLst>
              <a:ext uri="{FF2B5EF4-FFF2-40B4-BE49-F238E27FC236}">
                <a16:creationId xmlns:a16="http://schemas.microsoft.com/office/drawing/2014/main" id="{D4902BB7-DFEB-8C37-A7DD-F720E58B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29" r="3313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4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EF244-2CD8-438C-FED2-67A1D6CC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6C4E-0E34-A34D-53C1-F559AE1D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3945211" cy="1013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:-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EB0D7F-4B0B-5190-4B96-86C07075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712" y="1652337"/>
            <a:ext cx="6278986" cy="490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3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A72C2-DD3B-924A-FA9E-2DE5617B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76BB-180A-676A-7A55-A2078771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Parameter 5 – Noise Proxy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9A29A-4A25-DC9B-9A4D-11DCA6AAD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Quantifies Noise  pollution of area based on night light artifacts.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Satellite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VIIRS-DNB (from NASA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EarthData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Sensor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VIIRS Day/Night Band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Bands Used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Day-Night Band: Visible (500–600 nm)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Formulae Used:</a:t>
            </a:r>
          </a:p>
          <a:p>
            <a:pPr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/>
              <a:t> 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N=β0</a:t>
            </a:r>
            <a:r>
              <a:rPr lang="en-US" sz="20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​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+β1</a:t>
            </a:r>
            <a:r>
              <a:rPr lang="en-US" sz="2000" b="1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​</a:t>
            </a:r>
            <a:r>
              <a:rPr lang="en-US" sz="2000" b="1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⋅</a:t>
            </a:r>
            <a:r>
              <a:rPr lang="en-US" sz="2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9713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3DEC7-55D5-0CF5-891E-CA7B6E02F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DF234-A70A-B070-61A9-4613DA56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3945211" cy="16548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:-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3F285-DBFA-B252-A20C-F5753E5D6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53" y="1834870"/>
            <a:ext cx="5394960" cy="46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0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B4BAA-61FB-2B9A-EA87-069E4D1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Parameter 6 – Urban Heat Index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8D89A-926E-6AFE-EA13-F8EFD3E3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Represents the radiative temperature of the land derived from </a:t>
            </a:r>
            <a:r>
              <a:rPr lang="en-US" sz="2000" b="1" dirty="0"/>
              <a:t>thermal infrared </a:t>
            </a:r>
            <a:r>
              <a:rPr lang="en-US" sz="2000" dirty="0"/>
              <a:t>sensors.</a:t>
            </a:r>
            <a:endParaRPr lang="en-US" sz="2000" b="1" dirty="0"/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Satellite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Landsat 8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Sensor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TIR (Thermal Infrared)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Bands Used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Band 10 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Thermal Infrared Sensor (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10.85 µm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Formulae Used:</a:t>
            </a:r>
          </a:p>
          <a:p>
            <a:pPr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/>
              <a:t> </a:t>
            </a:r>
            <a:r>
              <a:rPr lang="en-US" sz="2000" b="1" dirty="0"/>
              <a:t>L</a:t>
            </a:r>
            <a:r>
              <a:rPr lang="el-GR" sz="2000" b="1" dirty="0"/>
              <a:t>λ​=</a:t>
            </a:r>
            <a:r>
              <a:rPr lang="en-US" sz="2000" b="1" dirty="0"/>
              <a:t>M</a:t>
            </a:r>
            <a:r>
              <a:rPr lang="el-GR" sz="2000" b="1" dirty="0"/>
              <a:t>λ​×</a:t>
            </a:r>
            <a:r>
              <a:rPr lang="en-US" sz="2000" b="1" dirty="0" err="1"/>
              <a:t>Qcal</a:t>
            </a:r>
            <a:r>
              <a:rPr lang="en-US" sz="2000" b="1" dirty="0"/>
              <a:t>​+A</a:t>
            </a:r>
            <a:r>
              <a:rPr lang="el-GR" sz="2000" b="1" dirty="0"/>
              <a:t>λ​ </a:t>
            </a:r>
            <a:endParaRPr lang="en-US" sz="2000" b="1" dirty="0"/>
          </a:p>
          <a:p>
            <a:pPr>
              <a:buNone/>
            </a:pPr>
            <a:r>
              <a:rPr lang="en-US" sz="2000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</a:t>
            </a:r>
            <a:r>
              <a:rPr lang="el-GR" sz="2000" dirty="0"/>
              <a:t>λ​ = </a:t>
            </a:r>
            <a:r>
              <a:rPr lang="en-US" sz="2000" dirty="0"/>
              <a:t>Band-specific multiplicative rescaling factor (from the metadata)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l-GR" sz="2000" dirty="0"/>
              <a:t>λ​ = </a:t>
            </a:r>
            <a:r>
              <a:rPr lang="en-US" sz="2000" dirty="0"/>
              <a:t>Band-specific additive rescaling factor (from the metadata)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Qcal</a:t>
            </a:r>
            <a:r>
              <a:rPr lang="en-US" sz="2000" dirty="0"/>
              <a:t>​ = Digital number (DN) from the thermal band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98063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4A0C1-C542-C879-2D3C-32F48D993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BBE8-1257-8C84-6A9A-BFA18193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3945211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:-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close-up of a surface&#10;&#10;AI-generated content may be incorrect.">
            <a:extLst>
              <a:ext uri="{FF2B5EF4-FFF2-40B4-BE49-F238E27FC236}">
                <a16:creationId xmlns:a16="http://schemas.microsoft.com/office/drawing/2014/main" id="{63240235-B98E-9752-2EA3-6BA09C045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18" y="639193"/>
            <a:ext cx="6224337" cy="5506412"/>
          </a:xfrm>
        </p:spPr>
      </p:pic>
    </p:spTree>
    <p:extLst>
      <p:ext uri="{BB962C8B-B14F-4D97-AF65-F5344CB8AC3E}">
        <p14:creationId xmlns:p14="http://schemas.microsoft.com/office/powerpoint/2010/main" val="386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3AD92-90DC-F01A-3356-A545ADD4B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What are we trying to do?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7ABF2B-690C-A12E-EA31-9F46B407C3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There are six major parameters to be considered for classification: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NDVI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for getting and visualizing the vegetation of an area.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NDWI 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– </a:t>
            </a:r>
            <a:r>
              <a:rPr kumimoji="0" lang="en-US" altLang="en-US" sz="17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 getting and visualizing the water levels of an area.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lang="en-US" altLang="en-US" sz="1700" b="1" dirty="0">
                <a:latin typeface="Arial" panose="020B0604020202020204" pitchFamily="34" charset="0"/>
              </a:rPr>
              <a:t>UHI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– for getting and visualizing the surface temperature of an area.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AQ</a:t>
            </a:r>
            <a:r>
              <a:rPr lang="en-US" altLang="en-US" sz="1700" b="1" dirty="0">
                <a:latin typeface="Arial" panose="020B0604020202020204" pitchFamily="34" charset="0"/>
              </a:rPr>
              <a:t>I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– for getting and visualizing the air quality of an area.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700" dirty="0">
                <a:latin typeface="Arial" panose="020B0604020202020204" pitchFamily="34" charset="0"/>
              </a:rPr>
              <a:t> </a:t>
            </a:r>
            <a:r>
              <a:rPr lang="en-US" altLang="en-US" sz="1700" b="1" dirty="0">
                <a:latin typeface="Arial" panose="020B0604020202020204" pitchFamily="34" charset="0"/>
              </a:rPr>
              <a:t>Noise Proxy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– for getting and visualizing the noise levels of an area.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700" dirty="0">
                <a:latin typeface="Arial" panose="020B0604020202020204" pitchFamily="34" charset="0"/>
              </a:rPr>
              <a:t> </a:t>
            </a:r>
            <a:r>
              <a:rPr lang="en-US" altLang="en-US" sz="1700" b="1" dirty="0">
                <a:latin typeface="Arial" panose="020B0604020202020204" pitchFamily="34" charset="0"/>
              </a:rPr>
              <a:t>NDBI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– for getting and visualizing the built-up levels of an area.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7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These metrics are converted into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individual scores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then combined into a </a:t>
            </a: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final livability score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594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9C6F2F-1808-05F9-3D37-8AC0609D2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 dirty="0"/>
              <a:t>Parameter-1 Natural Difference Vegetation Index(NDVI)</a:t>
            </a:r>
            <a:endParaRPr lang="en-US" sz="4200" dirty="0"/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D0905B-0F57-8220-C900-C2FED9AA4E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29384"/>
            <a:ext cx="10515600" cy="42519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Measures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vegetation health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comparing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near-infrared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red light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reflectance.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Satellite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Sentinel-2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Sensor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MSI (Multi Spectral Instrument)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Bands Used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Band 8 (NIR)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Near Infrared (842 nm)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Band 4 (Red)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Red (665 nm)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Formula Used: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NDVI </a:t>
            </a:r>
            <a:r>
              <a:rPr lang="en-US" sz="20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= (</a:t>
            </a:r>
            <a:r>
              <a:rPr lang="en-US" sz="2000" b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NIR-Red)/(</a:t>
            </a:r>
            <a:r>
              <a:rPr lang="en-US" sz="2000" b="1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NIR+Red</a:t>
            </a:r>
            <a:r>
              <a:rPr lang="en-US" sz="20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)​</a:t>
            </a:r>
            <a:endParaRPr lang="en-US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47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CABF8-0308-9E68-5645-231742C8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3804781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:-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green and yellow land cover&#10;&#10;AI-generated content may be incorrect.">
            <a:extLst>
              <a:ext uri="{FF2B5EF4-FFF2-40B4-BE49-F238E27FC236}">
                <a16:creationId xmlns:a16="http://schemas.microsoft.com/office/drawing/2014/main" id="{17BBDB2A-2D3F-314F-A298-1482E456A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00785"/>
            <a:ext cx="7214616" cy="542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E0D1D-E42F-0060-CACF-CAE238CA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200" b="1" dirty="0"/>
              <a:t>Parameter-2 Natural Difference Water Index(NDWI)</a:t>
            </a:r>
            <a:r>
              <a:rPr lang="en-US" sz="4200" dirty="0">
                <a:solidFill>
                  <a:srgbClr val="FFFFFF"/>
                </a:solidFill>
              </a:rPr>
              <a:t>Index</a:t>
            </a:r>
            <a:r>
              <a:rPr lang="en-US" sz="2800" dirty="0">
                <a:solidFill>
                  <a:srgbClr val="FFFFFF"/>
                </a:solidFill>
              </a:rPr>
              <a:t>) Parameter 2 – SSIM (Structural Similarity Index)</a:t>
            </a:r>
            <a:endParaRPr lang="en-US" sz="26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302D-28A1-932C-9790-30773F4F8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3"/>
            <a:ext cx="10515600" cy="4563491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Detects </a:t>
            </a:r>
            <a:r>
              <a:rPr lang="en-US" sz="2000" b="1" dirty="0"/>
              <a:t>water bodies </a:t>
            </a:r>
            <a:r>
              <a:rPr lang="en-US" sz="2000" dirty="0"/>
              <a:t>by comparing </a:t>
            </a:r>
            <a:r>
              <a:rPr lang="en-US" sz="2000" b="1" dirty="0"/>
              <a:t>green</a:t>
            </a:r>
            <a:r>
              <a:rPr lang="en-US" sz="2000" dirty="0"/>
              <a:t> and </a:t>
            </a:r>
            <a:r>
              <a:rPr lang="en-US" sz="2000" b="1" dirty="0"/>
              <a:t>near-infrared</a:t>
            </a:r>
            <a:r>
              <a:rPr lang="en-US" sz="2000" dirty="0"/>
              <a:t> reflectance</a:t>
            </a:r>
            <a:r>
              <a:rPr lang="en-US" sz="1400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Satellite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Sentinel-2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Sensor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MSI (Multi Spectral Instrument)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Bands Used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Band 3 (NIR)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Green (560 nm)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Band 8 (NIR)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Near Infrared (842 nm)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Formula Used: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	NDWI </a:t>
            </a:r>
            <a:r>
              <a:rPr lang="en-US" sz="2000" b="1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= (Green - NIR)/(Green + NIR)​</a:t>
            </a:r>
            <a:endParaRPr lang="en-US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285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F8B230-A650-23C7-D1F9-1DB4830F4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046F742-E9A1-CB74-86DD-9B4EF6E3D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A5A13-9C3F-BD8D-5418-0BF3B952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39193"/>
            <a:ext cx="3945211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:-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A99A88C2-E3A6-A3CD-C843-4F06C78F2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green background with blue specks&#10;&#10;AI-generated content may be incorrect.">
            <a:extLst>
              <a:ext uri="{FF2B5EF4-FFF2-40B4-BE49-F238E27FC236}">
                <a16:creationId xmlns:a16="http://schemas.microsoft.com/office/drawing/2014/main" id="{48FD943B-1283-38CD-E85A-24A634029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36" y="766998"/>
            <a:ext cx="6765821" cy="5413756"/>
          </a:xfrm>
        </p:spPr>
      </p:pic>
    </p:spTree>
    <p:extLst>
      <p:ext uri="{BB962C8B-B14F-4D97-AF65-F5344CB8AC3E}">
        <p14:creationId xmlns:p14="http://schemas.microsoft.com/office/powerpoint/2010/main" val="1432358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AE10C-4886-548A-BFA9-4EEFE0613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2AC7508-FEC1-BCA9-9CFB-C876C88F9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517EA-8F13-9E29-D896-1411FDF68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Parameter 3 – Air Quality Index</a:t>
            </a:r>
            <a:endParaRPr lang="en-US" sz="54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4D431A21-2699-7F0E-B2F3-8F230481E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7E6D-00BA-A052-0939-1F1CB001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Quantifies air pollution levels based on concentrations of pollutants like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NO₂, CO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O₃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Satellite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Sentinel 5P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Sensor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TROPOMI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Tropospheric Monitoring Instrument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Bands Used</a:t>
            </a:r>
            <a:r>
              <a:rPr lang="en-US" sz="20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Nitrogen dioxide Tropospheric column</a:t>
            </a:r>
            <a:endParaRPr lang="en-US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Latitude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0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Longitude</a:t>
            </a:r>
            <a:endParaRPr lang="en-US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68158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A1B2BE-8F77-A6BC-9F09-E5046DA9C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DBCAB-182A-5B77-DBEA-2CE7B4CDC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Example :-</a:t>
            </a:r>
          </a:p>
        </p:txBody>
      </p:sp>
      <p:sp>
        <p:nvSpPr>
          <p:cNvPr id="3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lose up of a paper&#10;&#10;AI-generated content may be incorrect.">
            <a:extLst>
              <a:ext uri="{FF2B5EF4-FFF2-40B4-BE49-F238E27FC236}">
                <a16:creationId xmlns:a16="http://schemas.microsoft.com/office/drawing/2014/main" id="{E7A01861-9F23-C5FC-5315-27E4A6384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467" y="458552"/>
            <a:ext cx="4243589" cy="3238816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FA90D261-C8BE-E379-ADA5-BA1C0A29D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781" y="2565365"/>
            <a:ext cx="6067174" cy="414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726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131B1-888D-CE92-1A9E-B27F86139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56EE-3A3C-C7DB-652D-31934BAB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37" y="365125"/>
            <a:ext cx="11566358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Parameter 4 – </a:t>
            </a:r>
            <a:r>
              <a:rPr lang="en-US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Natural Difference Built-up Index (NDBI)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0816-D556-758D-3A34-5E4BEC2EE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index used in remote sensing, specifically to identify built-up areas (urban areas) in satellite images, particularly in multispectral data.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dirty="0"/>
              <a:t>Satellite: Sentinel 2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dirty="0"/>
              <a:t>Sensor:</a:t>
            </a:r>
            <a:r>
              <a:rPr lang="en-US" sz="2000" dirty="0"/>
              <a:t> MSI(Multi Spectral Index)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dirty="0"/>
              <a:t>Bands Used: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/>
              <a:t>	Band 11 (SWIR): Green (1610 nm)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/>
              <a:t>	Band 8 (NIR): Near Infrared (842 nm)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dirty="0"/>
              <a:t>Formula Used: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dirty="0"/>
              <a:t>	NDBI = (SWIR - NIR)/(SWIR + NIR)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sz="2000" b="1" dirty="0"/>
              <a:t>Reference :</a:t>
            </a:r>
            <a:r>
              <a:rPr lang="en-US" sz="2000" dirty="0"/>
              <a:t>  Spectral Indices in Remote Sensing: Meaning and Applications (An example). | Spatial node</a:t>
            </a:r>
          </a:p>
        </p:txBody>
      </p:sp>
    </p:spTree>
    <p:extLst>
      <p:ext uri="{BB962C8B-B14F-4D97-AF65-F5344CB8AC3E}">
        <p14:creationId xmlns:p14="http://schemas.microsoft.com/office/powerpoint/2010/main" val="184143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623</Words>
  <Application>Microsoft Office PowerPoint</Application>
  <PresentationFormat>Widescreen</PresentationFormat>
  <Paragraphs>76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Courier New</vt:lpstr>
      <vt:lpstr>Office Theme</vt:lpstr>
      <vt:lpstr>Urban Livability Planning</vt:lpstr>
      <vt:lpstr>What are we trying to do?</vt:lpstr>
      <vt:lpstr>Parameter-1 Natural Difference Vegetation Index(NDVI)</vt:lpstr>
      <vt:lpstr>Example :-</vt:lpstr>
      <vt:lpstr>Parameter-2 Natural Difference Water Index(NDWI)Index) Parameter 2 – SSIM (Structural Similarity Index)</vt:lpstr>
      <vt:lpstr>Example :-</vt:lpstr>
      <vt:lpstr>Parameter 3 – Air Quality Index</vt:lpstr>
      <vt:lpstr>Example :-</vt:lpstr>
      <vt:lpstr>Parameter 4 – Natural Difference Built-up Index (NDBI)</vt:lpstr>
      <vt:lpstr>Example :-</vt:lpstr>
      <vt:lpstr>Parameter 5 – Noise Proxy</vt:lpstr>
      <vt:lpstr>Example :-</vt:lpstr>
      <vt:lpstr>Parameter 6 – Urban Heat Index</vt:lpstr>
      <vt:lpstr>Example :-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Tathya Kumar Jha</dc:creator>
  <cp:lastModifiedBy>Shridhar Naragund</cp:lastModifiedBy>
  <cp:revision>23</cp:revision>
  <dcterms:created xsi:type="dcterms:W3CDTF">2025-04-21T03:59:00Z</dcterms:created>
  <dcterms:modified xsi:type="dcterms:W3CDTF">2025-05-06T03:38:11Z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2025-04-21T04:50:46Z</vt:lpwstr>
  </property>
  <property fmtid="{D5CDD505-2E9C-101B-9397-08002B2CF9AE}" pid="4" name="MSIP_Label_a0819fa7-4367-4500-ba88-dd630d977609_Method">
    <vt:lpwstr>Standard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20428b7b-0fd4-4d92-80fb-ebfc8b51237a</vt:lpwstr>
  </property>
  <property fmtid="{D5CDD505-2E9C-101B-9397-08002B2CF9AE}" pid="8" name="MSIP_Label_a0819fa7-4367-4500-ba88-dd630d977609_ContentBits">
    <vt:lpwstr>0</vt:lpwstr>
  </property>
  <property fmtid="{D5CDD505-2E9C-101B-9397-08002B2CF9AE}" pid="9" name="MSIP_Label_a0819fa7-4367-4500-ba88-dd630d977609_Tag">
    <vt:lpwstr>10, 3, 0, 1</vt:lpwstr>
  </property>
</Properties>
</file>