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hkydb0M3cYdGWIIJH6FcfdqR1i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1B14BF-1974-499B-A499-45427C051369}">
  <a:tblStyle styleId="{4B1B14BF-1974-499B-A499-45427C051369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B"/>
          </a:solidFill>
        </a:fill>
      </a:tcStyle>
    </a:wholeTbl>
    <a:band1H>
      <a:tcTxStyle b="off" i="off"/>
      <a:tcStyle>
        <a:tcBdr/>
        <a:fill>
          <a:solidFill>
            <a:srgbClr val="CCE2F8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CE2F8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4" name="Google Shape;19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4" name="Google Shape;20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4" name="Google Shape;21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4" name="Google Shape;22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4" name="Google Shape;23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4" name="Google Shape;24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4" name="Google Shape;25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5" name="Google Shape;26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e67fe254d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g2e67fe254d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6" name="Google Shape;2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4" name="Google Shape;17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4" name="Google Shape;18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7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4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47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47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Google Shape;19;p47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7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47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7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4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7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6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2" name="Google Shape;92;p5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7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7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8" name="Google Shape;98;p5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8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29" name="Google Shape;29;p4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0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0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0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50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0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50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43" name="Google Shape;43;p5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0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50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ckwell"/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1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51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5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2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52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7" name="Google Shape;57;p52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52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9" name="Google Shape;59;p5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3"/>
          <p:cNvSpPr txBox="1">
            <a:spLocks noGrp="1"/>
          </p:cNvSpPr>
          <p:nvPr>
            <p:ph type="title"/>
          </p:nvPr>
        </p:nvSpPr>
        <p:spPr>
          <a:xfrm>
            <a:off x="1892808" y="45255"/>
            <a:ext cx="10058400" cy="1156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Rockwell"/>
              <a:buNone/>
              <a:defRPr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3"/>
          <p:cNvSpPr txBox="1">
            <a:spLocks noGrp="1"/>
          </p:cNvSpPr>
          <p:nvPr>
            <p:ph type="ftr" idx="11"/>
          </p:nvPr>
        </p:nvSpPr>
        <p:spPr>
          <a:xfrm>
            <a:off x="3473433" y="6272783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" name="Google Shape;67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571625" cy="399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4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4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4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2" name="Google Shape;72;p54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5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5" name="Google Shape;75;p54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6" name="Google Shape;76;p54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4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5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5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5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5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3" name="Google Shape;83;p55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5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5" name="Google Shape;85;p55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6" name="Google Shape;86;p55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5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5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sz="5400" b="0" i="0" u="none" strike="noStrike" cap="non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" name="Google Shape;8;p4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" name="Google Shape;9;p4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0" name="Google Shape;10;p46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Google Shape;11;p4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4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4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>
            <a:spLocks noGrp="1"/>
          </p:cNvSpPr>
          <p:nvPr>
            <p:ph type="ctrTitle"/>
          </p:nvPr>
        </p:nvSpPr>
        <p:spPr>
          <a:xfrm>
            <a:off x="2763520" y="1287774"/>
            <a:ext cx="9171000" cy="143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80"/>
              <a:buFont typeface="Times New Roman"/>
              <a:buNone/>
            </a:pPr>
            <a:r>
              <a:rPr lang="en-US" sz="2980" b="1" dirty="0">
                <a:latin typeface="Times New Roman"/>
                <a:ea typeface="Times New Roman"/>
                <a:cs typeface="Times New Roman"/>
                <a:sym typeface="Times New Roman"/>
              </a:rPr>
              <a:t>                 </a:t>
            </a:r>
            <a:br>
              <a:rPr lang="en-US" sz="442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42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980" b="1" dirty="0">
                <a:latin typeface="Times New Roman"/>
                <a:ea typeface="Times New Roman"/>
                <a:cs typeface="Times New Roman"/>
                <a:sym typeface="Times New Roman"/>
              </a:rPr>
              <a:t>SCHOOL OF ELECTRONICS AND </a:t>
            </a:r>
            <a:br>
              <a:rPr lang="en-US" sz="298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980" b="1" dirty="0">
                <a:latin typeface="Times New Roman"/>
                <a:ea typeface="Times New Roman"/>
                <a:cs typeface="Times New Roman"/>
                <a:sym typeface="Times New Roman"/>
              </a:rPr>
              <a:t>COMMUNICATION ENGINEERING</a:t>
            </a:r>
            <a:endParaRPr sz="298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06" name="Google Shape;106;p1"/>
          <p:cNvGraphicFramePr/>
          <p:nvPr>
            <p:extLst>
              <p:ext uri="{D42A27DB-BD31-4B8C-83A1-F6EECF244321}">
                <p14:modId xmlns:p14="http://schemas.microsoft.com/office/powerpoint/2010/main" val="2741734677"/>
              </p:ext>
            </p:extLst>
          </p:nvPr>
        </p:nvGraphicFramePr>
        <p:xfrm>
          <a:off x="5313681" y="4815840"/>
          <a:ext cx="6268721" cy="1807200"/>
        </p:xfrm>
        <a:graphic>
          <a:graphicData uri="http://schemas.openxmlformats.org/drawingml/2006/table">
            <a:tbl>
              <a:tblPr firstRow="1" bandRow="1">
                <a:noFill/>
                <a:tableStyleId>{4B1B14BF-1974-499B-A499-45427C051369}</a:tableStyleId>
              </a:tblPr>
              <a:tblGrid>
                <a:gridCol w="1117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1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0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 SL.NO</a:t>
                      </a: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USN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        1.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Shyam Desai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01fe21bec110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        2.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Shridhar Naragund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01fe21bec116</a:t>
                      </a: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7" name="Google Shape;107;p1"/>
          <p:cNvSpPr txBox="1"/>
          <p:nvPr/>
        </p:nvSpPr>
        <p:spPr>
          <a:xfrm>
            <a:off x="1554480" y="6453051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416558" y="4967836"/>
            <a:ext cx="471424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of: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Sumita Guddin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Vimal N B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1" descr="KLE Technological Universit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2813" y="315309"/>
            <a:ext cx="3358056" cy="67791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"/>
          <p:cNvSpPr/>
          <p:nvPr/>
        </p:nvSpPr>
        <p:spPr>
          <a:xfrm>
            <a:off x="5732309" y="3394533"/>
            <a:ext cx="4823931" cy="143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l" rtl="0">
              <a:spcBef>
                <a:spcPts val="1240"/>
              </a:spcBef>
              <a:spcAft>
                <a:spcPts val="0"/>
              </a:spcAft>
              <a:buNone/>
            </a:pPr>
            <a:endParaRPr sz="11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1240"/>
              </a:spcBef>
              <a:spcAft>
                <a:spcPts val="0"/>
              </a:spcAft>
              <a:buNone/>
            </a:pPr>
            <a:endParaRPr sz="11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124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/>
          </a:p>
        </p:txBody>
      </p:sp>
      <p:sp>
        <p:nvSpPr>
          <p:cNvPr id="111" name="Google Shape;111;p1"/>
          <p:cNvSpPr txBox="1"/>
          <p:nvPr/>
        </p:nvSpPr>
        <p:spPr>
          <a:xfrm>
            <a:off x="1739211" y="2819150"/>
            <a:ext cx="7783161" cy="738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25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OOPS Project  Ⅵ semester</a:t>
            </a:r>
            <a:endParaRPr sz="2425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/>
        </p:nvSpPr>
        <p:spPr>
          <a:xfrm>
            <a:off x="526843" y="346840"/>
            <a:ext cx="255163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3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8" name="Google Shape;198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48923" y="1"/>
            <a:ext cx="2643077" cy="7364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38"/>
          <p:cNvCxnSpPr/>
          <p:nvPr/>
        </p:nvCxnSpPr>
        <p:spPr>
          <a:xfrm>
            <a:off x="0" y="882869"/>
            <a:ext cx="12192000" cy="1576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0" name="Google Shape;200;p38"/>
          <p:cNvSpPr txBox="1"/>
          <p:nvPr/>
        </p:nvSpPr>
        <p:spPr>
          <a:xfrm>
            <a:off x="5389450" y="6511150"/>
            <a:ext cx="62928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     </a:t>
            </a:r>
            <a:br>
              <a:rPr lang="en-US" sz="1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School of Electronics and Communication Engineering</a:t>
            </a:r>
            <a:endParaRPr dirty="0"/>
          </a:p>
        </p:txBody>
      </p:sp>
      <p:pic>
        <p:nvPicPr>
          <p:cNvPr id="201" name="Google Shape;201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20720" y="1174007"/>
            <a:ext cx="5760720" cy="5026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/>
        </p:nvSpPr>
        <p:spPr>
          <a:xfrm>
            <a:off x="436881" y="310405"/>
            <a:ext cx="264307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Snippet 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3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8" name="Google Shape;208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48923" y="1"/>
            <a:ext cx="2643077" cy="7364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39"/>
          <p:cNvCxnSpPr/>
          <p:nvPr/>
        </p:nvCxnSpPr>
        <p:spPr>
          <a:xfrm>
            <a:off x="0" y="882869"/>
            <a:ext cx="12192000" cy="1576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0" name="Google Shape;210;p39"/>
          <p:cNvSpPr txBox="1"/>
          <p:nvPr/>
        </p:nvSpPr>
        <p:spPr>
          <a:xfrm>
            <a:off x="5411175" y="6511150"/>
            <a:ext cx="62712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     </a:t>
            </a:r>
            <a:br>
              <a:rPr lang="en-US" sz="18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School of Electronics and Communication Engineering</a:t>
            </a:r>
            <a:endParaRPr/>
          </a:p>
        </p:txBody>
      </p:sp>
      <p:pic>
        <p:nvPicPr>
          <p:cNvPr id="211" name="Google Shape;211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890751"/>
            <a:ext cx="12192000" cy="5532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/>
        </p:nvSpPr>
        <p:spPr>
          <a:xfrm>
            <a:off x="426721" y="371365"/>
            <a:ext cx="276351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Snippet 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4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8" name="Google Shape;218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48923" y="1"/>
            <a:ext cx="2643077" cy="7364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40"/>
          <p:cNvCxnSpPr/>
          <p:nvPr/>
        </p:nvCxnSpPr>
        <p:spPr>
          <a:xfrm>
            <a:off x="0" y="882869"/>
            <a:ext cx="12192000" cy="1576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" name="Google Shape;220;p40"/>
          <p:cNvSpPr txBox="1"/>
          <p:nvPr/>
        </p:nvSpPr>
        <p:spPr>
          <a:xfrm>
            <a:off x="5411175" y="6511150"/>
            <a:ext cx="62712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     </a:t>
            </a:r>
            <a:br>
              <a:rPr lang="en-US" sz="18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School of Electronics and Communication Engineering</a:t>
            </a:r>
            <a:endParaRPr/>
          </a:p>
        </p:txBody>
      </p:sp>
      <p:pic>
        <p:nvPicPr>
          <p:cNvPr id="221" name="Google Shape;221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896751"/>
            <a:ext cx="12192000" cy="5526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/>
          <p:nvPr/>
        </p:nvSpPr>
        <p:spPr>
          <a:xfrm>
            <a:off x="447040" y="325120"/>
            <a:ext cx="306831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Snippet 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4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8" name="Google Shape;22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48923" y="1"/>
            <a:ext cx="2643077" cy="7364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41"/>
          <p:cNvCxnSpPr/>
          <p:nvPr/>
        </p:nvCxnSpPr>
        <p:spPr>
          <a:xfrm>
            <a:off x="0" y="882869"/>
            <a:ext cx="12192000" cy="1576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0" name="Google Shape;230;p41"/>
          <p:cNvSpPr txBox="1"/>
          <p:nvPr/>
        </p:nvSpPr>
        <p:spPr>
          <a:xfrm>
            <a:off x="5432875" y="6511150"/>
            <a:ext cx="62493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     </a:t>
            </a:r>
            <a:br>
              <a:rPr lang="en-US" sz="18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School of Electronics and Communication Engineering</a:t>
            </a:r>
            <a:endParaRPr/>
          </a:p>
        </p:txBody>
      </p:sp>
      <p:pic>
        <p:nvPicPr>
          <p:cNvPr id="231" name="Google Shape;231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896751"/>
            <a:ext cx="12192000" cy="5526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/>
        </p:nvSpPr>
        <p:spPr>
          <a:xfrm>
            <a:off x="436881" y="320565"/>
            <a:ext cx="301751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Snippet 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4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8" name="Google Shape;238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48923" y="1"/>
            <a:ext cx="2643077" cy="7364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42"/>
          <p:cNvCxnSpPr/>
          <p:nvPr/>
        </p:nvCxnSpPr>
        <p:spPr>
          <a:xfrm>
            <a:off x="0" y="882869"/>
            <a:ext cx="12192000" cy="1576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0" name="Google Shape;240;p42"/>
          <p:cNvSpPr txBox="1"/>
          <p:nvPr/>
        </p:nvSpPr>
        <p:spPr>
          <a:xfrm>
            <a:off x="5367750" y="6511150"/>
            <a:ext cx="63144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     </a:t>
            </a:r>
            <a:br>
              <a:rPr lang="en-US" sz="18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School of Electronics and Communication Engineering</a:t>
            </a:r>
            <a:endParaRPr/>
          </a:p>
        </p:txBody>
      </p:sp>
      <p:pic>
        <p:nvPicPr>
          <p:cNvPr id="241" name="Google Shape;241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912517"/>
            <a:ext cx="12192000" cy="5510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/>
        </p:nvSpPr>
        <p:spPr>
          <a:xfrm>
            <a:off x="284480" y="320565"/>
            <a:ext cx="29971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Snippet 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4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8" name="Google Shape;248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48923" y="1"/>
            <a:ext cx="2643077" cy="7364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43"/>
          <p:cNvCxnSpPr/>
          <p:nvPr/>
        </p:nvCxnSpPr>
        <p:spPr>
          <a:xfrm>
            <a:off x="0" y="882869"/>
            <a:ext cx="12192000" cy="1576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0" name="Google Shape;250;p43"/>
          <p:cNvSpPr txBox="1"/>
          <p:nvPr/>
        </p:nvSpPr>
        <p:spPr>
          <a:xfrm>
            <a:off x="5346050" y="6511150"/>
            <a:ext cx="63363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     </a:t>
            </a:r>
            <a:br>
              <a:rPr lang="en-US" sz="18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School of Electronics and Communication Engineering</a:t>
            </a:r>
            <a:endParaRPr/>
          </a:p>
        </p:txBody>
      </p:sp>
      <p:pic>
        <p:nvPicPr>
          <p:cNvPr id="251" name="Google Shape;251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882869"/>
            <a:ext cx="12192000" cy="5540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7" name="Google Shape;25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48923" y="1"/>
            <a:ext cx="2643077" cy="7364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44"/>
          <p:cNvCxnSpPr/>
          <p:nvPr/>
        </p:nvCxnSpPr>
        <p:spPr>
          <a:xfrm>
            <a:off x="0" y="882869"/>
            <a:ext cx="12192000" cy="1576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9" name="Google Shape;259;p44"/>
          <p:cNvSpPr txBox="1"/>
          <p:nvPr/>
        </p:nvSpPr>
        <p:spPr>
          <a:xfrm>
            <a:off x="5240800" y="6511150"/>
            <a:ext cx="64416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     </a:t>
            </a:r>
            <a:br>
              <a:rPr lang="en-US" sz="18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School of Electronics and Communication Engineering</a:t>
            </a:r>
            <a:endParaRPr/>
          </a:p>
        </p:txBody>
      </p:sp>
      <p:sp>
        <p:nvSpPr>
          <p:cNvPr id="260" name="Google Shape;260;p44"/>
          <p:cNvSpPr txBox="1"/>
          <p:nvPr/>
        </p:nvSpPr>
        <p:spPr>
          <a:xfrm>
            <a:off x="508000" y="284480"/>
            <a:ext cx="644144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1" name="Google Shape;261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8001" y="1109338"/>
            <a:ext cx="5364479" cy="4834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47701" y="1109338"/>
            <a:ext cx="5659820" cy="4834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8" name="Google Shape;268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48923" y="1"/>
            <a:ext cx="2643077" cy="7364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45"/>
          <p:cNvCxnSpPr/>
          <p:nvPr/>
        </p:nvCxnSpPr>
        <p:spPr>
          <a:xfrm>
            <a:off x="0" y="882869"/>
            <a:ext cx="12192000" cy="1576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0" name="Google Shape;270;p45"/>
          <p:cNvSpPr txBox="1"/>
          <p:nvPr/>
        </p:nvSpPr>
        <p:spPr>
          <a:xfrm>
            <a:off x="5324350" y="6511150"/>
            <a:ext cx="63579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     </a:t>
            </a:r>
            <a:br>
              <a:rPr lang="en-US" sz="18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School of Electronics and Communication Engineering</a:t>
            </a:r>
            <a:endParaRPr/>
          </a:p>
        </p:txBody>
      </p:sp>
      <p:sp>
        <p:nvSpPr>
          <p:cNvPr id="271" name="Google Shape;271;p45"/>
          <p:cNvSpPr txBox="1"/>
          <p:nvPr/>
        </p:nvSpPr>
        <p:spPr>
          <a:xfrm>
            <a:off x="467360" y="290085"/>
            <a:ext cx="64516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2" name="Google Shape;272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45544" y="1037274"/>
            <a:ext cx="8525367" cy="250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45544" y="3594306"/>
            <a:ext cx="8525367" cy="2476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e67fe254d3_0_1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279" name="Google Shape;279;g2e67fe254d3_0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48923" y="1"/>
            <a:ext cx="2643077" cy="7364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Google Shape;280;g2e67fe254d3_0_10"/>
          <p:cNvCxnSpPr/>
          <p:nvPr/>
        </p:nvCxnSpPr>
        <p:spPr>
          <a:xfrm>
            <a:off x="0" y="882869"/>
            <a:ext cx="12192000" cy="15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1" name="Google Shape;281;g2e67fe254d3_0_10"/>
          <p:cNvSpPr txBox="1"/>
          <p:nvPr/>
        </p:nvSpPr>
        <p:spPr>
          <a:xfrm>
            <a:off x="5107325" y="6511150"/>
            <a:ext cx="65748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     </a:t>
            </a:r>
            <a:br>
              <a:rPr lang="en-US" sz="18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School of Electronics and Communication Engineering</a:t>
            </a:r>
            <a:endParaRPr/>
          </a:p>
        </p:txBody>
      </p:sp>
      <p:sp>
        <p:nvSpPr>
          <p:cNvPr id="282" name="Google Shape;282;g2e67fe254d3_0_10"/>
          <p:cNvSpPr txBox="1"/>
          <p:nvPr/>
        </p:nvSpPr>
        <p:spPr>
          <a:xfrm>
            <a:off x="467360" y="290085"/>
            <a:ext cx="64515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g2e67fe254d3_0_10"/>
          <p:cNvSpPr txBox="1">
            <a:spLocks noGrp="1"/>
          </p:cNvSpPr>
          <p:nvPr>
            <p:ph type="title"/>
          </p:nvPr>
        </p:nvSpPr>
        <p:spPr>
          <a:xfrm>
            <a:off x="614900" y="1519650"/>
            <a:ext cx="11336400" cy="4571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This project successfully implements a flight booking system. It achieves its objectives by delivering a seamless and user-friendly booking experience for passengers. It accurately calculates fares based on origin, destination, and class of travel, ensuring transparency and fairness. Effective exception handling is implemented to manage user inputs.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"/>
          <p:cNvSpPr txBox="1">
            <a:spLocks noGrp="1"/>
          </p:cNvSpPr>
          <p:nvPr>
            <p:ph type="title"/>
          </p:nvPr>
        </p:nvSpPr>
        <p:spPr>
          <a:xfrm>
            <a:off x="-985425" y="1918825"/>
            <a:ext cx="12192000" cy="30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                          </a:t>
            </a:r>
            <a:r>
              <a:rPr lang="en-US" sz="6000" b="1" dirty="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1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0" name="Google Shape;290;p14"/>
          <p:cNvCxnSpPr/>
          <p:nvPr/>
        </p:nvCxnSpPr>
        <p:spPr>
          <a:xfrm>
            <a:off x="0" y="882869"/>
            <a:ext cx="12192000" cy="1576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1" name="Google Shape;291;p14"/>
          <p:cNvSpPr txBox="1"/>
          <p:nvPr/>
        </p:nvSpPr>
        <p:spPr>
          <a:xfrm>
            <a:off x="5324350" y="6511150"/>
            <a:ext cx="63579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     </a:t>
            </a:r>
            <a:br>
              <a:rPr lang="en-US" sz="18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School of Electronics and Communication Engineering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xfrm>
            <a:off x="355600" y="371430"/>
            <a:ext cx="3241040" cy="464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"/>
          <p:cNvSpPr txBox="1">
            <a:spLocks noGrp="1"/>
          </p:cNvSpPr>
          <p:nvPr>
            <p:ph type="body" idx="1"/>
          </p:nvPr>
        </p:nvSpPr>
        <p:spPr>
          <a:xfrm>
            <a:off x="995681" y="1176030"/>
            <a:ext cx="9527700" cy="447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60"/>
              <a:buFont typeface="Noto Sans Symbols"/>
              <a:buChar char="▪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60"/>
              <a:buFont typeface="Noto Sans Symbols"/>
              <a:buChar char="▪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Problem statement 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Noto Sans Symbols"/>
              <a:buChar char="▪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Noto Sans Symbols"/>
              <a:buChar char="▪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Proposed Methodology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Noto Sans Symbols"/>
              <a:buChar char="▪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 dirty="0"/>
          </a:p>
          <a:p>
            <a:pPr marL="342900" lvl="0" indent="-342900" algn="l" rtl="0">
              <a:lnSpc>
                <a:spcPct val="15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Noto Sans Symbols"/>
              <a:buChar char="▪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Demonstration of results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Noto Sans Symbols"/>
              <a:buChar char="▪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6477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19" name="Google Shape;11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48923" y="1"/>
            <a:ext cx="2643077" cy="7364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"/>
          <p:cNvCxnSpPr/>
          <p:nvPr/>
        </p:nvCxnSpPr>
        <p:spPr>
          <a:xfrm>
            <a:off x="0" y="882869"/>
            <a:ext cx="12192000" cy="1576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1" name="Google Shape;121;p2"/>
          <p:cNvSpPr txBox="1"/>
          <p:nvPr/>
        </p:nvSpPr>
        <p:spPr>
          <a:xfrm>
            <a:off x="4653280" y="6121525"/>
            <a:ext cx="7029120" cy="500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ckwell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                 </a:t>
            </a:r>
            <a:br>
              <a:rPr lang="en-US" sz="1800" b="1" i="0" u="none" strike="noStrike" cap="none" dirty="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 b="1" i="0" u="none" strike="noStrike" cap="none" dirty="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       School of Electronics and Communication Engineering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3"/>
          <p:cNvSpPr txBox="1"/>
          <p:nvPr/>
        </p:nvSpPr>
        <p:spPr>
          <a:xfrm>
            <a:off x="365760" y="403597"/>
            <a:ext cx="440990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None/>
            </a:pPr>
            <a:r>
              <a:rPr lang="en-US" sz="28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800" b="1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ckwel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28" name="Google Shape;12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48923" y="1"/>
            <a:ext cx="2643077" cy="7364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33"/>
          <p:cNvCxnSpPr/>
          <p:nvPr/>
        </p:nvCxnSpPr>
        <p:spPr>
          <a:xfrm>
            <a:off x="0" y="882869"/>
            <a:ext cx="12192000" cy="1576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Google Shape;130;p33"/>
          <p:cNvSpPr txBox="1"/>
          <p:nvPr/>
        </p:nvSpPr>
        <p:spPr>
          <a:xfrm>
            <a:off x="4622800" y="6022426"/>
            <a:ext cx="7059500" cy="56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ckwell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                 </a:t>
            </a:r>
            <a:br>
              <a:rPr lang="en-US" sz="1800" b="1" i="0" u="none" strike="noStrike" cap="none" dirty="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</a:br>
            <a:r>
              <a:rPr lang="en-US" sz="1800" b="1" i="0" u="none" strike="noStrike" cap="none" dirty="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       School of Electronics and Communication Engineering</a:t>
            </a:r>
            <a:endParaRPr dirty="0"/>
          </a:p>
        </p:txBody>
      </p:sp>
      <p:sp>
        <p:nvSpPr>
          <p:cNvPr id="131" name="Google Shape;131;p33"/>
          <p:cNvSpPr txBox="1"/>
          <p:nvPr/>
        </p:nvSpPr>
        <p:spPr>
          <a:xfrm>
            <a:off x="898358" y="1808537"/>
            <a:ext cx="1039528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Flight Booking System for ABC Airlines is a C++ program designed to streamline and enhance the airline booking experience. Utilizing object-oriented programming, it addresses challenges in managing flight bookings, calculates fares based on various factors, and ensures a seamless process for users, contributing to a more efficient and user-friendly airline reservation system.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48923" y="1"/>
            <a:ext cx="2643077" cy="7364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34"/>
          <p:cNvCxnSpPr/>
          <p:nvPr/>
        </p:nvCxnSpPr>
        <p:spPr>
          <a:xfrm>
            <a:off x="0" y="882869"/>
            <a:ext cx="12192000" cy="1576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34"/>
          <p:cNvSpPr txBox="1"/>
          <p:nvPr/>
        </p:nvSpPr>
        <p:spPr>
          <a:xfrm>
            <a:off x="5346050" y="6187440"/>
            <a:ext cx="6336300" cy="450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     </a:t>
            </a:r>
            <a:br>
              <a:rPr lang="en-US" sz="1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School of Electronics and Communication Engineering</a:t>
            </a:r>
            <a:endParaRPr dirty="0"/>
          </a:p>
        </p:txBody>
      </p:sp>
      <p:sp>
        <p:nvSpPr>
          <p:cNvPr id="140" name="Google Shape;140;p34"/>
          <p:cNvSpPr txBox="1"/>
          <p:nvPr/>
        </p:nvSpPr>
        <p:spPr>
          <a:xfrm>
            <a:off x="365759" y="958373"/>
            <a:ext cx="11826241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Encapsulation: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members (origin, destination, fare, food &amp; drinks) are encapsulated within the Flight class, limiting direct access from outside the class.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to these members is controlled through public methods and constructors.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Inheritance: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Business and Economy classes inherit from the base class Flight.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Inheritance allows the derived classes to reuse and extend the functionality defined in the base class.</a:t>
            </a:r>
            <a:endParaRPr/>
          </a:p>
        </p:txBody>
      </p:sp>
      <p:sp>
        <p:nvSpPr>
          <p:cNvPr id="141" name="Google Shape;141;p34"/>
          <p:cNvSpPr txBox="1"/>
          <p:nvPr/>
        </p:nvSpPr>
        <p:spPr>
          <a:xfrm>
            <a:off x="447040" y="218525"/>
            <a:ext cx="281432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Concepts used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7" name="Google Shape;14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48923" y="1"/>
            <a:ext cx="2643077" cy="7364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35"/>
          <p:cNvCxnSpPr/>
          <p:nvPr/>
        </p:nvCxnSpPr>
        <p:spPr>
          <a:xfrm>
            <a:off x="0" y="882869"/>
            <a:ext cx="12192000" cy="1576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p35"/>
          <p:cNvSpPr txBox="1"/>
          <p:nvPr/>
        </p:nvSpPr>
        <p:spPr>
          <a:xfrm>
            <a:off x="5280950" y="6272784"/>
            <a:ext cx="640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     </a:t>
            </a:r>
            <a:br>
              <a:rPr lang="en-US" sz="1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School of Electronics and Communication Engineering</a:t>
            </a:r>
            <a:endParaRPr dirty="0"/>
          </a:p>
        </p:txBody>
      </p:sp>
      <p:sp>
        <p:nvSpPr>
          <p:cNvPr id="150" name="Google Shape;150;p35"/>
          <p:cNvSpPr txBox="1"/>
          <p:nvPr/>
        </p:nvSpPr>
        <p:spPr>
          <a:xfrm>
            <a:off x="396240" y="998807"/>
            <a:ext cx="1179576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Polymorphism: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calculateFare() function is declared as a virtual function in the base Flight class.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Business and Economy classes provide their own implementations of the calculateFare() function, demonstrating polymorphism.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template function bookFlight utilizes polymorphism by accepting different types of flights.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35"/>
          <p:cNvSpPr txBox="1"/>
          <p:nvPr/>
        </p:nvSpPr>
        <p:spPr>
          <a:xfrm>
            <a:off x="396240" y="218525"/>
            <a:ext cx="2643076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Concepts used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/>
          <p:nvPr/>
        </p:nvSpPr>
        <p:spPr>
          <a:xfrm>
            <a:off x="416560" y="403597"/>
            <a:ext cx="435910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</a:t>
            </a:r>
            <a:endParaRPr/>
          </a:p>
        </p:txBody>
      </p:sp>
      <p:sp>
        <p:nvSpPr>
          <p:cNvPr id="157" name="Google Shape;157;p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8" name="Google Shape;15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48923" y="1"/>
            <a:ext cx="2643077" cy="7364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3"/>
          <p:cNvCxnSpPr/>
          <p:nvPr/>
        </p:nvCxnSpPr>
        <p:spPr>
          <a:xfrm>
            <a:off x="0" y="882869"/>
            <a:ext cx="12192000" cy="1576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0" name="Google Shape;160;p3"/>
          <p:cNvSpPr txBox="1"/>
          <p:nvPr/>
        </p:nvSpPr>
        <p:spPr>
          <a:xfrm>
            <a:off x="5389450" y="6272784"/>
            <a:ext cx="629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     </a:t>
            </a:r>
            <a:br>
              <a:rPr lang="en-US" sz="1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School of Electronics and Communication Engineering</a:t>
            </a:r>
            <a:endParaRPr dirty="0"/>
          </a:p>
        </p:txBody>
      </p:sp>
      <p:sp>
        <p:nvSpPr>
          <p:cNvPr id="161" name="Google Shape;161;p3"/>
          <p:cNvSpPr txBox="1"/>
          <p:nvPr/>
        </p:nvSpPr>
        <p:spPr>
          <a:xfrm>
            <a:off x="663949" y="1842550"/>
            <a:ext cx="10755891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Flight Booking System: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0" i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airline industry faces challenges in managing flight bookings efficiently and providing a seamless user experience. Existing systems may lack user-friendliness, struggle with accurate fare calculations, and encounter issues with exception handling. There is a need for an improved and reliable Flight Booking System to address these challenges and enhance the overall booking process for both airlines and passengers.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/>
          <p:nvPr/>
        </p:nvSpPr>
        <p:spPr>
          <a:xfrm>
            <a:off x="548640" y="306180"/>
            <a:ext cx="1950720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48923" y="1"/>
            <a:ext cx="2643077" cy="7364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4"/>
          <p:cNvCxnSpPr/>
          <p:nvPr/>
        </p:nvCxnSpPr>
        <p:spPr>
          <a:xfrm>
            <a:off x="0" y="882869"/>
            <a:ext cx="12192000" cy="1576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0" name="Google Shape;170;p4"/>
          <p:cNvSpPr txBox="1"/>
          <p:nvPr/>
        </p:nvSpPr>
        <p:spPr>
          <a:xfrm>
            <a:off x="5410270" y="6272784"/>
            <a:ext cx="6444600" cy="380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     </a:t>
            </a:r>
            <a:br>
              <a:rPr lang="en-US" sz="1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School of Electronics and Communication Engineering</a:t>
            </a:r>
            <a:endParaRPr dirty="0"/>
          </a:p>
        </p:txBody>
      </p:sp>
      <p:sp>
        <p:nvSpPr>
          <p:cNvPr id="171" name="Google Shape;171;p4"/>
          <p:cNvSpPr txBox="1"/>
          <p:nvPr/>
        </p:nvSpPr>
        <p:spPr>
          <a:xfrm>
            <a:off x="665595" y="1443840"/>
            <a:ext cx="10744085" cy="2241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ckwell"/>
              <a:buAutoNum type="arabicPeriod"/>
            </a:pPr>
            <a:r>
              <a:rPr lang="en-US" sz="24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provide passengers with a seamless and user-friendly booking experience.</a:t>
            </a:r>
            <a:endParaRPr/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ckwell"/>
              <a:buAutoNum type="arabicPeriod"/>
            </a:pPr>
            <a:r>
              <a:rPr lang="en-US" sz="24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accurately calculate fares based on origin, destination, and class of travel.</a:t>
            </a:r>
            <a:endParaRPr/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ckwell"/>
              <a:buAutoNum type="arabicPeriod"/>
            </a:pPr>
            <a:r>
              <a:rPr lang="en-US" sz="24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implement effective exception handling for user inputs.</a:t>
            </a:r>
            <a:endParaRPr/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ckwell"/>
              <a:buAutoNum type="arabicPeriod"/>
            </a:pPr>
            <a:r>
              <a:rPr lang="en-US" sz="24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optimize code organization using object-oriented programming principles.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6"/>
          <p:cNvSpPr txBox="1"/>
          <p:nvPr/>
        </p:nvSpPr>
        <p:spPr>
          <a:xfrm>
            <a:off x="386079" y="304800"/>
            <a:ext cx="638048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Methodology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3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Google Shape;17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48923" y="1"/>
            <a:ext cx="2643077" cy="7364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36"/>
          <p:cNvCxnSpPr/>
          <p:nvPr/>
        </p:nvCxnSpPr>
        <p:spPr>
          <a:xfrm>
            <a:off x="0" y="882869"/>
            <a:ext cx="12192000" cy="1576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0" name="Google Shape;180;p36"/>
          <p:cNvSpPr txBox="1"/>
          <p:nvPr/>
        </p:nvSpPr>
        <p:spPr>
          <a:xfrm>
            <a:off x="5454575" y="6272784"/>
            <a:ext cx="6227700" cy="391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     </a:t>
            </a:r>
            <a:br>
              <a:rPr lang="en-US" sz="1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School of Electronics and Communication Engineering</a:t>
            </a:r>
            <a:endParaRPr dirty="0"/>
          </a:p>
        </p:txBody>
      </p:sp>
      <p:sp>
        <p:nvSpPr>
          <p:cNvPr id="181" name="Google Shape;181;p36"/>
          <p:cNvSpPr txBox="1"/>
          <p:nvPr/>
        </p:nvSpPr>
        <p:spPr>
          <a:xfrm>
            <a:off x="666893" y="1045066"/>
            <a:ext cx="10862803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ckwell"/>
              <a:buAutoNum type="arabicPeriod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Hierarchy: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Implementing classes such as Flight, Business, and Economy to represent different flight types.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Utilizing inheritance to establish a clear class hierarchy.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Virtual Function: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Incorporating a virtual function, calculateFare(), within the base Flight class for polymorphic behavior.</a:t>
            </a:r>
            <a:endParaRPr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/>
        </p:nvSpPr>
        <p:spPr>
          <a:xfrm>
            <a:off x="497840" y="249445"/>
            <a:ext cx="64008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Methodology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3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8" name="Google Shape;188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48923" y="1"/>
            <a:ext cx="2643077" cy="7364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37"/>
          <p:cNvCxnSpPr/>
          <p:nvPr/>
        </p:nvCxnSpPr>
        <p:spPr>
          <a:xfrm>
            <a:off x="0" y="882869"/>
            <a:ext cx="12192000" cy="1576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0" name="Google Shape;190;p37"/>
          <p:cNvSpPr txBox="1"/>
          <p:nvPr/>
        </p:nvSpPr>
        <p:spPr>
          <a:xfrm>
            <a:off x="5497975" y="6272784"/>
            <a:ext cx="6184200" cy="381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     </a:t>
            </a:r>
            <a:br>
              <a:rPr lang="en-US" sz="1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School of Electronics and Communication Engineering</a:t>
            </a:r>
            <a:endParaRPr dirty="0"/>
          </a:p>
        </p:txBody>
      </p:sp>
      <p:sp>
        <p:nvSpPr>
          <p:cNvPr id="191" name="Google Shape;191;p37"/>
          <p:cNvSpPr txBox="1"/>
          <p:nvPr/>
        </p:nvSpPr>
        <p:spPr>
          <a:xfrm>
            <a:off x="666893" y="1045066"/>
            <a:ext cx="10862803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 User Input Handling: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exception handling to gracefully manage invalid user inputs for origin, destination, and class.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 Fare Calculation: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Determining fares based on the origin, destination, and class of travel for accurate cost representation.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 Tax and Additional Charges: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Incorporating tax calculations and additional charges for food/drinks to provide a comprehensive fare calculation.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491</Words>
  <Application>Microsoft Office PowerPoint</Application>
  <PresentationFormat>Widescreen</PresentationFormat>
  <Paragraphs>113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Corbel</vt:lpstr>
      <vt:lpstr>Noto Sans Symbols</vt:lpstr>
      <vt:lpstr>Rockwell</vt:lpstr>
      <vt:lpstr>Times New Roman</vt:lpstr>
      <vt:lpstr>Wood Type</vt:lpstr>
      <vt:lpstr>                   SCHOOL OF ELECTRONICS AND  COMMUNICATION ENGINEERING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project successfully implements a flight booking system. It achieves its objectives by delivering a seamless and user-friendly booking experience for passengers. It accurately calculates fares based on origin, destination, and class of travel, ensuring transparency and fairness. Effective exception handling is implemented to manage user inputs.   </vt:lpstr>
      <vt:lpstr>                         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                  SCHOOL OF ELECTRONICS AND  COMMUNICATION ENGINEERING</dc:title>
  <dc:creator>BHEEMASHANKAR  K</dc:creator>
  <cp:lastModifiedBy>Shridhar N</cp:lastModifiedBy>
  <cp:revision>4</cp:revision>
  <dcterms:created xsi:type="dcterms:W3CDTF">2021-02-23T10:06:57Z</dcterms:created>
  <dcterms:modified xsi:type="dcterms:W3CDTF">2024-06-18T16:10:59Z</dcterms:modified>
</cp:coreProperties>
</file>