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21"/>
  </p:notesMasterIdLst>
  <p:sldIdLst>
    <p:sldId id="256" r:id="rId2"/>
    <p:sldId id="257" r:id="rId3"/>
    <p:sldId id="270" r:id="rId4"/>
    <p:sldId id="277" r:id="rId5"/>
    <p:sldId id="271" r:id="rId6"/>
    <p:sldId id="279" r:id="rId7"/>
    <p:sldId id="258" r:id="rId8"/>
    <p:sldId id="259" r:id="rId9"/>
    <p:sldId id="272" r:id="rId10"/>
    <p:sldId id="273" r:id="rId11"/>
    <p:sldId id="278" r:id="rId12"/>
    <p:sldId id="280" r:id="rId13"/>
    <p:sldId id="274" r:id="rId14"/>
    <p:sldId id="281" r:id="rId15"/>
    <p:sldId id="283" r:id="rId16"/>
    <p:sldId id="284" r:id="rId17"/>
    <p:sldId id="275" r:id="rId18"/>
    <p:sldId id="276" r:id="rId19"/>
    <p:sldId id="269" r:id="rId20"/>
  </p:sldIdLst>
  <p:sldSz cx="12192000" cy="6858000"/>
  <p:notesSz cx="6858000" cy="9144000"/>
  <p:embeddedFontLst>
    <p:embeddedFont>
      <p:font typeface="Algerian" panose="04020705040A02060702" pitchFamily="82" charset="0"/>
      <p:regular r:id="rId22"/>
    </p:embeddedFont>
    <p:embeddedFont>
      <p:font typeface="Calibri" panose="020F0502020204030204" pitchFamily="34" charset="0"/>
      <p:regular r:id="rId23"/>
      <p:bold r:id="rId24"/>
      <p:italic r:id="rId25"/>
      <p:boldItalic r:id="rId26"/>
    </p:embeddedFont>
    <p:embeddedFont>
      <p:font typeface="Cambria" panose="02040503050406030204" pitchFamily="18" charset="0"/>
      <p:regular r:id="rId27"/>
      <p:bold r:id="rId28"/>
      <p:italic r:id="rId29"/>
      <p:boldItalic r:id="rId30"/>
    </p:embeddedFont>
    <p:embeddedFont>
      <p:font typeface="Corbel" panose="020B0503020204020204" pitchFamily="34" charset="0"/>
      <p:regular r:id="rId31"/>
      <p:bold r:id="rId32"/>
      <p:italic r:id="rId33"/>
      <p:boldItalic r:id="rId34"/>
    </p:embeddedFont>
    <p:embeddedFont>
      <p:font typeface="Dubai Medium" panose="020B0603030403030204" pitchFamily="34" charset="-78"/>
      <p:regular r:id="rId35"/>
    </p:embeddedFont>
    <p:embeddedFont>
      <p:font typeface="Lucida Sans Unicode" panose="020B0602030504020204" pitchFamily="34" charset="0"/>
      <p:regular r:id="rId36"/>
    </p:embeddedFont>
    <p:embeddedFont>
      <p:font typeface="Verdana" panose="020B0604030504040204" pitchFamily="34" charset="0"/>
      <p:regular r:id="rId37"/>
      <p:bold r:id="rId38"/>
      <p:italic r:id="rId39"/>
      <p:boldItalic r:id="rId40"/>
    </p:embeddedFont>
    <p:embeddedFont>
      <p:font typeface="Wingdings 2" panose="05020102010507070707" pitchFamily="18" charset="2"/>
      <p:regular r:id="rId41"/>
    </p:embeddedFont>
    <p:embeddedFont>
      <p:font typeface="Wingdings 3" panose="05040102010807070707" pitchFamily="18" charset="2"/>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79pVsW+CPvSZI/52upt4yQJfW3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C48280-0431-4497-90C4-164544280AFA}">
  <a:tblStyle styleId="{94C48280-0431-4497-90C4-164544280AFA}"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B"/>
          </a:solidFill>
        </a:fill>
      </a:tcStyle>
    </a:wholeTbl>
    <a:band1H>
      <a:tcTxStyle/>
      <a:tcStyle>
        <a:tcBdr/>
        <a:fill>
          <a:solidFill>
            <a:srgbClr val="CCE2F8"/>
          </a:solidFill>
        </a:fill>
      </a:tcStyle>
    </a:band1H>
    <a:band2H>
      <a:tcTxStyle/>
      <a:tcStyle>
        <a:tcBdr/>
      </a:tcStyle>
    </a:band2H>
    <a:band1V>
      <a:tcTxStyle/>
      <a:tcStyle>
        <a:tcBdr/>
        <a:fill>
          <a:solidFill>
            <a:srgbClr val="CCE2F8"/>
          </a:solidFill>
        </a:fill>
      </a:tcStyle>
    </a:band1V>
    <a:band2V>
      <a:tcTxStyle/>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874327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3015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678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09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41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427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txBox="1">
            <a:spLocks noGrp="1"/>
          </p:cNvSpPr>
          <p:nvPr>
            <p:ph type="ctrTitle"/>
          </p:nvPr>
        </p:nvSpPr>
        <p:spPr>
          <a:xfrm>
            <a:off x="91440" y="1287775"/>
            <a:ext cx="11490961" cy="541024"/>
          </a:xfrm>
          <a:prstGeom prst="rect">
            <a:avLst/>
          </a:prstGeom>
          <a:noFill/>
          <a:ln>
            <a:noFill/>
          </a:ln>
        </p:spPr>
        <p:txBody>
          <a:bodyPr spcFirstLastPara="1" wrap="square" lIns="91425" tIns="45700" rIns="91425" bIns="45700" anchor="b" anchorCtr="0">
            <a:normAutofit fontScale="90000"/>
          </a:bodyPr>
          <a:lstStyle/>
          <a:p>
            <a:pPr lvl="0" algn="l">
              <a:buSzPct val="100000"/>
            </a:pPr>
            <a:r>
              <a:rPr lang="en-US" sz="3200" b="1" dirty="0"/>
              <a:t>                 </a:t>
            </a:r>
            <a:br>
              <a:rPr lang="en-IN" sz="4800" dirty="0"/>
            </a:br>
            <a:r>
              <a:rPr lang="en-IN" sz="4800" dirty="0"/>
              <a:t>       </a:t>
            </a:r>
            <a:r>
              <a:rPr lang="en-IN" sz="3200" dirty="0"/>
              <a:t>School of Electronics and Communication Engineering</a:t>
            </a:r>
            <a:endParaRPr sz="3200" dirty="0"/>
          </a:p>
        </p:txBody>
      </p:sp>
      <p:graphicFrame>
        <p:nvGraphicFramePr>
          <p:cNvPr id="144" name="Google Shape;144;p1"/>
          <p:cNvGraphicFramePr/>
          <p:nvPr>
            <p:extLst>
              <p:ext uri="{D42A27DB-BD31-4B8C-83A1-F6EECF244321}">
                <p14:modId xmlns:p14="http://schemas.microsoft.com/office/powerpoint/2010/main" val="375259655"/>
              </p:ext>
            </p:extLst>
          </p:nvPr>
        </p:nvGraphicFramePr>
        <p:xfrm>
          <a:off x="5059634" y="4051277"/>
          <a:ext cx="6522767" cy="1955850"/>
        </p:xfrm>
        <a:graphic>
          <a:graphicData uri="http://schemas.openxmlformats.org/drawingml/2006/table">
            <a:tbl>
              <a:tblPr firstRow="1" bandRow="1">
                <a:noFill/>
                <a:tableStyleId>{94C48280-0431-4497-90C4-164544280AFA}</a:tableStyleId>
              </a:tblPr>
              <a:tblGrid>
                <a:gridCol w="983815">
                  <a:extLst>
                    <a:ext uri="{9D8B030D-6E8A-4147-A177-3AD203B41FA5}">
                      <a16:colId xmlns:a16="http://schemas.microsoft.com/office/drawing/2014/main" val="20000"/>
                    </a:ext>
                  </a:extLst>
                </a:gridCol>
                <a:gridCol w="3462108">
                  <a:extLst>
                    <a:ext uri="{9D8B030D-6E8A-4147-A177-3AD203B41FA5}">
                      <a16:colId xmlns:a16="http://schemas.microsoft.com/office/drawing/2014/main" val="20001"/>
                    </a:ext>
                  </a:extLst>
                </a:gridCol>
                <a:gridCol w="2076844">
                  <a:extLst>
                    <a:ext uri="{9D8B030D-6E8A-4147-A177-3AD203B41FA5}">
                      <a16:colId xmlns:a16="http://schemas.microsoft.com/office/drawing/2014/main" val="20002"/>
                    </a:ext>
                  </a:extLst>
                </a:gridCol>
              </a:tblGrid>
              <a:tr h="370850">
                <a:tc>
                  <a:txBody>
                    <a:bodyPr/>
                    <a:lstStyle/>
                    <a:p>
                      <a:pPr marL="0" marR="0" lvl="0" indent="0" algn="just" rtl="0">
                        <a:spcBef>
                          <a:spcPts val="0"/>
                        </a:spcBef>
                        <a:spcAft>
                          <a:spcPts val="0"/>
                        </a:spcAft>
                        <a:buNone/>
                      </a:pPr>
                      <a:r>
                        <a:rPr lang="en-US" sz="1800" u="none" strike="noStrike" cap="none" dirty="0"/>
                        <a:t>   </a:t>
                      </a:r>
                      <a:r>
                        <a:rPr lang="en-US" sz="1800" u="none" strike="noStrike" cap="none" dirty="0">
                          <a:latin typeface="Calibri"/>
                          <a:ea typeface="Calibri"/>
                          <a:cs typeface="Calibri"/>
                          <a:sym typeface="Calibri"/>
                        </a:rPr>
                        <a:t>SL.NO</a:t>
                      </a:r>
                      <a:endParaRPr dirty="0"/>
                    </a:p>
                  </a:txBody>
                  <a:tcPr marL="91450" marR="91450" marT="45725" marB="45725"/>
                </a:tc>
                <a:tc>
                  <a:txBody>
                    <a:bodyPr/>
                    <a:lstStyle/>
                    <a:p>
                      <a:pPr marL="0" marR="0" lvl="0" indent="0" algn="just" rtl="0">
                        <a:spcBef>
                          <a:spcPts val="0"/>
                        </a:spcBef>
                        <a:spcAft>
                          <a:spcPts val="0"/>
                        </a:spcAft>
                        <a:buNone/>
                      </a:pPr>
                      <a:r>
                        <a:rPr lang="en-US" sz="1800" u="none" strike="noStrike" cap="none" dirty="0"/>
                        <a:t>                 </a:t>
                      </a:r>
                      <a:r>
                        <a:rPr lang="en-US" sz="1800" u="none" strike="noStrike" cap="none" dirty="0">
                          <a:latin typeface="Calibri"/>
                          <a:ea typeface="Calibri"/>
                          <a:cs typeface="Calibri"/>
                          <a:sym typeface="Calibri"/>
                        </a:rPr>
                        <a:t>  NAME</a:t>
                      </a:r>
                      <a:endParaRPr dirty="0"/>
                    </a:p>
                  </a:txBody>
                  <a:tcPr marL="91450" marR="91450" marT="45725" marB="45725"/>
                </a:tc>
                <a:tc>
                  <a:txBody>
                    <a:bodyPr/>
                    <a:lstStyle/>
                    <a:p>
                      <a:pPr marL="0" marR="0" lvl="0" indent="0" algn="just" rtl="0">
                        <a:spcBef>
                          <a:spcPts val="0"/>
                        </a:spcBef>
                        <a:spcAft>
                          <a:spcPts val="0"/>
                        </a:spcAft>
                        <a:buNone/>
                      </a:pPr>
                      <a:r>
                        <a:rPr lang="en-US" sz="1800" u="none" strike="noStrike" cap="none" dirty="0"/>
                        <a:t>            </a:t>
                      </a:r>
                      <a:r>
                        <a:rPr lang="en-US" sz="1800" u="none" strike="noStrike" cap="none" dirty="0">
                          <a:latin typeface="Calibri"/>
                          <a:ea typeface="Calibri"/>
                          <a:cs typeface="Calibri"/>
                          <a:sym typeface="Calibri"/>
                        </a:rPr>
                        <a:t>USN</a:t>
                      </a:r>
                      <a:endParaRPr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Clr>
                          <a:schemeClr val="dk1"/>
                        </a:buClr>
                        <a:buSzPts val="1800"/>
                        <a:buFont typeface="Calibri"/>
                        <a:buNone/>
                      </a:pPr>
                      <a:r>
                        <a:rPr lang="en-US" sz="1800" b="1" u="none" strike="noStrike" cap="none" dirty="0">
                          <a:latin typeface="Calibri"/>
                          <a:ea typeface="Calibri"/>
                          <a:cs typeface="Calibri"/>
                          <a:sym typeface="Calibri"/>
                        </a:rPr>
                        <a:t>         1.</a:t>
                      </a:r>
                      <a:endParaRPr dirty="0"/>
                    </a:p>
                  </a:txBody>
                  <a:tcPr marL="91450" marR="91450" marT="45725" marB="45725"/>
                </a:tc>
                <a:tc>
                  <a:txBody>
                    <a:bodyPr/>
                    <a:lstStyle/>
                    <a:p>
                      <a:pPr marL="0" marR="0" lvl="0" indent="0" algn="l" rtl="0">
                        <a:spcBef>
                          <a:spcPts val="0"/>
                        </a:spcBef>
                        <a:spcAft>
                          <a:spcPts val="0"/>
                        </a:spcAft>
                        <a:buNone/>
                      </a:pPr>
                      <a:r>
                        <a:rPr lang="en-IN" sz="2000" dirty="0"/>
                        <a:t>  </a:t>
                      </a:r>
                      <a:r>
                        <a:rPr lang="en-IN" sz="2000" dirty="0" err="1"/>
                        <a:t>Shyam</a:t>
                      </a:r>
                      <a:r>
                        <a:rPr lang="en-IN" sz="2000" dirty="0"/>
                        <a:t> Desai</a:t>
                      </a:r>
                      <a:endParaRPr sz="2000" dirty="0"/>
                    </a:p>
                  </a:txBody>
                  <a:tcPr marL="91450" marR="91450" marT="45725" marB="45725"/>
                </a:tc>
                <a:tc>
                  <a:txBody>
                    <a:bodyPr/>
                    <a:lstStyle/>
                    <a:p>
                      <a:pPr marL="0" marR="0" lvl="0" indent="0" algn="l" rtl="0">
                        <a:spcBef>
                          <a:spcPts val="0"/>
                        </a:spcBef>
                        <a:spcAft>
                          <a:spcPts val="0"/>
                        </a:spcAft>
                        <a:buNone/>
                      </a:pPr>
                      <a:r>
                        <a:rPr lang="en-US" dirty="0"/>
                        <a:t> </a:t>
                      </a:r>
                      <a:r>
                        <a:rPr lang="en-IN" dirty="0">
                          <a:latin typeface="Arial" panose="020B0604020202020204" pitchFamily="34" charset="0"/>
                          <a:cs typeface="Arial" panose="020B0604020202020204" pitchFamily="34" charset="0"/>
                        </a:rPr>
                        <a:t>01FE21BEC110</a:t>
                      </a:r>
                      <a:endParaRPr dirty="0">
                        <a:latin typeface="Arial" panose="020B0604020202020204" pitchFamily="34" charset="0"/>
                        <a:cs typeface="Arial" panose="020B0604020202020204" pitchFamily="34" charset="0"/>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Clr>
                          <a:schemeClr val="dk1"/>
                        </a:buClr>
                        <a:buSzPts val="1800"/>
                        <a:buFont typeface="Calibri"/>
                        <a:buNone/>
                      </a:pPr>
                      <a:r>
                        <a:rPr lang="en-US" sz="1800" b="1" dirty="0">
                          <a:latin typeface="Calibri"/>
                          <a:ea typeface="Calibri"/>
                          <a:cs typeface="Calibri"/>
                          <a:sym typeface="Calibri"/>
                        </a:rPr>
                        <a:t>         2.</a:t>
                      </a:r>
                      <a:endParaRPr dirty="0"/>
                    </a:p>
                  </a:txBody>
                  <a:tcPr marL="91450" marR="91450" marT="45725" marB="45725"/>
                </a:tc>
                <a:tc>
                  <a:txBody>
                    <a:bodyPr/>
                    <a:lstStyle/>
                    <a:p>
                      <a:pPr marL="0" marR="0" lvl="0" indent="0" algn="l" rtl="0">
                        <a:spcBef>
                          <a:spcPts val="0"/>
                        </a:spcBef>
                        <a:spcAft>
                          <a:spcPts val="0"/>
                        </a:spcAft>
                        <a:buNone/>
                      </a:pPr>
                      <a:r>
                        <a:rPr lang="en-US" sz="2000" dirty="0"/>
                        <a:t> </a:t>
                      </a:r>
                      <a:r>
                        <a:rPr lang="en-IN" sz="2000" dirty="0"/>
                        <a:t>Shridhar </a:t>
                      </a:r>
                      <a:r>
                        <a:rPr lang="en-IN" sz="2000" dirty="0" err="1"/>
                        <a:t>Naragund</a:t>
                      </a:r>
                      <a:endParaRPr sz="20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dirty="0"/>
                        <a:t> </a:t>
                      </a:r>
                      <a:r>
                        <a:rPr lang="en-IN" dirty="0">
                          <a:latin typeface="Arial" panose="020B0604020202020204" pitchFamily="34" charset="0"/>
                          <a:cs typeface="Arial" panose="020B0604020202020204" pitchFamily="34" charset="0"/>
                        </a:rPr>
                        <a:t>01FE21BEC116</a:t>
                      </a:r>
                      <a:endParaRPr dirty="0">
                        <a:latin typeface="Arial" panose="020B0604020202020204" pitchFamily="34" charset="0"/>
                        <a:cs typeface="Arial" panose="020B0604020202020204" pitchFamily="34" charset="0"/>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Clr>
                          <a:schemeClr val="dk1"/>
                        </a:buClr>
                        <a:buSzPts val="1800"/>
                        <a:buFont typeface="Calibri"/>
                        <a:buNone/>
                      </a:pPr>
                      <a:r>
                        <a:rPr lang="en-US" sz="1800" b="1" dirty="0">
                          <a:latin typeface="Calibri"/>
                          <a:ea typeface="Calibri"/>
                          <a:cs typeface="Calibri"/>
                          <a:sym typeface="Calibri"/>
                        </a:rPr>
                        <a:t>         3.</a:t>
                      </a:r>
                      <a:endParaRPr dirty="0"/>
                    </a:p>
                  </a:txBody>
                  <a:tcPr marL="91450" marR="91450" marT="45725" marB="45725"/>
                </a:tc>
                <a:tc>
                  <a:txBody>
                    <a:bodyPr/>
                    <a:lstStyle/>
                    <a:p>
                      <a:pPr marL="0" marR="0" lvl="0" indent="0" algn="l" rtl="0">
                        <a:spcBef>
                          <a:spcPts val="0"/>
                        </a:spcBef>
                        <a:spcAft>
                          <a:spcPts val="0"/>
                        </a:spcAft>
                        <a:buNone/>
                      </a:pPr>
                      <a:r>
                        <a:rPr lang="en-US" sz="2000" dirty="0"/>
                        <a:t> </a:t>
                      </a:r>
                      <a:r>
                        <a:rPr lang="en-IN" sz="2000" dirty="0"/>
                        <a:t>Shashidhar </a:t>
                      </a:r>
                      <a:r>
                        <a:rPr lang="en-IN" sz="2000" dirty="0" err="1"/>
                        <a:t>Angadi</a:t>
                      </a:r>
                      <a:endParaRPr sz="20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dirty="0"/>
                        <a:t> </a:t>
                      </a:r>
                      <a:r>
                        <a:rPr lang="en-IN" dirty="0">
                          <a:latin typeface="Arial" panose="020B0604020202020204" pitchFamily="34" charset="0"/>
                          <a:cs typeface="Arial" panose="020B0604020202020204" pitchFamily="34" charset="0"/>
                        </a:rPr>
                        <a:t>01FE21BEC275</a:t>
                      </a:r>
                      <a:endParaRPr dirty="0">
                        <a:latin typeface="Arial" panose="020B0604020202020204" pitchFamily="34" charset="0"/>
                        <a:cs typeface="Arial" panose="020B0604020202020204" pitchFamily="34" charset="0"/>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b="1" dirty="0">
                          <a:latin typeface="Calibri"/>
                          <a:ea typeface="Calibri"/>
                          <a:cs typeface="Calibri"/>
                          <a:sym typeface="Calibri"/>
                        </a:rPr>
                        <a:t>          4.</a:t>
                      </a:r>
                      <a:endParaRPr dirty="0"/>
                    </a:p>
                  </a:txBody>
                  <a:tcPr marL="91450" marR="91450" marT="45725" marB="45725"/>
                </a:tc>
                <a:tc>
                  <a:txBody>
                    <a:bodyPr/>
                    <a:lstStyle/>
                    <a:p>
                      <a:pPr marL="0" marR="0" lvl="0" indent="0" algn="l" rtl="0">
                        <a:spcBef>
                          <a:spcPts val="0"/>
                        </a:spcBef>
                        <a:spcAft>
                          <a:spcPts val="0"/>
                        </a:spcAft>
                        <a:buNone/>
                      </a:pPr>
                      <a:r>
                        <a:rPr lang="en-US" sz="2000" dirty="0"/>
                        <a:t> </a:t>
                      </a:r>
                      <a:r>
                        <a:rPr lang="en-IN" sz="2000" dirty="0"/>
                        <a:t>Aditya </a:t>
                      </a:r>
                      <a:r>
                        <a:rPr lang="en-IN" sz="2000" dirty="0" err="1"/>
                        <a:t>Wali</a:t>
                      </a:r>
                      <a:endParaRPr sz="20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dirty="0"/>
                        <a:t> </a:t>
                      </a:r>
                      <a:r>
                        <a:rPr lang="en-IN" dirty="0">
                          <a:latin typeface="Arial" panose="020B0604020202020204" pitchFamily="34" charset="0"/>
                          <a:cs typeface="Arial" panose="020B0604020202020204" pitchFamily="34" charset="0"/>
                        </a:rPr>
                        <a:t>01FE21BEC306</a:t>
                      </a:r>
                      <a:endParaRPr dirty="0">
                        <a:latin typeface="Arial" panose="020B0604020202020204" pitchFamily="34" charset="0"/>
                        <a:cs typeface="Arial" panose="020B0604020202020204" pitchFamily="34" charset="0"/>
                      </a:endParaRPr>
                    </a:p>
                  </a:txBody>
                  <a:tcPr marL="91450" marR="91450" marT="45725" marB="45725"/>
                </a:tc>
                <a:extLst>
                  <a:ext uri="{0D108BD9-81ED-4DB2-BD59-A6C34878D82A}">
                    <a16:rowId xmlns:a16="http://schemas.microsoft.com/office/drawing/2014/main" val="10004"/>
                  </a:ext>
                </a:extLst>
              </a:tr>
            </a:tbl>
          </a:graphicData>
        </a:graphic>
      </p:graphicFrame>
      <p:sp>
        <p:nvSpPr>
          <p:cNvPr id="145" name="Google Shape;145;p1"/>
          <p:cNvSpPr txBox="1"/>
          <p:nvPr/>
        </p:nvSpPr>
        <p:spPr>
          <a:xfrm>
            <a:off x="1554480" y="6453051"/>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46" name="Google Shape;146;p1"/>
          <p:cNvSpPr txBox="1"/>
          <p:nvPr/>
        </p:nvSpPr>
        <p:spPr>
          <a:xfrm>
            <a:off x="223520" y="3711570"/>
            <a:ext cx="4704036" cy="830956"/>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i="0" u="none" strike="noStrike" cap="none" dirty="0">
                <a:solidFill>
                  <a:schemeClr val="dk1"/>
                </a:solidFill>
                <a:latin typeface="Calibri"/>
                <a:ea typeface="Calibri"/>
                <a:cs typeface="Calibri"/>
                <a:sym typeface="Calibri"/>
              </a:rPr>
              <a:t>Under the guidance of: </a:t>
            </a:r>
            <a:r>
              <a:rPr lang="en-IN" sz="2400" b="1" dirty="0">
                <a:solidFill>
                  <a:schemeClr val="tx2"/>
                </a:solidFill>
                <a:latin typeface="Cambria" panose="02040503050406030204" pitchFamily="18" charset="0"/>
                <a:ea typeface="Cambria" panose="02040503050406030204" pitchFamily="18" charset="0"/>
              </a:rPr>
              <a:t>Kiran M R</a:t>
            </a:r>
          </a:p>
          <a:p>
            <a:pPr marL="0" marR="0" lvl="0" indent="0" rtl="0">
              <a:spcBef>
                <a:spcPts val="0"/>
              </a:spcBef>
              <a:spcAft>
                <a:spcPts val="0"/>
              </a:spcAft>
              <a:buClr>
                <a:schemeClr val="dk1"/>
              </a:buClr>
              <a:buSzPts val="2400"/>
              <a:buFont typeface="Calibri"/>
              <a:buNone/>
            </a:pPr>
            <a:endParaRPr sz="2400" dirty="0">
              <a:solidFill>
                <a:schemeClr val="dk1"/>
              </a:solidFill>
              <a:latin typeface="Corbel"/>
              <a:ea typeface="Corbel"/>
              <a:cs typeface="Corbel"/>
              <a:sym typeface="Corbel"/>
            </a:endParaRPr>
          </a:p>
        </p:txBody>
      </p:sp>
      <p:pic>
        <p:nvPicPr>
          <p:cNvPr id="8" name="Google Shape;89;p13" descr="KLE Technological University"/>
          <p:cNvPicPr preferRelativeResize="0"/>
          <p:nvPr/>
        </p:nvPicPr>
        <p:blipFill rotWithShape="1">
          <a:blip r:embed="rId3">
            <a:alphaModFix/>
          </a:blip>
          <a:srcRect/>
          <a:stretch/>
        </p:blipFill>
        <p:spPr>
          <a:xfrm>
            <a:off x="4382813" y="315309"/>
            <a:ext cx="3358056" cy="677917"/>
          </a:xfrm>
          <a:prstGeom prst="rect">
            <a:avLst/>
          </a:prstGeom>
          <a:noFill/>
          <a:ln>
            <a:noFill/>
          </a:ln>
        </p:spPr>
      </p:pic>
      <p:sp>
        <p:nvSpPr>
          <p:cNvPr id="2" name="Rectangle 1"/>
          <p:cNvSpPr/>
          <p:nvPr/>
        </p:nvSpPr>
        <p:spPr>
          <a:xfrm>
            <a:off x="4927556" y="3577867"/>
            <a:ext cx="2268570" cy="461665"/>
          </a:xfrm>
          <a:prstGeom prst="rect">
            <a:avLst/>
          </a:prstGeom>
        </p:spPr>
        <p:txBody>
          <a:bodyPr wrap="none">
            <a:spAutoFit/>
          </a:bodyPr>
          <a:lstStyle/>
          <a:p>
            <a:pPr lvl="0">
              <a:spcBef>
                <a:spcPts val="1240"/>
              </a:spcBef>
              <a:buSzPts val="4640"/>
            </a:pPr>
            <a:r>
              <a:rPr lang="en-US" sz="1100" dirty="0"/>
              <a:t> </a:t>
            </a:r>
            <a:r>
              <a:rPr lang="en-US" sz="2400" dirty="0">
                <a:solidFill>
                  <a:schemeClr val="dk1"/>
                </a:solidFill>
                <a:latin typeface="Corbel"/>
                <a:ea typeface="Corbel"/>
                <a:cs typeface="Corbel"/>
                <a:sym typeface="Corbel"/>
              </a:rPr>
              <a:t>Team members</a:t>
            </a:r>
            <a:r>
              <a:rPr lang="en-US" sz="1100" dirty="0"/>
              <a:t>:</a:t>
            </a:r>
          </a:p>
        </p:txBody>
      </p:sp>
      <p:sp>
        <p:nvSpPr>
          <p:cNvPr id="9" name="Google Shape;142;p1"/>
          <p:cNvSpPr txBox="1">
            <a:spLocks/>
          </p:cNvSpPr>
          <p:nvPr/>
        </p:nvSpPr>
        <p:spPr>
          <a:xfrm>
            <a:off x="2763412" y="1774451"/>
            <a:ext cx="6852745" cy="541024"/>
          </a:xfrm>
          <a:prstGeom prst="rect">
            <a:avLst/>
          </a:prstGeom>
          <a:noFill/>
          <a:ln>
            <a:noFill/>
          </a:ln>
        </p:spPr>
        <p:txBody>
          <a:bodyPr spcFirstLastPara="1" vert="horz" wrap="square" lIns="91425" tIns="45700" rIns="91425" bIns="45700" anchor="b" anchorCtr="0">
            <a:normAutofit fontScale="975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sz="28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Senior Design Project  VII semester</a:t>
            </a:r>
          </a:p>
        </p:txBody>
      </p:sp>
      <p:sp>
        <p:nvSpPr>
          <p:cNvPr id="10" name="Title 2">
            <a:extLst>
              <a:ext uri="{FF2B5EF4-FFF2-40B4-BE49-F238E27FC236}">
                <a16:creationId xmlns:a16="http://schemas.microsoft.com/office/drawing/2014/main" id="{9A5C1391-D83E-42AC-B6E9-EEBAEC8B68B1}"/>
              </a:ext>
            </a:extLst>
          </p:cNvPr>
          <p:cNvSpPr txBox="1">
            <a:spLocks/>
          </p:cNvSpPr>
          <p:nvPr/>
        </p:nvSpPr>
        <p:spPr>
          <a:xfrm>
            <a:off x="223520" y="2255618"/>
            <a:ext cx="10739120" cy="1173382"/>
          </a:xfrm>
          <a:prstGeom prst="rect">
            <a:avLst/>
          </a:prstGeom>
        </p:spPr>
        <p:txBody>
          <a:bodyPr vert="horz" anchor="b">
            <a:norm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uClrTx/>
              <a:buFontTx/>
            </a:pPr>
            <a:r>
              <a:rPr lang="en-US" sz="2800" dirty="0">
                <a:latin typeface="Algerian" panose="04020705040A02060702" pitchFamily="82" charset="0"/>
              </a:rPr>
              <a:t>User-Friendly Interface for Dual Health Risk Prediction: Heart Failure and Diabetes</a:t>
            </a:r>
            <a:endParaRPr lang="en-IN" sz="2800"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p:nvPr/>
        </p:nvSpPr>
        <p:spPr>
          <a:xfrm>
            <a:off x="0" y="435128"/>
            <a:ext cx="6808001" cy="954067"/>
          </a:xfrm>
          <a:prstGeom prst="rect">
            <a:avLst/>
          </a:prstGeom>
          <a:noFill/>
          <a:ln>
            <a:noFill/>
          </a:ln>
        </p:spPr>
        <p:txBody>
          <a:bodyPr spcFirstLastPara="1" wrap="square" lIns="91425" tIns="45700" rIns="91425" bIns="45700" anchor="t" anchorCtr="0">
            <a:spAutoFit/>
          </a:bodyPr>
          <a:lstStyle/>
          <a:p>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Proposed Methodology</a:t>
            </a:r>
          </a:p>
          <a:p>
            <a:pPr marL="0" marR="0" lvl="0" indent="0" algn="l" rtl="0">
              <a:spcBef>
                <a:spcPts val="0"/>
              </a:spcBef>
              <a:spcAft>
                <a:spcPts val="0"/>
              </a:spcAft>
              <a:buNone/>
            </a:pPr>
            <a:endParaRPr lang="en-IN" dirty="0"/>
          </a:p>
          <a:p>
            <a:pPr marL="0" marR="0" lvl="0" indent="0" algn="l" rtl="0">
              <a:spcBef>
                <a:spcPts val="0"/>
              </a:spcBef>
              <a:spcAft>
                <a:spcPts val="0"/>
              </a:spcAft>
              <a:buNone/>
            </a:pPr>
            <a:endParaRPr lang="en-IN" sz="1800" dirty="0">
              <a:solidFill>
                <a:schemeClr val="dk1"/>
              </a:solidFill>
              <a:latin typeface="Corbel"/>
              <a:ea typeface="Corbel"/>
              <a:cs typeface="Corbel"/>
              <a:sym typeface="Corbel"/>
            </a:endParaRPr>
          </a:p>
        </p:txBody>
      </p:sp>
      <p:sp>
        <p:nvSpPr>
          <p:cNvPr id="10" name="Title 9">
            <a:extLst>
              <a:ext uri="{FF2B5EF4-FFF2-40B4-BE49-F238E27FC236}">
                <a16:creationId xmlns:a16="http://schemas.microsoft.com/office/drawing/2014/main" id="{75CB7F97-8A67-4EFB-828C-ADED46EF5AA3}"/>
              </a:ext>
            </a:extLst>
          </p:cNvPr>
          <p:cNvSpPr>
            <a:spLocks noGrp="1"/>
          </p:cNvSpPr>
          <p:nvPr>
            <p:ph type="title"/>
          </p:nvPr>
        </p:nvSpPr>
        <p:spPr>
          <a:xfrm>
            <a:off x="336698" y="898634"/>
            <a:ext cx="9437222" cy="517416"/>
          </a:xfrm>
        </p:spPr>
        <p:txBody>
          <a:bodyPr>
            <a:noAutofit/>
          </a:bodyPr>
          <a:lstStyle/>
          <a:p>
            <a:r>
              <a:rPr lang="en-IN" sz="2800" dirty="0"/>
              <a:t>Dataset Details :</a:t>
            </a:r>
          </a:p>
        </p:txBody>
      </p:sp>
      <p:sp>
        <p:nvSpPr>
          <p:cNvPr id="11" name="Text Placeholder 10">
            <a:extLst>
              <a:ext uri="{FF2B5EF4-FFF2-40B4-BE49-F238E27FC236}">
                <a16:creationId xmlns:a16="http://schemas.microsoft.com/office/drawing/2014/main" id="{EEA109B9-8177-4037-BDAF-F8C3C01322E4}"/>
              </a:ext>
            </a:extLst>
          </p:cNvPr>
          <p:cNvSpPr>
            <a:spLocks noGrp="1"/>
          </p:cNvSpPr>
          <p:nvPr>
            <p:ph type="body" idx="1"/>
          </p:nvPr>
        </p:nvSpPr>
        <p:spPr>
          <a:xfrm>
            <a:off x="336698" y="4843155"/>
            <a:ext cx="5659820" cy="1564789"/>
          </a:xfrm>
        </p:spPr>
        <p:txBody>
          <a:bodyPr>
            <a:normAutofit fontScale="77500" lnSpcReduction="20000"/>
          </a:bodyPr>
          <a:lstStyle/>
          <a:p>
            <a:r>
              <a:rPr lang="en-US" dirty="0"/>
              <a:t>The Heart Failure Clinical Records dataset from </a:t>
            </a:r>
            <a:r>
              <a:rPr lang="it-IT" dirty="0"/>
              <a:t>Rana Hospital in Ludhiana, Punjab</a:t>
            </a:r>
            <a:r>
              <a:rPr lang="en-US" dirty="0"/>
              <a:t>. The objective of the data set is to predict whether a patient has Heart failure or not, It includes 1886 patient records with 13 features.</a:t>
            </a:r>
            <a:endParaRPr lang="en-IN" dirty="0"/>
          </a:p>
        </p:txBody>
      </p:sp>
      <p:sp>
        <p:nvSpPr>
          <p:cNvPr id="13" name="Text Placeholder 12">
            <a:extLst>
              <a:ext uri="{FF2B5EF4-FFF2-40B4-BE49-F238E27FC236}">
                <a16:creationId xmlns:a16="http://schemas.microsoft.com/office/drawing/2014/main" id="{A5F949A4-8FD8-4F5C-A139-D9F9DF1AE56A}"/>
              </a:ext>
            </a:extLst>
          </p:cNvPr>
          <p:cNvSpPr>
            <a:spLocks noGrp="1"/>
          </p:cNvSpPr>
          <p:nvPr>
            <p:ph type="body" sz="half" idx="3"/>
          </p:nvPr>
        </p:nvSpPr>
        <p:spPr>
          <a:xfrm>
            <a:off x="6193368" y="4843774"/>
            <a:ext cx="5824007" cy="1579098"/>
          </a:xfrm>
        </p:spPr>
        <p:txBody>
          <a:bodyPr>
            <a:normAutofit fontScale="77500" lnSpcReduction="20000"/>
          </a:bodyPr>
          <a:lstStyle/>
          <a:p>
            <a:r>
              <a:rPr lang="en-US" dirty="0"/>
              <a:t>This dataset is originally from the National Institute of Diabetes and Digestive and Kidney Diseases, The objective of the data set is to diagnostically predict whether a patient has diabetes or not, It contains 768 patients’ data, and 268 of them have developed diabetes.</a:t>
            </a:r>
            <a:endParaRPr lang="en-IN" dirty="0"/>
          </a:p>
        </p:txBody>
      </p:sp>
      <p:pic>
        <p:nvPicPr>
          <p:cNvPr id="18" name="Content Placeholder 17">
            <a:extLst>
              <a:ext uri="{FF2B5EF4-FFF2-40B4-BE49-F238E27FC236}">
                <a16:creationId xmlns:a16="http://schemas.microsoft.com/office/drawing/2014/main" id="{B96C7734-9487-4AD8-AE99-E95752DE3F77}"/>
              </a:ext>
            </a:extLst>
          </p:cNvPr>
          <p:cNvPicPr>
            <a:picLocks noGrp="1" noChangeAspect="1"/>
          </p:cNvPicPr>
          <p:nvPr>
            <p:ph sz="quarter" idx="2"/>
          </p:nvPr>
        </p:nvPicPr>
        <p:blipFill>
          <a:blip r:embed="rId3"/>
          <a:stretch>
            <a:fillRect/>
          </a:stretch>
        </p:blipFill>
        <p:spPr>
          <a:xfrm>
            <a:off x="1097280" y="1431197"/>
            <a:ext cx="3972560" cy="3396812"/>
          </a:xfrm>
        </p:spPr>
      </p:pic>
      <p:pic>
        <p:nvPicPr>
          <p:cNvPr id="20" name="Content Placeholder 19">
            <a:extLst>
              <a:ext uri="{FF2B5EF4-FFF2-40B4-BE49-F238E27FC236}">
                <a16:creationId xmlns:a16="http://schemas.microsoft.com/office/drawing/2014/main" id="{4B8C315C-2555-4644-A61F-FF57AFD4EDAE}"/>
              </a:ext>
            </a:extLst>
          </p:cNvPr>
          <p:cNvPicPr>
            <a:picLocks noGrp="1" noChangeAspect="1"/>
          </p:cNvPicPr>
          <p:nvPr>
            <p:ph sz="quarter" idx="4"/>
          </p:nvPr>
        </p:nvPicPr>
        <p:blipFill>
          <a:blip r:embed="rId4"/>
          <a:stretch>
            <a:fillRect/>
          </a:stretch>
        </p:blipFill>
        <p:spPr>
          <a:xfrm>
            <a:off x="7122162" y="1416051"/>
            <a:ext cx="3339463" cy="3411958"/>
          </a:xfrm>
        </p:spPr>
      </p:pic>
      <p:sp>
        <p:nvSpPr>
          <p:cNvPr id="2" name="Slide Number Placeholder 1">
            <a:extLst>
              <a:ext uri="{FF2B5EF4-FFF2-40B4-BE49-F238E27FC236}">
                <a16:creationId xmlns:a16="http://schemas.microsoft.com/office/drawing/2014/main" id="{A91108CB-0FC8-456C-AB03-8EFC27FCF1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116952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p:nvPr/>
        </p:nvSpPr>
        <p:spPr>
          <a:xfrm>
            <a:off x="0" y="435128"/>
            <a:ext cx="6808001" cy="461624"/>
          </a:xfrm>
          <a:prstGeom prst="rect">
            <a:avLst/>
          </a:prstGeom>
          <a:noFill/>
          <a:ln>
            <a:noFill/>
          </a:ln>
        </p:spPr>
        <p:txBody>
          <a:bodyPr spcFirstLastPara="1" wrap="square" lIns="91425" tIns="45700" rIns="91425" bIns="45700" anchor="t" anchorCtr="0">
            <a:spAutoFit/>
          </a:bodyPr>
          <a:lstStyle/>
          <a:p>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Proposed Methodology</a:t>
            </a:r>
          </a:p>
        </p:txBody>
      </p:sp>
      <p:sp>
        <p:nvSpPr>
          <p:cNvPr id="4" name="Content Placeholder 3">
            <a:extLst>
              <a:ext uri="{FF2B5EF4-FFF2-40B4-BE49-F238E27FC236}">
                <a16:creationId xmlns:a16="http://schemas.microsoft.com/office/drawing/2014/main" id="{005A6FB6-A0A2-49C5-96B2-EFDD60824D20}"/>
              </a:ext>
            </a:extLst>
          </p:cNvPr>
          <p:cNvSpPr>
            <a:spLocks noGrp="1"/>
          </p:cNvSpPr>
          <p:nvPr>
            <p:ph idx="1"/>
          </p:nvPr>
        </p:nvSpPr>
        <p:spPr>
          <a:xfrm>
            <a:off x="345440" y="1076598"/>
            <a:ext cx="11671936" cy="4849416"/>
          </a:xfrm>
        </p:spPr>
        <p:txBody>
          <a:bodyPr>
            <a:noAutofit/>
          </a:bodyPr>
          <a:lstStyle/>
          <a:p>
            <a:pPr marL="109728" indent="0">
              <a:buNone/>
            </a:pPr>
            <a:r>
              <a:rPr lang="en-US" sz="1800" dirty="0"/>
              <a:t>1. Preprocessing: The process starts with the collecting raw dataset and enhances data quality by handling missing values, outliers, feature selection, and normalization.</a:t>
            </a:r>
          </a:p>
          <a:p>
            <a:pPr marL="109728" indent="0">
              <a:buNone/>
            </a:pPr>
            <a:r>
              <a:rPr lang="en-US" sz="1800" dirty="0"/>
              <a:t>2. Data Splitting: Divides the dataset into training and test sets.</a:t>
            </a:r>
          </a:p>
          <a:p>
            <a:pPr marL="109728" indent="0">
              <a:buNone/>
            </a:pPr>
            <a:r>
              <a:rPr lang="en-US" sz="1800" dirty="0"/>
              <a:t>3. Model Training:</a:t>
            </a:r>
          </a:p>
          <a:p>
            <a:pPr marL="109728" indent="0">
              <a:buNone/>
            </a:pPr>
            <a:r>
              <a:rPr lang="en-US" sz="1800" dirty="0"/>
              <a:t>    Heart Failure Prediction:</a:t>
            </a:r>
          </a:p>
          <a:p>
            <a:pPr marL="109728" indent="0">
              <a:buNone/>
            </a:pPr>
            <a:r>
              <a:rPr lang="en-US" sz="1800" dirty="0"/>
              <a:t>     - Algorithms Tested: ANN, Random Forest, KNN, SVM, Logistic Regression, Naive Bayes.</a:t>
            </a:r>
          </a:p>
          <a:p>
            <a:pPr marL="109728" indent="0">
              <a:buNone/>
            </a:pPr>
            <a:r>
              <a:rPr lang="en-US" sz="1800" dirty="0"/>
              <a:t>     - Best Model: ANN (achieved highest accuracy).</a:t>
            </a:r>
          </a:p>
          <a:p>
            <a:pPr marL="109728" indent="0">
              <a:buNone/>
            </a:pPr>
            <a:r>
              <a:rPr lang="en-US" sz="1800" dirty="0"/>
              <a:t>    Diabetes Prediction:</a:t>
            </a:r>
          </a:p>
          <a:p>
            <a:pPr marL="109728" indent="0">
              <a:buNone/>
            </a:pPr>
            <a:r>
              <a:rPr lang="en-US" sz="1800" dirty="0"/>
              <a:t>     - Algorithms Tested: Random Forest, </a:t>
            </a:r>
            <a:r>
              <a:rPr lang="en-US" sz="1800" dirty="0" err="1"/>
              <a:t>XGBoost</a:t>
            </a:r>
            <a:r>
              <a:rPr lang="en-US" sz="1800" dirty="0"/>
              <a:t>, </a:t>
            </a:r>
            <a:r>
              <a:rPr lang="en-US" sz="1800" dirty="0" err="1"/>
              <a:t>LightGBM</a:t>
            </a:r>
            <a:r>
              <a:rPr lang="en-US" sz="1800" dirty="0"/>
              <a:t>.</a:t>
            </a:r>
          </a:p>
          <a:p>
            <a:pPr marL="109728" indent="0">
              <a:buNone/>
            </a:pPr>
            <a:r>
              <a:rPr lang="en-US" sz="1800" dirty="0"/>
              <a:t>     - Best Model: </a:t>
            </a:r>
            <a:r>
              <a:rPr lang="en-US" sz="1800" dirty="0" err="1"/>
              <a:t>XGBoost</a:t>
            </a:r>
            <a:r>
              <a:rPr lang="en-US" sz="1800" dirty="0"/>
              <a:t> (achieved highest accuracy).</a:t>
            </a:r>
          </a:p>
          <a:p>
            <a:pPr marL="109728" indent="0">
              <a:buNone/>
            </a:pPr>
            <a:r>
              <a:rPr lang="en-US" sz="1800" dirty="0"/>
              <a:t>4. Evaluation: Models are evaluated using metrics such as accuracy, precision, recall, and F1-score.</a:t>
            </a:r>
          </a:p>
          <a:p>
            <a:pPr marL="109728" indent="0">
              <a:buNone/>
            </a:pPr>
            <a:r>
              <a:rPr lang="en-US" sz="1800" dirty="0"/>
              <a:t>5. Refinement: Iterative adjustments are made to improve model performance.</a:t>
            </a:r>
          </a:p>
          <a:p>
            <a:pPr marL="109728" indent="0">
              <a:buNone/>
            </a:pPr>
            <a:r>
              <a:rPr lang="en-US" sz="1800" dirty="0"/>
              <a:t>6. Final Integration: The best models (ANN for heart failure and </a:t>
            </a:r>
            <a:r>
              <a:rPr lang="en-US" sz="1800" dirty="0" err="1"/>
              <a:t>XGBoost</a:t>
            </a:r>
            <a:r>
              <a:rPr lang="en-US" sz="1800" dirty="0"/>
              <a:t> for diabetes) are integrated into a user-friendly GUI. The interface allows healthcare professionals and patients to input health data and receive predictions.</a:t>
            </a:r>
            <a:endParaRPr lang="en-IN" sz="1800" dirty="0"/>
          </a:p>
        </p:txBody>
      </p:sp>
      <p:sp>
        <p:nvSpPr>
          <p:cNvPr id="2" name="Slide Number Placeholder 1">
            <a:extLst>
              <a:ext uri="{FF2B5EF4-FFF2-40B4-BE49-F238E27FC236}">
                <a16:creationId xmlns:a16="http://schemas.microsoft.com/office/drawing/2014/main" id="{A91108CB-0FC8-456C-AB03-8EFC27FCF1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334100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ED9CB0D2-3C76-42C5-82B5-AB0E0E16BE52}"/>
              </a:ext>
            </a:extLst>
          </p:cNvPr>
          <p:cNvSpPr>
            <a:spLocks noGrp="1"/>
          </p:cNvSpPr>
          <p:nvPr>
            <p:ph idx="1"/>
          </p:nvPr>
        </p:nvSpPr>
        <p:spPr>
          <a:xfrm>
            <a:off x="254000" y="898634"/>
            <a:ext cx="11582400" cy="5108659"/>
          </a:xfrm>
        </p:spPr>
        <p:txBody>
          <a:bodyPr>
            <a:normAutofit/>
          </a:bodyPr>
          <a:lstStyle/>
          <a:p>
            <a:pPr marL="109728" indent="0">
              <a:buNone/>
            </a:pPr>
            <a:r>
              <a:rPr lang="en-US" sz="2400" dirty="0"/>
              <a:t>Architecture of the proposed ANN :</a:t>
            </a:r>
          </a:p>
          <a:p>
            <a:pPr marL="109728" indent="0">
              <a:buNone/>
            </a:pPr>
            <a:endParaRPr lang="en-US" sz="2400" dirty="0"/>
          </a:p>
          <a:p>
            <a:pPr marL="342900" indent="-342900">
              <a:buFont typeface="Wingdings" panose="05000000000000000000" pitchFamily="2" charset="2"/>
              <a:buChar char="Ø"/>
            </a:pPr>
            <a:r>
              <a:rPr lang="en-GB" sz="2400" b="1" dirty="0"/>
              <a:t>Neural Network Configuration:</a:t>
            </a:r>
          </a:p>
          <a:p>
            <a:pPr marL="109728" indent="0">
              <a:buNone/>
            </a:pPr>
            <a:endParaRPr lang="en-GB" sz="2400" b="1" dirty="0"/>
          </a:p>
          <a:p>
            <a:pPr marL="109728" indent="0">
              <a:buNone/>
            </a:pPr>
            <a:r>
              <a:rPr lang="en-GB" sz="2000" dirty="0"/>
              <a:t>– Input layer: Twelve units</a:t>
            </a:r>
          </a:p>
          <a:p>
            <a:pPr marL="109728" indent="0">
              <a:buNone/>
            </a:pPr>
            <a:r>
              <a:rPr lang="en-GB" sz="2000" dirty="0"/>
              <a:t>– First hidden layer: Twelve units</a:t>
            </a:r>
          </a:p>
          <a:p>
            <a:pPr marL="109728" indent="0">
              <a:buNone/>
            </a:pPr>
            <a:r>
              <a:rPr lang="en-GB" sz="2000" dirty="0"/>
              <a:t>– Second hidden layer: Six units</a:t>
            </a:r>
          </a:p>
          <a:p>
            <a:pPr marL="109728" indent="0">
              <a:buNone/>
            </a:pPr>
            <a:r>
              <a:rPr lang="en-GB" sz="2000" dirty="0"/>
              <a:t>– Final layer: One unit</a:t>
            </a:r>
          </a:p>
          <a:p>
            <a:pPr marL="109728" indent="0">
              <a:buNone/>
            </a:pPr>
            <a:r>
              <a:rPr lang="en-GB" sz="2000" dirty="0"/>
              <a:t>– Epochs: 500</a:t>
            </a:r>
          </a:p>
          <a:p>
            <a:pPr marL="109728" indent="0">
              <a:buNone/>
            </a:pPr>
            <a:r>
              <a:rPr lang="en-GB" sz="2000" dirty="0"/>
              <a:t>– Loss function: Binary cross-entropy</a:t>
            </a:r>
          </a:p>
        </p:txBody>
      </p:sp>
      <p:sp>
        <p:nvSpPr>
          <p:cNvPr id="3" name="Slide Number Placeholder 2">
            <a:extLst>
              <a:ext uri="{FF2B5EF4-FFF2-40B4-BE49-F238E27FC236}">
                <a16:creationId xmlns:a16="http://schemas.microsoft.com/office/drawing/2014/main" id="{523F5DD5-8EDF-4C84-B80E-ABDCD0BAE1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7" name="Title 6">
            <a:extLst>
              <a:ext uri="{FF2B5EF4-FFF2-40B4-BE49-F238E27FC236}">
                <a16:creationId xmlns:a16="http://schemas.microsoft.com/office/drawing/2014/main" id="{B94072E2-7085-4C55-86A8-93A07E0A51D9}"/>
              </a:ext>
            </a:extLst>
          </p:cNvPr>
          <p:cNvSpPr>
            <a:spLocks noGrp="1"/>
          </p:cNvSpPr>
          <p:nvPr>
            <p:ph type="title"/>
          </p:nvPr>
        </p:nvSpPr>
        <p:spPr>
          <a:xfrm>
            <a:off x="254000" y="341938"/>
            <a:ext cx="3413760" cy="556696"/>
          </a:xfrm>
        </p:spPr>
        <p:txBody>
          <a:bodyPr>
            <a:normAutofit fontScale="90000"/>
          </a:bodyPr>
          <a:lstStyle/>
          <a:p>
            <a:r>
              <a:rPr lang="en-US" sz="2400" dirty="0">
                <a:sym typeface="Corbel"/>
              </a:rPr>
              <a:t>Proposed Methodology</a:t>
            </a:r>
            <a:endParaRPr lang="en-IN" sz="2400" dirty="0"/>
          </a:p>
        </p:txBody>
      </p:sp>
      <p:pic>
        <p:nvPicPr>
          <p:cNvPr id="5" name="Picture 2">
            <a:extLst>
              <a:ext uri="{FF2B5EF4-FFF2-40B4-BE49-F238E27FC236}">
                <a16:creationId xmlns:a16="http://schemas.microsoft.com/office/drawing/2014/main" id="{7C122A36-ED5C-4CCE-9FBA-4CC3F687E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3" y="84930"/>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a:extLst>
              <a:ext uri="{FF2B5EF4-FFF2-40B4-BE49-F238E27FC236}">
                <a16:creationId xmlns:a16="http://schemas.microsoft.com/office/drawing/2014/main" id="{99560CC1-2388-4FD4-BBC2-474CC6F134CA}"/>
              </a:ext>
            </a:extLst>
          </p:cNvPr>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605FCA8-CD30-4FD6-AB2C-D2700E4A7481}"/>
              </a:ext>
            </a:extLst>
          </p:cNvPr>
          <p:cNvPicPr>
            <a:picLocks noChangeAspect="1"/>
          </p:cNvPicPr>
          <p:nvPr/>
        </p:nvPicPr>
        <p:blipFill rotWithShape="1">
          <a:blip r:embed="rId3">
            <a:extLst>
              <a:ext uri="{28A0092B-C50C-407E-A947-70E740481C1C}">
                <a14:useLocalDpi xmlns:a14="http://schemas.microsoft.com/office/drawing/2010/main" val="0"/>
              </a:ext>
            </a:extLst>
          </a:blip>
          <a:srcRect l="3584" t="5305" r="10244"/>
          <a:stretch/>
        </p:blipFill>
        <p:spPr>
          <a:xfrm>
            <a:off x="7122160" y="960137"/>
            <a:ext cx="4714240" cy="3829287"/>
          </a:xfrm>
          <a:prstGeom prst="rect">
            <a:avLst/>
          </a:prstGeom>
        </p:spPr>
      </p:pic>
      <p:sp>
        <p:nvSpPr>
          <p:cNvPr id="8" name="Google Shape;142;p1">
            <a:extLst>
              <a:ext uri="{FF2B5EF4-FFF2-40B4-BE49-F238E27FC236}">
                <a16:creationId xmlns:a16="http://schemas.microsoft.com/office/drawing/2014/main" id="{C6F7BE25-8161-49D6-9539-AF49A037F375}"/>
              </a:ext>
            </a:extLst>
          </p:cNvPr>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52288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p:nvPr/>
        </p:nvSpPr>
        <p:spPr>
          <a:xfrm>
            <a:off x="0" y="435128"/>
            <a:ext cx="6808001" cy="461624"/>
          </a:xfrm>
          <a:prstGeom prst="rect">
            <a:avLst/>
          </a:prstGeom>
          <a:noFill/>
          <a:ln>
            <a:noFill/>
          </a:ln>
        </p:spPr>
        <p:txBody>
          <a:bodyPr spcFirstLastPara="1" wrap="square" lIns="91425" tIns="45700" rIns="91425" bIns="45700" anchor="t" anchorCtr="0">
            <a:spAutoFit/>
          </a:bodyPr>
          <a:lstStyle/>
          <a:p>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Results and discussions</a:t>
            </a:r>
            <a:endParaRPr dirty="0"/>
          </a:p>
        </p:txBody>
      </p:sp>
      <p:sp>
        <p:nvSpPr>
          <p:cNvPr id="4" name="Content Placeholder 3">
            <a:extLst>
              <a:ext uri="{FF2B5EF4-FFF2-40B4-BE49-F238E27FC236}">
                <a16:creationId xmlns:a16="http://schemas.microsoft.com/office/drawing/2014/main" id="{F13BFE55-36F1-4553-A851-48CC26245833}"/>
              </a:ext>
            </a:extLst>
          </p:cNvPr>
          <p:cNvSpPr>
            <a:spLocks noGrp="1"/>
          </p:cNvSpPr>
          <p:nvPr>
            <p:ph idx="1"/>
          </p:nvPr>
        </p:nvSpPr>
        <p:spPr>
          <a:xfrm>
            <a:off x="609600" y="1090483"/>
            <a:ext cx="11407776" cy="5155266"/>
          </a:xfrm>
        </p:spPr>
        <p:txBody>
          <a:bodyPr>
            <a:noAutofit/>
          </a:bodyPr>
          <a:lstStyle/>
          <a:p>
            <a:pPr marL="285750" indent="-285750">
              <a:buFont typeface="Arial" panose="020B0604020202020204" pitchFamily="34" charset="0"/>
              <a:buChar char="•"/>
            </a:pPr>
            <a:r>
              <a:rPr lang="en-US" sz="2000" dirty="0"/>
              <a:t>Six distinct approaches were compared ANN, Random forest, K-Nearest </a:t>
            </a:r>
            <a:r>
              <a:rPr lang="en-US" sz="2000" dirty="0" err="1"/>
              <a:t>Neighbour</a:t>
            </a:r>
            <a:r>
              <a:rPr lang="en-US" sz="2000" dirty="0"/>
              <a:t>, SVM, Logistic regression and Naïve Bayes. After providing them with individualized training, the models were compared with their respective accuracy, which is shown in Table.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0" indent="0">
              <a:buNone/>
            </a:pPr>
            <a:endParaRPr lang="en-US" sz="2000" dirty="0"/>
          </a:p>
          <a:p>
            <a:pPr marL="0" indent="0">
              <a:buNone/>
            </a:pPr>
            <a:endParaRPr lang="en-US" sz="2000" dirty="0"/>
          </a:p>
          <a:p>
            <a:pPr marL="285750" indent="-285750">
              <a:buFont typeface="Arial" panose="020B0604020202020204" pitchFamily="34" charset="0"/>
              <a:buChar char="•"/>
            </a:pPr>
            <a:r>
              <a:rPr lang="en-US" sz="2000" dirty="0"/>
              <a:t>As a result, The Artificial Neural Network model is put to use because they have the best performance metrics out of the six.</a:t>
            </a:r>
          </a:p>
          <a:p>
            <a:pPr marL="285750" indent="-285750">
              <a:buFont typeface="Arial" panose="020B0604020202020204" pitchFamily="34" charset="0"/>
              <a:buChar char="•"/>
            </a:pPr>
            <a:r>
              <a:rPr lang="en-IN" sz="2000" dirty="0"/>
              <a:t>In Diabetes prediction</a:t>
            </a:r>
            <a:r>
              <a:rPr lang="en-US" sz="2000" dirty="0"/>
              <a:t>, </a:t>
            </a:r>
            <a:r>
              <a:rPr lang="en-US" sz="2000" dirty="0" err="1"/>
              <a:t>XGBoost</a:t>
            </a:r>
            <a:r>
              <a:rPr lang="en-US" sz="2000" dirty="0"/>
              <a:t> achieved the highest Cross Validation Score of 0.901316, indicating that it is the most effective model for predicting diabetes based on the dataset provided, the model's performance is stable and consistent across different folds of cross-validation.</a:t>
            </a:r>
          </a:p>
        </p:txBody>
      </p:sp>
      <p:sp>
        <p:nvSpPr>
          <p:cNvPr id="2" name="Slide Number Placeholder 1">
            <a:extLst>
              <a:ext uri="{FF2B5EF4-FFF2-40B4-BE49-F238E27FC236}">
                <a16:creationId xmlns:a16="http://schemas.microsoft.com/office/drawing/2014/main" id="{A91108CB-0FC8-456C-AB03-8EFC27FCF1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pic>
        <p:nvPicPr>
          <p:cNvPr id="10" name="Picture 9">
            <a:extLst>
              <a:ext uri="{FF2B5EF4-FFF2-40B4-BE49-F238E27FC236}">
                <a16:creationId xmlns:a16="http://schemas.microsoft.com/office/drawing/2014/main" id="{165D2853-33ED-4FE0-848A-E39D87BD3F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9919" y="1991360"/>
            <a:ext cx="4094481" cy="2164080"/>
          </a:xfrm>
          <a:prstGeom prst="rect">
            <a:avLst/>
          </a:prstGeom>
        </p:spPr>
      </p:pic>
    </p:spTree>
    <p:extLst>
      <p:ext uri="{BB962C8B-B14F-4D97-AF65-F5344CB8AC3E}">
        <p14:creationId xmlns:p14="http://schemas.microsoft.com/office/powerpoint/2010/main" val="116952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9CDF50C-A6B0-4349-815F-17066D8A3B34}"/>
              </a:ext>
            </a:extLst>
          </p:cNvPr>
          <p:cNvSpPr>
            <a:spLocks noGrp="1"/>
          </p:cNvSpPr>
          <p:nvPr>
            <p:ph idx="1"/>
          </p:nvPr>
        </p:nvSpPr>
        <p:spPr>
          <a:xfrm>
            <a:off x="255793" y="975902"/>
            <a:ext cx="11326607" cy="5031391"/>
          </a:xfrm>
        </p:spPr>
        <p:txBody>
          <a:bodyPr>
            <a:noAutofit/>
          </a:bodyPr>
          <a:lstStyle/>
          <a:p>
            <a:r>
              <a:rPr lang="en-US" sz="1800" dirty="0"/>
              <a:t>For a training and testing split ratio of 7:3, 70% of the dataset is used to train the model, while the remaining 30% is used for testing its performance.</a:t>
            </a:r>
            <a:endParaRPr lang="en-IN" sz="1800" dirty="0"/>
          </a:p>
          <a:p>
            <a:r>
              <a:rPr lang="en-IN" sz="1800" dirty="0"/>
              <a:t>From the confusion matrix, we can conclude that:</a:t>
            </a:r>
          </a:p>
          <a:p>
            <a:pPr marL="109728" indent="0">
              <a:buNone/>
            </a:pPr>
            <a:r>
              <a:rPr lang="en-IN" sz="1800" dirty="0"/>
              <a:t>True Positives (T.P.) = 314, True Negatives (T.N.) = 239, False Positives (F.P.) = 1, False Negatives (F.N.) = 12.</a:t>
            </a:r>
          </a:p>
          <a:p>
            <a:endParaRPr lang="en-IN" sz="1800" dirty="0"/>
          </a:p>
          <a:p>
            <a:r>
              <a:rPr lang="en-IN" sz="1800" dirty="0"/>
              <a:t>The accuracy is calculated as follows:</a:t>
            </a:r>
          </a:p>
          <a:p>
            <a:pPr marL="452628" indent="-342900">
              <a:buFont typeface="+mj-lt"/>
              <a:buAutoNum type="arabicParenR"/>
            </a:pPr>
            <a:r>
              <a:rPr lang="en-IN" sz="1800" dirty="0"/>
              <a:t>Accuracy = (T.P. + T.N.) / (F.P. + F.N. + T.P. + T.N.)</a:t>
            </a:r>
            <a:br>
              <a:rPr lang="en-IN" sz="1800" dirty="0"/>
            </a:br>
            <a:r>
              <a:rPr lang="en-IN" sz="1800" dirty="0"/>
              <a:t>Accuracy = (314 + 239) / (1 + 12 + 314 + 239)</a:t>
            </a:r>
            <a:br>
              <a:rPr lang="en-IN" sz="1800" dirty="0"/>
            </a:br>
            <a:r>
              <a:rPr lang="en-IN" sz="1800" dirty="0"/>
              <a:t>Accuracy = 553 / 566 ≈ 0.977</a:t>
            </a:r>
          </a:p>
          <a:p>
            <a:pPr marL="452628" indent="-342900">
              <a:buFont typeface="+mj-lt"/>
              <a:buAutoNum type="arabicParenR"/>
            </a:pPr>
            <a:endParaRPr lang="en-IN" sz="1800" dirty="0"/>
          </a:p>
          <a:p>
            <a:pPr marL="452628" indent="-342900">
              <a:buFont typeface="+mj-lt"/>
              <a:buAutoNum type="arabicParenR"/>
            </a:pPr>
            <a:r>
              <a:rPr lang="en-IN" sz="1800" dirty="0" err="1"/>
              <a:t>Errorrate</a:t>
            </a:r>
            <a:r>
              <a:rPr lang="en-IN" sz="1800" dirty="0"/>
              <a:t>=1-Accuracy ;   </a:t>
            </a:r>
            <a:r>
              <a:rPr lang="en-IN" sz="1800" dirty="0" err="1"/>
              <a:t>Errorrate</a:t>
            </a:r>
            <a:r>
              <a:rPr lang="en-IN" sz="1800" dirty="0"/>
              <a:t>: 10.977=0.023</a:t>
            </a:r>
          </a:p>
          <a:p>
            <a:pPr marL="452628" indent="-342900">
              <a:buFont typeface="+mj-lt"/>
              <a:buAutoNum type="arabicParenR"/>
            </a:pPr>
            <a:endParaRPr lang="en-IN" sz="1800" dirty="0"/>
          </a:p>
          <a:p>
            <a:pPr marL="452628" indent="-342900">
              <a:buFont typeface="+mj-lt"/>
              <a:buAutoNum type="arabicParenR"/>
            </a:pPr>
            <a:r>
              <a:rPr lang="en-IN" sz="1800" dirty="0"/>
              <a:t>Precision=T.P./(T.P.+F.P.) ; Precision: 314/(314+1)=0.996</a:t>
            </a:r>
          </a:p>
          <a:p>
            <a:pPr marL="452628" indent="-342900">
              <a:buFont typeface="+mj-lt"/>
              <a:buAutoNum type="arabicParenR"/>
            </a:pPr>
            <a:endParaRPr lang="en-IN" sz="1800" dirty="0"/>
          </a:p>
          <a:p>
            <a:pPr marL="452628" indent="-342900">
              <a:buFont typeface="+mj-lt"/>
              <a:buAutoNum type="arabicParenR"/>
            </a:pPr>
            <a:r>
              <a:rPr lang="en-IN" sz="1800" dirty="0"/>
              <a:t>Recall = [T.P./(F.N.+T.P.)] ; Recall =314/(314+12)= 0.963</a:t>
            </a:r>
          </a:p>
        </p:txBody>
      </p:sp>
      <p:sp>
        <p:nvSpPr>
          <p:cNvPr id="3" name="Slide Number Placeholder 2">
            <a:extLst>
              <a:ext uri="{FF2B5EF4-FFF2-40B4-BE49-F238E27FC236}">
                <a16:creationId xmlns:a16="http://schemas.microsoft.com/office/drawing/2014/main" id="{523F5DD5-8EDF-4C84-B80E-ABDCD0BAE1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7" name="Title 6">
            <a:extLst>
              <a:ext uri="{FF2B5EF4-FFF2-40B4-BE49-F238E27FC236}">
                <a16:creationId xmlns:a16="http://schemas.microsoft.com/office/drawing/2014/main" id="{B94072E2-7085-4C55-86A8-93A07E0A51D9}"/>
              </a:ext>
            </a:extLst>
          </p:cNvPr>
          <p:cNvSpPr>
            <a:spLocks noGrp="1"/>
          </p:cNvSpPr>
          <p:nvPr>
            <p:ph type="title"/>
          </p:nvPr>
        </p:nvSpPr>
        <p:spPr>
          <a:xfrm>
            <a:off x="142240" y="426285"/>
            <a:ext cx="3556000" cy="424423"/>
          </a:xfrm>
        </p:spPr>
        <p:txBody>
          <a:bodyPr>
            <a:normAutofit fontScale="90000"/>
          </a:bodyPr>
          <a:lstStyle/>
          <a:p>
            <a:r>
              <a:rPr lang="en-US" sz="2400" dirty="0">
                <a:sym typeface="Corbel"/>
              </a:rPr>
              <a:t>Results and discussions</a:t>
            </a:r>
            <a:endParaRPr lang="en-US" sz="2400" dirty="0"/>
          </a:p>
        </p:txBody>
      </p:sp>
      <p:pic>
        <p:nvPicPr>
          <p:cNvPr id="5" name="Picture 2">
            <a:extLst>
              <a:ext uri="{FF2B5EF4-FFF2-40B4-BE49-F238E27FC236}">
                <a16:creationId xmlns:a16="http://schemas.microsoft.com/office/drawing/2014/main" id="{7C122A36-ED5C-4CCE-9FBA-4CC3F687E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3" y="84930"/>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a:extLst>
              <a:ext uri="{FF2B5EF4-FFF2-40B4-BE49-F238E27FC236}">
                <a16:creationId xmlns:a16="http://schemas.microsoft.com/office/drawing/2014/main" id="{99560CC1-2388-4FD4-BBC2-474CC6F134CA}"/>
              </a:ext>
            </a:extLst>
          </p:cNvPr>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F85B4CA-B001-4546-852D-34DB2F3B6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440" y="2230647"/>
            <a:ext cx="4559936" cy="3879860"/>
          </a:xfrm>
          <a:prstGeom prst="rect">
            <a:avLst/>
          </a:prstGeom>
        </p:spPr>
      </p:pic>
      <p:sp>
        <p:nvSpPr>
          <p:cNvPr id="9" name="Google Shape;142;p1">
            <a:extLst>
              <a:ext uri="{FF2B5EF4-FFF2-40B4-BE49-F238E27FC236}">
                <a16:creationId xmlns:a16="http://schemas.microsoft.com/office/drawing/2014/main" id="{D639DA44-3ECA-42D6-BEAB-CD64673F2A8B}"/>
              </a:ext>
            </a:extLst>
          </p:cNvPr>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375336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3F5DD5-8EDF-4C84-B80E-ABDCD0BAE1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7" name="Title 6">
            <a:extLst>
              <a:ext uri="{FF2B5EF4-FFF2-40B4-BE49-F238E27FC236}">
                <a16:creationId xmlns:a16="http://schemas.microsoft.com/office/drawing/2014/main" id="{B94072E2-7085-4C55-86A8-93A07E0A51D9}"/>
              </a:ext>
            </a:extLst>
          </p:cNvPr>
          <p:cNvSpPr>
            <a:spLocks noGrp="1"/>
          </p:cNvSpPr>
          <p:nvPr>
            <p:ph type="title"/>
          </p:nvPr>
        </p:nvSpPr>
        <p:spPr>
          <a:xfrm>
            <a:off x="396240" y="406671"/>
            <a:ext cx="3891280" cy="515726"/>
          </a:xfrm>
        </p:spPr>
        <p:txBody>
          <a:bodyPr>
            <a:normAutofit/>
          </a:bodyPr>
          <a:lstStyle/>
          <a:p>
            <a:r>
              <a:rPr lang="en-US" sz="2400" dirty="0">
                <a:sym typeface="Corbel"/>
              </a:rPr>
              <a:t>Results and discussions</a:t>
            </a:r>
            <a:endParaRPr lang="en-IN" sz="2400" dirty="0"/>
          </a:p>
        </p:txBody>
      </p:sp>
      <p:pic>
        <p:nvPicPr>
          <p:cNvPr id="5" name="Picture 2">
            <a:extLst>
              <a:ext uri="{FF2B5EF4-FFF2-40B4-BE49-F238E27FC236}">
                <a16:creationId xmlns:a16="http://schemas.microsoft.com/office/drawing/2014/main" id="{7C122A36-ED5C-4CCE-9FBA-4CC3F687E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3" y="84930"/>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a:extLst>
              <a:ext uri="{FF2B5EF4-FFF2-40B4-BE49-F238E27FC236}">
                <a16:creationId xmlns:a16="http://schemas.microsoft.com/office/drawing/2014/main" id="{99560CC1-2388-4FD4-BBC2-474CC6F134CA}"/>
              </a:ext>
            </a:extLst>
          </p:cNvPr>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F5D69B-3DFC-456C-984A-2DFD44CC1BB5}"/>
              </a:ext>
            </a:extLst>
          </p:cNvPr>
          <p:cNvPicPr>
            <a:picLocks noChangeAspect="1"/>
          </p:cNvPicPr>
          <p:nvPr/>
        </p:nvPicPr>
        <p:blipFill>
          <a:blip r:embed="rId3"/>
          <a:stretch>
            <a:fillRect/>
          </a:stretch>
        </p:blipFill>
        <p:spPr>
          <a:xfrm>
            <a:off x="396240" y="1240909"/>
            <a:ext cx="5778580" cy="5068826"/>
          </a:xfrm>
          <a:prstGeom prst="rect">
            <a:avLst/>
          </a:prstGeom>
        </p:spPr>
      </p:pic>
      <p:pic>
        <p:nvPicPr>
          <p:cNvPr id="15" name="Picture 14">
            <a:extLst>
              <a:ext uri="{FF2B5EF4-FFF2-40B4-BE49-F238E27FC236}">
                <a16:creationId xmlns:a16="http://schemas.microsoft.com/office/drawing/2014/main" id="{A30DFA54-D368-4819-8111-905CECE1C838}"/>
              </a:ext>
            </a:extLst>
          </p:cNvPr>
          <p:cNvPicPr>
            <a:picLocks noChangeAspect="1"/>
          </p:cNvPicPr>
          <p:nvPr/>
        </p:nvPicPr>
        <p:blipFill>
          <a:blip r:embed="rId4"/>
          <a:stretch>
            <a:fillRect/>
          </a:stretch>
        </p:blipFill>
        <p:spPr>
          <a:xfrm>
            <a:off x="6428750" y="960137"/>
            <a:ext cx="4768195" cy="5519492"/>
          </a:xfrm>
          <a:prstGeom prst="rect">
            <a:avLst/>
          </a:prstGeom>
        </p:spPr>
      </p:pic>
      <p:sp>
        <p:nvSpPr>
          <p:cNvPr id="16" name="Google Shape;142;p1">
            <a:extLst>
              <a:ext uri="{FF2B5EF4-FFF2-40B4-BE49-F238E27FC236}">
                <a16:creationId xmlns:a16="http://schemas.microsoft.com/office/drawing/2014/main" id="{50988126-8E1B-4F36-8428-2823BA180826}"/>
              </a:ext>
            </a:extLst>
          </p:cNvPr>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370172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3F5DD5-8EDF-4C84-B80E-ABDCD0BAE1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7" name="Title 6">
            <a:extLst>
              <a:ext uri="{FF2B5EF4-FFF2-40B4-BE49-F238E27FC236}">
                <a16:creationId xmlns:a16="http://schemas.microsoft.com/office/drawing/2014/main" id="{B94072E2-7085-4C55-86A8-93A07E0A51D9}"/>
              </a:ext>
            </a:extLst>
          </p:cNvPr>
          <p:cNvSpPr>
            <a:spLocks noGrp="1"/>
          </p:cNvSpPr>
          <p:nvPr>
            <p:ph type="title"/>
          </p:nvPr>
        </p:nvSpPr>
        <p:spPr>
          <a:xfrm>
            <a:off x="396240" y="406671"/>
            <a:ext cx="3891280" cy="515726"/>
          </a:xfrm>
        </p:spPr>
        <p:txBody>
          <a:bodyPr>
            <a:normAutofit/>
          </a:bodyPr>
          <a:lstStyle/>
          <a:p>
            <a:r>
              <a:rPr lang="en-US" sz="2400" dirty="0">
                <a:sym typeface="Corbel"/>
              </a:rPr>
              <a:t>Results and discussions</a:t>
            </a:r>
            <a:endParaRPr lang="en-IN" sz="2400" dirty="0"/>
          </a:p>
        </p:txBody>
      </p:sp>
      <p:pic>
        <p:nvPicPr>
          <p:cNvPr id="5" name="Picture 2">
            <a:extLst>
              <a:ext uri="{FF2B5EF4-FFF2-40B4-BE49-F238E27FC236}">
                <a16:creationId xmlns:a16="http://schemas.microsoft.com/office/drawing/2014/main" id="{7C122A36-ED5C-4CCE-9FBA-4CC3F687E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923" y="84930"/>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a:extLst>
              <a:ext uri="{FF2B5EF4-FFF2-40B4-BE49-F238E27FC236}">
                <a16:creationId xmlns:a16="http://schemas.microsoft.com/office/drawing/2014/main" id="{99560CC1-2388-4FD4-BBC2-474CC6F134CA}"/>
              </a:ext>
            </a:extLst>
          </p:cNvPr>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C89E7C5-F89F-40AF-99A1-3273651B23E7}"/>
              </a:ext>
            </a:extLst>
          </p:cNvPr>
          <p:cNvPicPr>
            <a:picLocks noChangeAspect="1"/>
          </p:cNvPicPr>
          <p:nvPr/>
        </p:nvPicPr>
        <p:blipFill rotWithShape="1">
          <a:blip r:embed="rId3"/>
          <a:srcRect r="18912"/>
          <a:stretch/>
        </p:blipFill>
        <p:spPr>
          <a:xfrm>
            <a:off x="234404" y="922397"/>
            <a:ext cx="5109756" cy="5485548"/>
          </a:xfrm>
          <a:prstGeom prst="rect">
            <a:avLst/>
          </a:prstGeom>
        </p:spPr>
      </p:pic>
      <p:pic>
        <p:nvPicPr>
          <p:cNvPr id="10" name="Picture 9">
            <a:extLst>
              <a:ext uri="{FF2B5EF4-FFF2-40B4-BE49-F238E27FC236}">
                <a16:creationId xmlns:a16="http://schemas.microsoft.com/office/drawing/2014/main" id="{661E0062-F4DB-4359-AA5D-635AA970DDA1}"/>
              </a:ext>
            </a:extLst>
          </p:cNvPr>
          <p:cNvPicPr>
            <a:picLocks noChangeAspect="1"/>
          </p:cNvPicPr>
          <p:nvPr/>
        </p:nvPicPr>
        <p:blipFill rotWithShape="1">
          <a:blip r:embed="rId4"/>
          <a:srcRect l="12173" r="7326"/>
          <a:stretch/>
        </p:blipFill>
        <p:spPr>
          <a:xfrm>
            <a:off x="7376160" y="1113046"/>
            <a:ext cx="4153536" cy="4972793"/>
          </a:xfrm>
          <a:prstGeom prst="rect">
            <a:avLst/>
          </a:prstGeom>
        </p:spPr>
      </p:pic>
      <p:sp>
        <p:nvSpPr>
          <p:cNvPr id="11" name="Google Shape;142;p1">
            <a:extLst>
              <a:ext uri="{FF2B5EF4-FFF2-40B4-BE49-F238E27FC236}">
                <a16:creationId xmlns:a16="http://schemas.microsoft.com/office/drawing/2014/main" id="{A3F67955-80FB-4829-A45E-C906A5A4A8DF}"/>
              </a:ext>
            </a:extLst>
          </p:cNvPr>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258460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p:nvPr/>
        </p:nvSpPr>
        <p:spPr>
          <a:xfrm>
            <a:off x="0" y="435128"/>
            <a:ext cx="6808001" cy="954067"/>
          </a:xfrm>
          <a:prstGeom prst="rect">
            <a:avLst/>
          </a:prstGeom>
          <a:noFill/>
          <a:ln>
            <a:noFill/>
          </a:ln>
        </p:spPr>
        <p:txBody>
          <a:bodyPr spcFirstLastPara="1" wrap="square" lIns="91425" tIns="45700" rIns="91425" bIns="45700" anchor="t" anchorCtr="0">
            <a:spAutoFit/>
          </a:bodyPr>
          <a:lstStyle/>
          <a:p>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Conclusion</a:t>
            </a:r>
          </a:p>
          <a:p>
            <a:pPr marL="0" marR="0" lvl="0" indent="0" algn="l"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p:txBody>
      </p:sp>
      <p:sp>
        <p:nvSpPr>
          <p:cNvPr id="4" name="Content Placeholder 3">
            <a:extLst>
              <a:ext uri="{FF2B5EF4-FFF2-40B4-BE49-F238E27FC236}">
                <a16:creationId xmlns:a16="http://schemas.microsoft.com/office/drawing/2014/main" id="{80CFABFF-3EDF-484E-8767-05507C7DC893}"/>
              </a:ext>
            </a:extLst>
          </p:cNvPr>
          <p:cNvSpPr>
            <a:spLocks noGrp="1"/>
          </p:cNvSpPr>
          <p:nvPr>
            <p:ph idx="1"/>
          </p:nvPr>
        </p:nvSpPr>
        <p:spPr>
          <a:xfrm>
            <a:off x="609600" y="1346375"/>
            <a:ext cx="10972800" cy="4660917"/>
          </a:xfrm>
        </p:spPr>
        <p:txBody>
          <a:bodyPr>
            <a:normAutofit fontScale="70000" lnSpcReduction="20000"/>
          </a:bodyPr>
          <a:lstStyle/>
          <a:p>
            <a:pPr marL="457200" indent="-457200">
              <a:buFont typeface="Wingdings" panose="05000000000000000000" pitchFamily="2" charset="2"/>
              <a:buChar char="Ø"/>
            </a:pPr>
            <a:r>
              <a:rPr lang="en-US" dirty="0"/>
              <a:t>The project focuses on predicting the status of a patient's heart using real-time input data. By leveraging this predictive capability, the project aims to enhance medical practices. Real-time analysis allows for timely insights, which can lead to early interventions and more effective management of cardiovascular health.</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Implementation of machine learning models such as Random Forest, </a:t>
            </a:r>
            <a:r>
              <a:rPr lang="en-US" dirty="0" err="1"/>
              <a:t>XGBoost</a:t>
            </a:r>
            <a:r>
              <a:rPr lang="en-US" dirty="0"/>
              <a:t>, and </a:t>
            </a:r>
            <a:r>
              <a:rPr lang="en-US" dirty="0" err="1"/>
              <a:t>LightGBM</a:t>
            </a:r>
            <a:r>
              <a:rPr lang="en-US" dirty="0"/>
              <a:t> effectively predicts diabetes, with </a:t>
            </a:r>
            <a:r>
              <a:rPr lang="en-US" dirty="0" err="1"/>
              <a:t>XGBoost</a:t>
            </a:r>
            <a:r>
              <a:rPr lang="en-US" dirty="0"/>
              <a:t> delivering the best performance among the three.</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The project's graphical user interface (GUI) is designed to analyze user input data in real-time. This continuous monitoring and analysis help in predicting the current status of the patient's heart and Diabetes. The GUI processes various health metrics and data inputs to generate predictions about heart and Diabetes.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The system provides real-time feedback on heart health and diabetes risk, helping users make better lifestyle and dietary choices. Increased awareness of these risks encourages healthier habits like improved nutrition, regular exercise, and blood sugar control.</a:t>
            </a:r>
          </a:p>
        </p:txBody>
      </p:sp>
      <p:sp>
        <p:nvSpPr>
          <p:cNvPr id="2" name="Slide Number Placeholder 1">
            <a:extLst>
              <a:ext uri="{FF2B5EF4-FFF2-40B4-BE49-F238E27FC236}">
                <a16:creationId xmlns:a16="http://schemas.microsoft.com/office/drawing/2014/main" id="{A91108CB-0FC8-456C-AB03-8EFC27FCF1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1169524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p:nvPr/>
        </p:nvSpPr>
        <p:spPr>
          <a:xfrm>
            <a:off x="0" y="435128"/>
            <a:ext cx="6808001" cy="461624"/>
          </a:xfrm>
          <a:prstGeom prst="rect">
            <a:avLst/>
          </a:prstGeom>
          <a:noFill/>
          <a:ln>
            <a:noFill/>
          </a:ln>
        </p:spPr>
        <p:txBody>
          <a:bodyPr spcFirstLastPara="1" wrap="square" lIns="91425" tIns="45700" rIns="91425" bIns="45700" anchor="t" anchorCtr="0">
            <a:spAutoFit/>
          </a:bodyPr>
          <a:lstStyle/>
          <a:p>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References in IEEE format</a:t>
            </a:r>
          </a:p>
        </p:txBody>
      </p:sp>
      <p:sp>
        <p:nvSpPr>
          <p:cNvPr id="4" name="Content Placeholder 3">
            <a:extLst>
              <a:ext uri="{FF2B5EF4-FFF2-40B4-BE49-F238E27FC236}">
                <a16:creationId xmlns:a16="http://schemas.microsoft.com/office/drawing/2014/main" id="{48B48383-0F3F-4AE5-98C7-C5A0ED823399}"/>
              </a:ext>
            </a:extLst>
          </p:cNvPr>
          <p:cNvSpPr>
            <a:spLocks noGrp="1"/>
          </p:cNvSpPr>
          <p:nvPr>
            <p:ph idx="1"/>
          </p:nvPr>
        </p:nvSpPr>
        <p:spPr>
          <a:xfrm>
            <a:off x="609600" y="928282"/>
            <a:ext cx="10972800" cy="5580995"/>
          </a:xfrm>
        </p:spPr>
        <p:txBody>
          <a:bodyPr>
            <a:noAutofit/>
          </a:bodyPr>
          <a:lstStyle/>
          <a:p>
            <a:pPr marL="342900" indent="-342900">
              <a:buFont typeface="+mj-lt"/>
              <a:buAutoNum type="arabicPeriod"/>
            </a:pPr>
            <a:r>
              <a:rPr lang="en-GB" sz="1600" dirty="0"/>
              <a:t> "Predicting heart failure using deep neural network" Minh Tuan </a:t>
            </a:r>
            <a:r>
              <a:rPr lang="en-GB" sz="1600" dirty="0" err="1"/>
              <a:t>Le;Minh</a:t>
            </a:r>
            <a:r>
              <a:rPr lang="en-GB" sz="1600" dirty="0"/>
              <a:t> Thanh </a:t>
            </a:r>
            <a:r>
              <a:rPr lang="en-GB" sz="1600" dirty="0" err="1"/>
              <a:t>Vo;Linh</a:t>
            </a:r>
            <a:r>
              <a:rPr lang="en-GB" sz="1600" dirty="0"/>
              <a:t> </a:t>
            </a:r>
            <a:r>
              <a:rPr lang="en-GB" sz="1600" dirty="0" err="1"/>
              <a:t>Mai;Son</a:t>
            </a:r>
            <a:r>
              <a:rPr lang="en-GB" sz="1600" dirty="0"/>
              <a:t> V.T Dao 2020 International Conference on Advanced Technologies for Communications (ATC)Year: 2020 | Conference Paper | Publisher: IEEE</a:t>
            </a:r>
          </a:p>
          <a:p>
            <a:pPr marL="342900" indent="-342900">
              <a:buFont typeface="+mj-lt"/>
              <a:buAutoNum type="arabicPeriod"/>
            </a:pPr>
            <a:r>
              <a:rPr lang="en-GB" sz="1600" dirty="0"/>
              <a:t> "Predicting Heart Failure Readmission from Clinical Notes Using Deep Learning" </a:t>
            </a:r>
            <a:r>
              <a:rPr lang="en-GB" sz="1600" dirty="0" err="1"/>
              <a:t>Xiong</a:t>
            </a:r>
            <a:r>
              <a:rPr lang="en-GB" sz="1600" dirty="0"/>
              <a:t> </a:t>
            </a:r>
            <a:r>
              <a:rPr lang="en-GB" sz="1600" dirty="0" err="1"/>
              <a:t>Liu;Yu</a:t>
            </a:r>
            <a:r>
              <a:rPr lang="en-GB" sz="1600" dirty="0"/>
              <a:t> </a:t>
            </a:r>
            <a:r>
              <a:rPr lang="en-GB" sz="1600" dirty="0" err="1"/>
              <a:t>Chen;Jay</a:t>
            </a:r>
            <a:r>
              <a:rPr lang="en-GB" sz="1600" dirty="0"/>
              <a:t> </a:t>
            </a:r>
            <a:r>
              <a:rPr lang="en-GB" sz="1600" dirty="0" err="1"/>
              <a:t>Bae;Hu</a:t>
            </a:r>
            <a:r>
              <a:rPr lang="en-GB" sz="1600" dirty="0"/>
              <a:t> </a:t>
            </a:r>
            <a:r>
              <a:rPr lang="en-GB" sz="1600" dirty="0" err="1"/>
              <a:t>Li;Joseph</a:t>
            </a:r>
            <a:r>
              <a:rPr lang="en-GB" sz="1600" dirty="0"/>
              <a:t> </a:t>
            </a:r>
            <a:r>
              <a:rPr lang="en-GB" sz="1600" dirty="0" err="1"/>
              <a:t>Johnston;Todd</a:t>
            </a:r>
            <a:r>
              <a:rPr lang="en-GB" sz="1600" dirty="0"/>
              <a:t> Sange2019 IEEE International Conference on Bioinformatics and Biomedicine (BIBM) Year: 2019 |</a:t>
            </a:r>
          </a:p>
          <a:p>
            <a:pPr marL="342900" indent="-342900">
              <a:buFont typeface="+mj-lt"/>
              <a:buAutoNum type="arabicPeriod"/>
            </a:pPr>
            <a:r>
              <a:rPr lang="en-GB" sz="1600" dirty="0"/>
              <a:t>D. Chicco and G. </a:t>
            </a:r>
            <a:r>
              <a:rPr lang="en-GB" sz="1600" dirty="0" err="1"/>
              <a:t>Jurman</a:t>
            </a:r>
            <a:r>
              <a:rPr lang="en-GB" sz="1600" dirty="0"/>
              <a:t>, “Machine learning can predict survival of patients with heart failure from serum creatinine and ejection fraction alone,” 2020</a:t>
            </a:r>
          </a:p>
          <a:p>
            <a:pPr marL="342900" indent="-342900">
              <a:buFont typeface="+mj-lt"/>
              <a:buAutoNum type="arabicPeriod"/>
            </a:pPr>
            <a:r>
              <a:rPr lang="en-GB" sz="1600" dirty="0"/>
              <a:t> G. </a:t>
            </a:r>
            <a:r>
              <a:rPr lang="en-GB" sz="1600" dirty="0" err="1"/>
              <a:t>Vinodhini</a:t>
            </a:r>
            <a:r>
              <a:rPr lang="en-GB" sz="1600" dirty="0"/>
              <a:t> and R. Chandrasekaran, “A comparative performance evaluation of neural network based approach for sentiment classification of online reviews,” Journal of King Saud University-Computer and Information Sciences, vol. 28, no. 1, pp. 2–12, 2016.</a:t>
            </a:r>
          </a:p>
          <a:p>
            <a:pPr marL="342900" indent="-342900">
              <a:buFont typeface="+mj-lt"/>
              <a:buAutoNum type="arabicPeriod"/>
            </a:pPr>
            <a:r>
              <a:rPr lang="en-GB" sz="1600" dirty="0"/>
              <a:t> S. F. Weng, J. Reps, J. Kai, J. M. Garibaldi, and N. Qureshi, “Can machine learning improve cardiovascular risk prediction using routine clinical data?, ”</a:t>
            </a:r>
            <a:r>
              <a:rPr lang="en-GB" sz="1600" dirty="0" err="1"/>
              <a:t>PloS</a:t>
            </a:r>
            <a:r>
              <a:rPr lang="en-GB" sz="1600" dirty="0"/>
              <a:t> one, vol. 12, no. 4, p. e0174944, 2017.</a:t>
            </a:r>
          </a:p>
          <a:p>
            <a:pPr marL="342900" indent="-342900">
              <a:buFont typeface="+mj-lt"/>
              <a:buAutoNum type="arabicPeriod"/>
            </a:pPr>
            <a:r>
              <a:rPr lang="en-GB" sz="1600" dirty="0"/>
              <a:t>E. E. </a:t>
            </a:r>
            <a:r>
              <a:rPr lang="en-GB" sz="1600" dirty="0" err="1"/>
              <a:t>Tripoliti</a:t>
            </a:r>
            <a:r>
              <a:rPr lang="en-GB" sz="1600" dirty="0"/>
              <a:t>, T. G. Papadopoulos, G. S. </a:t>
            </a:r>
            <a:r>
              <a:rPr lang="en-GB" sz="1600" dirty="0" err="1"/>
              <a:t>Karanasiou</a:t>
            </a:r>
            <a:r>
              <a:rPr lang="en-GB" sz="1600" dirty="0"/>
              <a:t>, K. K. </a:t>
            </a:r>
            <a:r>
              <a:rPr lang="en-GB" sz="1600" dirty="0" err="1"/>
              <a:t>Naka,and</a:t>
            </a:r>
            <a:r>
              <a:rPr lang="en-GB" sz="1600" dirty="0"/>
              <a:t> D. </a:t>
            </a:r>
            <a:r>
              <a:rPr lang="en-GB" sz="1600" dirty="0" err="1"/>
              <a:t>I.Fotiadis</a:t>
            </a:r>
            <a:r>
              <a:rPr lang="en-GB" sz="1600" dirty="0"/>
              <a:t>, “Heart failure: diagnosis, severity estimation and prediction of adverse events through machine learning </a:t>
            </a:r>
            <a:r>
              <a:rPr lang="en-GB" sz="1600" dirty="0" err="1"/>
              <a:t>techniques,”Computational</a:t>
            </a:r>
            <a:r>
              <a:rPr lang="en-GB" sz="1600" dirty="0"/>
              <a:t> and structural biotechnology journal, vol. 15, pp. 26–47, 2017.</a:t>
            </a:r>
          </a:p>
          <a:p>
            <a:pPr marL="342900" indent="-342900">
              <a:buFont typeface="+mj-lt"/>
              <a:buAutoNum type="arabicPeriod"/>
            </a:pPr>
            <a:r>
              <a:rPr lang="en-GB" sz="1600" dirty="0"/>
              <a:t>I. V. </a:t>
            </a:r>
            <a:r>
              <a:rPr lang="en-GB" sz="1600" dirty="0" err="1"/>
              <a:t>Buzaev</a:t>
            </a:r>
            <a:r>
              <a:rPr lang="en-GB" sz="1600" dirty="0"/>
              <a:t>, V. V. </a:t>
            </a:r>
            <a:r>
              <a:rPr lang="en-GB" sz="1600" dirty="0" err="1"/>
              <a:t>Plechev</a:t>
            </a:r>
            <a:r>
              <a:rPr lang="en-GB" sz="1600" dirty="0"/>
              <a:t>, I. E. </a:t>
            </a:r>
            <a:r>
              <a:rPr lang="en-GB" sz="1600" dirty="0" err="1"/>
              <a:t>Nikolaeva</a:t>
            </a:r>
            <a:r>
              <a:rPr lang="en-GB" sz="1600" dirty="0"/>
              <a:t>, and R. M. </a:t>
            </a:r>
            <a:r>
              <a:rPr lang="en-GB" sz="1600" dirty="0" err="1"/>
              <a:t>Galimova</a:t>
            </a:r>
            <a:r>
              <a:rPr lang="en-GB" sz="1600" dirty="0"/>
              <a:t>,“Artificial intelligence: Neural network model as the multidisciplinary Team member in clinical decision support to avoid medical </a:t>
            </a:r>
            <a:r>
              <a:rPr lang="en-GB" sz="1600" dirty="0" err="1"/>
              <a:t>mistakes,”Chronic</a:t>
            </a:r>
            <a:r>
              <a:rPr lang="en-GB" sz="1600" dirty="0"/>
              <a:t> diseases and</a:t>
            </a:r>
          </a:p>
          <a:p>
            <a:pPr marL="342900" indent="-342900">
              <a:buFont typeface="+mj-lt"/>
              <a:buAutoNum type="arabicPeriod"/>
            </a:pPr>
            <a:r>
              <a:rPr lang="en-GB" sz="1600" dirty="0"/>
              <a:t>T. Ahmad, A. Munir, S. H. Bhatti, M. Aftab, and M. A. Raza, “Survival analysis of heart failure patients: A case study,” </a:t>
            </a:r>
            <a:r>
              <a:rPr lang="en-GB" sz="1600" dirty="0" err="1"/>
              <a:t>PloS</a:t>
            </a:r>
            <a:r>
              <a:rPr lang="en-GB" sz="1600" dirty="0"/>
              <a:t> one, vol. 12, no. 7, pe0181001, 2017.</a:t>
            </a:r>
          </a:p>
        </p:txBody>
      </p:sp>
      <p:sp>
        <p:nvSpPr>
          <p:cNvPr id="2" name="Slide Number Placeholder 1">
            <a:extLst>
              <a:ext uri="{FF2B5EF4-FFF2-40B4-BE49-F238E27FC236}">
                <a16:creationId xmlns:a16="http://schemas.microsoft.com/office/drawing/2014/main" id="{A91108CB-0FC8-456C-AB03-8EFC27FCF1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1169524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3D2E88-50E6-46BE-A123-EEA2F4D102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236" name="Google Shape;236;p14"/>
          <p:cNvSpPr txBox="1">
            <a:spLocks noGrp="1"/>
          </p:cNvSpPr>
          <p:nvPr>
            <p:ph type="title"/>
          </p:nvPr>
        </p:nvSpPr>
        <p:spPr>
          <a:xfrm>
            <a:off x="3545840" y="2291605"/>
            <a:ext cx="4876800" cy="212239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dirty="0"/>
              <a:t>                          </a:t>
            </a:r>
            <a:r>
              <a:rPr lang="en-US" sz="6000" b="1" dirty="0"/>
              <a:t>THANK YOU</a:t>
            </a:r>
            <a:endParaRPr b="1" dirty="0"/>
          </a:p>
        </p:txBody>
      </p:sp>
      <p:cxnSp>
        <p:nvCxnSpPr>
          <p:cNvPr id="4" name="Straight Connector 3"/>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5"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2"/>
          <p:cNvSpPr txBox="1">
            <a:spLocks noGrp="1"/>
          </p:cNvSpPr>
          <p:nvPr>
            <p:ph idx="1"/>
          </p:nvPr>
        </p:nvSpPr>
        <p:spPr>
          <a:xfrm>
            <a:off x="2135777" y="1176029"/>
            <a:ext cx="8387751" cy="5512154"/>
          </a:xfrm>
          <a:prstGeom prst="rect">
            <a:avLst/>
          </a:prstGeom>
          <a:noFill/>
          <a:ln>
            <a:noFill/>
          </a:ln>
        </p:spPr>
        <p:txBody>
          <a:bodyPr spcFirstLastPara="1" wrap="square" lIns="91425" tIns="45700" rIns="91425" bIns="45700" anchor="t" anchorCtr="0">
            <a:normAutofit/>
          </a:bodyPr>
          <a:lstStyle/>
          <a:p>
            <a:pPr marL="285750" lvl="0" indent="-285750" algn="l" rtl="0">
              <a:lnSpc>
                <a:spcPct val="120000"/>
              </a:lnSpc>
              <a:spcBef>
                <a:spcPts val="0"/>
              </a:spcBef>
              <a:spcAft>
                <a:spcPts val="0"/>
              </a:spcAft>
              <a:buSzPts val="4060"/>
              <a:buFont typeface="Arial"/>
              <a:buChar char="•"/>
            </a:pPr>
            <a:r>
              <a:rPr lang="en-US" sz="2000" dirty="0"/>
              <a:t>Introduction</a:t>
            </a:r>
          </a:p>
          <a:p>
            <a:pPr marL="285750" lvl="0" indent="-285750" algn="l" rtl="0">
              <a:lnSpc>
                <a:spcPct val="120000"/>
              </a:lnSpc>
              <a:spcBef>
                <a:spcPts val="0"/>
              </a:spcBef>
              <a:spcAft>
                <a:spcPts val="0"/>
              </a:spcAft>
              <a:buSzPts val="4060"/>
              <a:buFont typeface="Arial"/>
              <a:buChar char="•"/>
            </a:pPr>
            <a:r>
              <a:rPr lang="en-US" sz="2000" dirty="0"/>
              <a:t>Literature Survey</a:t>
            </a:r>
          </a:p>
          <a:p>
            <a:pPr marL="285750" lvl="0" indent="-285750" algn="l" rtl="0">
              <a:lnSpc>
                <a:spcPct val="120000"/>
              </a:lnSpc>
              <a:spcBef>
                <a:spcPts val="0"/>
              </a:spcBef>
              <a:spcAft>
                <a:spcPts val="0"/>
              </a:spcAft>
              <a:buSzPts val="4060"/>
              <a:buFont typeface="Arial"/>
              <a:buChar char="•"/>
            </a:pPr>
            <a:r>
              <a:rPr lang="en-US" sz="2000" dirty="0"/>
              <a:t>Problem statement </a:t>
            </a:r>
            <a:endParaRPr sz="2000" dirty="0"/>
          </a:p>
          <a:p>
            <a:pPr marL="285750" lvl="0" indent="-285750" algn="l" rtl="0">
              <a:spcBef>
                <a:spcPts val="1160"/>
              </a:spcBef>
              <a:spcAft>
                <a:spcPts val="0"/>
              </a:spcAft>
              <a:buSzPts val="4060"/>
              <a:buFont typeface="Arial"/>
              <a:buChar char="•"/>
            </a:pPr>
            <a:r>
              <a:rPr lang="en-US" sz="2000" dirty="0"/>
              <a:t>Objectives</a:t>
            </a:r>
            <a:endParaRPr sz="2000" dirty="0"/>
          </a:p>
          <a:p>
            <a:pPr marL="285750" lvl="0" indent="-285750" algn="l" rtl="0">
              <a:spcBef>
                <a:spcPts val="1160"/>
              </a:spcBef>
              <a:spcAft>
                <a:spcPts val="0"/>
              </a:spcAft>
              <a:buSzPts val="4060"/>
              <a:buFont typeface="Arial"/>
              <a:buChar char="•"/>
            </a:pPr>
            <a:r>
              <a:rPr lang="en-US" sz="2000" dirty="0"/>
              <a:t>Functional block diagram</a:t>
            </a:r>
            <a:endParaRPr sz="2000" dirty="0"/>
          </a:p>
          <a:p>
            <a:pPr marL="285750" lvl="0" indent="-285750" algn="l" rtl="0">
              <a:spcBef>
                <a:spcPts val="1160"/>
              </a:spcBef>
              <a:spcAft>
                <a:spcPts val="0"/>
              </a:spcAft>
              <a:buSzPts val="4060"/>
              <a:buFont typeface="Arial"/>
              <a:buChar char="•"/>
            </a:pPr>
            <a:r>
              <a:rPr lang="en-US" sz="2000" dirty="0"/>
              <a:t>Proposed Methodology</a:t>
            </a:r>
          </a:p>
          <a:p>
            <a:pPr marL="285750" lvl="0" indent="-285750" algn="l" rtl="0">
              <a:spcBef>
                <a:spcPts val="1160"/>
              </a:spcBef>
              <a:spcAft>
                <a:spcPts val="0"/>
              </a:spcAft>
              <a:buSzPts val="4060"/>
              <a:buFont typeface="Arial"/>
              <a:buChar char="•"/>
            </a:pPr>
            <a:r>
              <a:rPr lang="en-US" sz="2000" dirty="0"/>
              <a:t>Demonstration of results</a:t>
            </a:r>
            <a:endParaRPr sz="2000" dirty="0"/>
          </a:p>
          <a:p>
            <a:pPr marL="285750" lvl="0" indent="-285750" algn="l" rtl="0">
              <a:spcBef>
                <a:spcPts val="1160"/>
              </a:spcBef>
              <a:spcAft>
                <a:spcPts val="0"/>
              </a:spcAft>
              <a:buSzPts val="4060"/>
              <a:buFont typeface="Arial"/>
              <a:buChar char="•"/>
            </a:pPr>
            <a:r>
              <a:rPr lang="en-IN" sz="2000" dirty="0"/>
              <a:t>Conclusion</a:t>
            </a:r>
            <a:endParaRPr sz="2000" dirty="0"/>
          </a:p>
          <a:p>
            <a:pPr marL="285750" lvl="0" indent="-285750" algn="l" rtl="0">
              <a:spcBef>
                <a:spcPts val="1160"/>
              </a:spcBef>
              <a:spcAft>
                <a:spcPts val="0"/>
              </a:spcAft>
              <a:buSzPts val="4060"/>
              <a:buFont typeface="Arial"/>
              <a:buChar char="•"/>
            </a:pPr>
            <a:r>
              <a:rPr lang="en-US" sz="2000" dirty="0"/>
              <a:t>References</a:t>
            </a:r>
            <a:endParaRPr sz="2000" dirty="0"/>
          </a:p>
          <a:p>
            <a:pPr marL="285750" lvl="0" indent="-64770" algn="l" rtl="0">
              <a:spcBef>
                <a:spcPts val="1080"/>
              </a:spcBef>
              <a:spcAft>
                <a:spcPts val="0"/>
              </a:spcAft>
              <a:buSzPts val="3480"/>
              <a:buFont typeface="Arial"/>
              <a:buNone/>
            </a:pPr>
            <a:endParaRPr sz="2000" dirty="0"/>
          </a:p>
        </p:txBody>
      </p:sp>
      <p:sp>
        <p:nvSpPr>
          <p:cNvPr id="2" name="Slide Number Placeholder 1">
            <a:extLst>
              <a:ext uri="{FF2B5EF4-FFF2-40B4-BE49-F238E27FC236}">
                <a16:creationId xmlns:a16="http://schemas.microsoft.com/office/drawing/2014/main" id="{0DED15DC-5A52-4E6A-9238-ABF7099484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152" name="Google Shape;152;p2"/>
          <p:cNvSpPr txBox="1">
            <a:spLocks noGrp="1"/>
          </p:cNvSpPr>
          <p:nvPr>
            <p:ph type="title"/>
          </p:nvPr>
        </p:nvSpPr>
        <p:spPr>
          <a:xfrm>
            <a:off x="0" y="371430"/>
            <a:ext cx="2478235" cy="464143"/>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000"/>
              <a:buFont typeface="Corbel"/>
              <a:buNone/>
            </a:pPr>
            <a:r>
              <a:rPr lang="en-US" sz="2400" b="1" dirty="0"/>
              <a:t>Overview</a:t>
            </a:r>
            <a:endParaRPr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9"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p:nvPr/>
        </p:nvSpPr>
        <p:spPr>
          <a:xfrm>
            <a:off x="0" y="403597"/>
            <a:ext cx="477566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Introduction</a:t>
            </a:r>
            <a:endParaRPr lang="en-US" sz="2400" b="1" kern="1200"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4" name="Content Placeholder 3">
            <a:extLst>
              <a:ext uri="{FF2B5EF4-FFF2-40B4-BE49-F238E27FC236}">
                <a16:creationId xmlns:a16="http://schemas.microsoft.com/office/drawing/2014/main" id="{7F1FA930-BCF0-4F3F-9C22-AF0CA4383000}"/>
              </a:ext>
            </a:extLst>
          </p:cNvPr>
          <p:cNvSpPr>
            <a:spLocks noGrp="1"/>
          </p:cNvSpPr>
          <p:nvPr>
            <p:ph idx="1"/>
          </p:nvPr>
        </p:nvSpPr>
        <p:spPr>
          <a:xfrm>
            <a:off x="375920" y="1481329"/>
            <a:ext cx="11480800" cy="4525963"/>
          </a:xfrm>
        </p:spPr>
        <p:txBody>
          <a:bodyPr>
            <a:normAutofit fontScale="70000" lnSpcReduction="20000"/>
          </a:bodyPr>
          <a:lstStyle/>
          <a:p>
            <a:pPr marL="285750" indent="-285750">
              <a:buFont typeface="Arial" panose="020B0604020202020204" pitchFamily="34" charset="0"/>
              <a:buChar char="•"/>
            </a:pPr>
            <a:r>
              <a:rPr lang="en-US" dirty="0"/>
              <a:t> Nowadays Heart failure is becoming a more common and serious health issue due to modern dietary habits and sedentary lifestyles. The rising number of heart failure cases each year indicates a pressing need for tools that can predict and manage the condition early. Addressing this issue can potentially save lives and reduce healthcare costs.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traditional machine learning models (such as KNN, SVM, Logistic Regression, and Gaussian Naive Bayes) have been used to predict heart failure, they may not always provide the highest accuracy. By applying a deep learning approach with Artificial Neural Networks (ANN), this research aims to enhance the prediction accuracy. ANN models have the potential to better capture complex patterns and relationships in the data, leading to more precise and reliable predictions compared to earlier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Enhanced Accessibility through GUI To make the advanced prediction model more practical and user-friendly, a graphical user interface (GUI) has been developed. This GUI simplifies the process for users by allowing them to input their health data and receive heart failure predictions quickly and easily. This makes the technology more accessible to both healthcare professionals and individuals, improving its usability in real-world settings and supporting better health management.</a:t>
            </a:r>
            <a:endParaRPr lang="en-GB" dirty="0"/>
          </a:p>
          <a:p>
            <a:endParaRPr lang="en-IN" dirty="0"/>
          </a:p>
        </p:txBody>
      </p:sp>
      <p:sp>
        <p:nvSpPr>
          <p:cNvPr id="2" name="Slide Number Placeholder 1">
            <a:extLst>
              <a:ext uri="{FF2B5EF4-FFF2-40B4-BE49-F238E27FC236}">
                <a16:creationId xmlns:a16="http://schemas.microsoft.com/office/drawing/2014/main" id="{F25A6ADD-239C-48BE-AB1E-63748AE1D1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3" name="Title 2">
            <a:extLst>
              <a:ext uri="{FF2B5EF4-FFF2-40B4-BE49-F238E27FC236}">
                <a16:creationId xmlns:a16="http://schemas.microsoft.com/office/drawing/2014/main" id="{2A65B712-BF89-4B7D-B1DA-7503663EE716}"/>
              </a:ext>
            </a:extLst>
          </p:cNvPr>
          <p:cNvSpPr>
            <a:spLocks noGrp="1"/>
          </p:cNvSpPr>
          <p:nvPr>
            <p:ph type="title"/>
          </p:nvPr>
        </p:nvSpPr>
        <p:spPr>
          <a:xfrm>
            <a:off x="609600" y="945926"/>
            <a:ext cx="2143760" cy="471711"/>
          </a:xfrm>
        </p:spPr>
        <p:txBody>
          <a:bodyPr>
            <a:normAutofit fontScale="90000"/>
          </a:bodyPr>
          <a:lstStyle/>
          <a:p>
            <a:r>
              <a:rPr lang="en-IN" sz="2800" dirty="0">
                <a:latin typeface="Dubai Medium" panose="020B0603030403030204" pitchFamily="34" charset="-78"/>
                <a:cs typeface="Dubai Medium" panose="020B0603030403030204" pitchFamily="34" charset="-78"/>
              </a:rPr>
              <a:t>Motivation</a:t>
            </a:r>
            <a:r>
              <a:rPr lang="en-IN" sz="2400" dirty="0">
                <a:latin typeface="Dubai Medium" panose="020B0603030403030204" pitchFamily="34" charset="-78"/>
                <a:cs typeface="Dubai Medium" panose="020B0603030403030204" pitchFamily="34" charset="-78"/>
              </a:rPr>
              <a:t> :</a:t>
            </a:r>
            <a:endParaRPr lang="en-IN" sz="24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107729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p:nvPr/>
        </p:nvSpPr>
        <p:spPr>
          <a:xfrm>
            <a:off x="0" y="403597"/>
            <a:ext cx="477566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Introduction</a:t>
            </a:r>
            <a:endParaRPr lang="en-US" sz="2400" b="1" kern="1200"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4" name="Content Placeholder 3">
            <a:extLst>
              <a:ext uri="{FF2B5EF4-FFF2-40B4-BE49-F238E27FC236}">
                <a16:creationId xmlns:a16="http://schemas.microsoft.com/office/drawing/2014/main" id="{7F1FA930-BCF0-4F3F-9C22-AF0CA4383000}"/>
              </a:ext>
            </a:extLst>
          </p:cNvPr>
          <p:cNvSpPr>
            <a:spLocks noGrp="1"/>
          </p:cNvSpPr>
          <p:nvPr>
            <p:ph idx="1"/>
          </p:nvPr>
        </p:nvSpPr>
        <p:spPr>
          <a:xfrm>
            <a:off x="375920" y="1481329"/>
            <a:ext cx="11480800" cy="4525963"/>
          </a:xfrm>
        </p:spPr>
        <p:txBody>
          <a:bodyPr>
            <a:normAutofit fontScale="62500" lnSpcReduction="20000"/>
          </a:bodyPr>
          <a:lstStyle/>
          <a:p>
            <a:pPr marL="285750" indent="-285750">
              <a:buFont typeface="Arial" panose="020B0604020202020204" pitchFamily="34" charset="0"/>
              <a:buChar char="•"/>
            </a:pPr>
            <a:r>
              <a:rPr lang="en-US" dirty="0"/>
              <a:t>Heart Failure Overview: Heart failure occurs when the heart cannot pump blood effectively, leading to inadequate blood circulation. It results from factors such as cardiovascular disease, high cholesterol, hypertension, lack of exercise, alcohol consumption, and smoking. Early detection is crucial as it can prevent fatalities and improve lifestyle outcomes.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for Early Detection: Early prediction of heart failure is essential to reduce the risk of death and improve treatment outcomes. Accurate and timely detection can significantly enhance patient care and reduce healthcare costs. Traditional diagnosis methods can be challenging due to the complex nature of the disease and its symptoms.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Role of Deep Learning: Deep learning, particularly through Artificial Neural Networks (ANN), can handle complex datasets more efficiently than traditional machine learning models. This capability allows for the development of more accurate predictive models, which can aid in early and precise diagnosis of heart failure.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Impact: The increasing prevalence of heart failure and its impact on quality of life and healthcare costs motivates the development of advanced prediction systems. Using machine learning and deep learning algorithms can improve decision-making, reduce diagnostic expenses, and provide more effective solutions for managing heart failure.</a:t>
            </a:r>
          </a:p>
          <a:p>
            <a:pPr marL="285750" indent="-285750">
              <a:buFont typeface="Arial" panose="020B0604020202020204" pitchFamily="34" charset="0"/>
              <a:buChar char="•"/>
            </a:pPr>
            <a:endParaRPr lang="en-GB" dirty="0"/>
          </a:p>
        </p:txBody>
      </p:sp>
      <p:sp>
        <p:nvSpPr>
          <p:cNvPr id="2" name="Slide Number Placeholder 1">
            <a:extLst>
              <a:ext uri="{FF2B5EF4-FFF2-40B4-BE49-F238E27FC236}">
                <a16:creationId xmlns:a16="http://schemas.microsoft.com/office/drawing/2014/main" id="{F25A6ADD-239C-48BE-AB1E-63748AE1D1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3" name="Title 2">
            <a:extLst>
              <a:ext uri="{FF2B5EF4-FFF2-40B4-BE49-F238E27FC236}">
                <a16:creationId xmlns:a16="http://schemas.microsoft.com/office/drawing/2014/main" id="{2A65B712-BF89-4B7D-B1DA-7503663EE716}"/>
              </a:ext>
            </a:extLst>
          </p:cNvPr>
          <p:cNvSpPr>
            <a:spLocks noGrp="1"/>
          </p:cNvSpPr>
          <p:nvPr>
            <p:ph type="title"/>
          </p:nvPr>
        </p:nvSpPr>
        <p:spPr>
          <a:xfrm>
            <a:off x="609600" y="945926"/>
            <a:ext cx="2143760" cy="471711"/>
          </a:xfrm>
        </p:spPr>
        <p:txBody>
          <a:bodyPr>
            <a:noAutofit/>
          </a:bodyPr>
          <a:lstStyle/>
          <a:p>
            <a:r>
              <a:rPr lang="en-IN" sz="2800" dirty="0">
                <a:latin typeface="Dubai Medium" panose="020B0603030403030204" pitchFamily="34" charset="-78"/>
                <a:cs typeface="Dubai Medium" panose="020B0603030403030204" pitchFamily="34" charset="-78"/>
              </a:rPr>
              <a:t>Overview :</a:t>
            </a:r>
            <a:endParaRPr lang="en-IN" sz="28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172227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p:nvPr/>
        </p:nvSpPr>
        <p:spPr>
          <a:xfrm>
            <a:off x="0" y="372066"/>
            <a:ext cx="4775666" cy="461624"/>
          </a:xfrm>
          <a:prstGeom prst="rect">
            <a:avLst/>
          </a:prstGeom>
          <a:noFill/>
          <a:ln>
            <a:noFill/>
          </a:ln>
        </p:spPr>
        <p:txBody>
          <a:bodyPr spcFirstLastPara="1" wrap="square" lIns="91425" tIns="45700" rIns="91425" bIns="45700" anchor="t" anchorCtr="0">
            <a:spAutoFit/>
          </a:bodyPr>
          <a:lstStyle/>
          <a:p>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Literature survey</a:t>
            </a:r>
          </a:p>
        </p:txBody>
      </p:sp>
      <p:sp>
        <p:nvSpPr>
          <p:cNvPr id="13" name="Content Placeholder 12">
            <a:extLst>
              <a:ext uri="{FF2B5EF4-FFF2-40B4-BE49-F238E27FC236}">
                <a16:creationId xmlns:a16="http://schemas.microsoft.com/office/drawing/2014/main" id="{F536EE3F-CEA5-4F7E-BDF6-BB36F90737C6}"/>
              </a:ext>
            </a:extLst>
          </p:cNvPr>
          <p:cNvSpPr>
            <a:spLocks noGrp="1"/>
          </p:cNvSpPr>
          <p:nvPr>
            <p:ph sz="quarter" idx="2"/>
          </p:nvPr>
        </p:nvSpPr>
        <p:spPr>
          <a:xfrm>
            <a:off x="152400" y="1076599"/>
            <a:ext cx="5844117" cy="5508352"/>
          </a:xfrm>
        </p:spPr>
        <p:txBody>
          <a:bodyPr>
            <a:normAutofit fontScale="70000" lnSpcReduction="20000"/>
          </a:bodyPr>
          <a:lstStyle/>
          <a:p>
            <a:pPr marL="109728" indent="0">
              <a:buNone/>
            </a:pPr>
            <a:r>
              <a:rPr lang="en-US" sz="3100" dirty="0">
                <a:latin typeface="Dubai Medium" panose="020B0603030403030204" pitchFamily="34" charset="-78"/>
                <a:cs typeface="Dubai Medium" panose="020B0603030403030204" pitchFamily="34" charset="-78"/>
              </a:rPr>
              <a:t>Machine Learning Techniques for Heart Failure Prediction ( S. </a:t>
            </a:r>
            <a:r>
              <a:rPr lang="en-US" sz="3100" dirty="0" err="1">
                <a:latin typeface="Dubai Medium" panose="020B0603030403030204" pitchFamily="34" charset="-78"/>
                <a:cs typeface="Dubai Medium" panose="020B0603030403030204" pitchFamily="34" charset="-78"/>
              </a:rPr>
              <a:t>Angraal</a:t>
            </a:r>
            <a:r>
              <a:rPr lang="en-US" sz="3100" dirty="0">
                <a:latin typeface="Dubai Medium" panose="020B0603030403030204" pitchFamily="34" charset="-78"/>
                <a:cs typeface="Dubai Medium" panose="020B0603030403030204" pitchFamily="34" charset="-78"/>
              </a:rPr>
              <a:t> )</a:t>
            </a:r>
          </a:p>
          <a:p>
            <a:pPr marL="109728" indent="0">
              <a:buNone/>
            </a:pPr>
            <a:endParaRPr lang="en-US" sz="2300" dirty="0">
              <a:latin typeface="Dubai Medium" panose="020B0603030403030204" pitchFamily="34" charset="-78"/>
              <a:cs typeface="Dubai Medium" panose="020B0603030403030204" pitchFamily="34" charset="-78"/>
            </a:endParaRPr>
          </a:p>
          <a:p>
            <a:pPr>
              <a:buFont typeface="Arial" panose="020B0604020202020204" pitchFamily="34" charset="0"/>
              <a:buChar char="•"/>
            </a:pPr>
            <a:r>
              <a:rPr lang="en-US" sz="2600" b="1" dirty="0"/>
              <a:t>Dataset and Accuracy: </a:t>
            </a:r>
            <a:r>
              <a:rPr lang="en-US" sz="2600" dirty="0"/>
              <a:t>This study utilized a dataset of 1001 samples and focused on various ML techniques, including Random Forest, SVM, Decision Tree Classifier, and K-Nearest Neighbors (KNN) Classifier, achieving accuracies of 69%, 93%, 86%, and 68% respectively.</a:t>
            </a:r>
          </a:p>
          <a:p>
            <a:pPr>
              <a:buFont typeface="Arial" panose="020B0604020202020204" pitchFamily="34" charset="0"/>
              <a:buChar char="•"/>
            </a:pPr>
            <a:endParaRPr lang="en-US" sz="1700" dirty="0"/>
          </a:p>
          <a:p>
            <a:pPr>
              <a:buFont typeface="Arial" panose="020B0604020202020204" pitchFamily="34" charset="0"/>
              <a:buChar char="•"/>
            </a:pPr>
            <a:r>
              <a:rPr lang="en-US" sz="2600" b="1" dirty="0"/>
              <a:t>Comparison and Findings: </a:t>
            </a:r>
            <a:r>
              <a:rPr lang="en-US" sz="2600" dirty="0"/>
              <a:t>The research highlights that Random Forest, Decision Tree, and Naive Bayes classifiers outperform deep learning models in terms of accuracy. The use of Principal Component Analysis (PCA) and feature selection was found to improve accuracy and recall rates.</a:t>
            </a:r>
          </a:p>
          <a:p>
            <a:pPr>
              <a:buFont typeface="Arial" panose="020B0604020202020204" pitchFamily="34" charset="0"/>
              <a:buChar char="•"/>
            </a:pPr>
            <a:endParaRPr lang="en-US" sz="1700" dirty="0"/>
          </a:p>
          <a:p>
            <a:pPr>
              <a:buFont typeface="Arial" panose="020B0604020202020204" pitchFamily="34" charset="0"/>
              <a:buChar char="•"/>
            </a:pPr>
            <a:r>
              <a:rPr lang="en-US" sz="2600" b="1" dirty="0"/>
              <a:t>Future Directions: </a:t>
            </a:r>
            <a:r>
              <a:rPr lang="en-US" sz="2600" dirty="0"/>
              <a:t>The study emphasizes the effectiveness of ML for early heart failure detection and suggests that it may help reduce global mortality rates in the future.</a:t>
            </a:r>
            <a:endParaRPr lang="en-IN" sz="2600" dirty="0"/>
          </a:p>
        </p:txBody>
      </p:sp>
      <p:sp>
        <p:nvSpPr>
          <p:cNvPr id="15" name="Content Placeholder 14">
            <a:extLst>
              <a:ext uri="{FF2B5EF4-FFF2-40B4-BE49-F238E27FC236}">
                <a16:creationId xmlns:a16="http://schemas.microsoft.com/office/drawing/2014/main" id="{B7DD87DB-75A8-4619-9A2E-90396685D602}"/>
              </a:ext>
            </a:extLst>
          </p:cNvPr>
          <p:cNvSpPr>
            <a:spLocks noGrp="1"/>
          </p:cNvSpPr>
          <p:nvPr>
            <p:ph sz="quarter" idx="4"/>
          </p:nvPr>
        </p:nvSpPr>
        <p:spPr>
          <a:xfrm>
            <a:off x="6193368" y="1076599"/>
            <a:ext cx="5824008" cy="5508351"/>
          </a:xfrm>
        </p:spPr>
        <p:txBody>
          <a:bodyPr>
            <a:normAutofit fontScale="70000" lnSpcReduction="20000"/>
          </a:bodyPr>
          <a:lstStyle/>
          <a:p>
            <a:pPr marL="109728" indent="0">
              <a:buNone/>
            </a:pPr>
            <a:r>
              <a:rPr lang="en-US" sz="3100" dirty="0">
                <a:latin typeface="Dubai Medium" panose="020B0603030403030204" pitchFamily="34" charset="-78"/>
                <a:cs typeface="Dubai Medium" panose="020B0603030403030204" pitchFamily="34" charset="-78"/>
              </a:rPr>
              <a:t>Heart Failure Prediction Using SVM and Deep Neural Network (</a:t>
            </a:r>
            <a:r>
              <a:rPr lang="en-US" sz="3100" dirty="0" err="1">
                <a:latin typeface="Dubai Medium" panose="020B0603030403030204" pitchFamily="34" charset="-78"/>
                <a:cs typeface="Dubai Medium" panose="020B0603030403030204" pitchFamily="34" charset="-78"/>
              </a:rPr>
              <a:t>Xiong</a:t>
            </a:r>
            <a:r>
              <a:rPr lang="en-US" sz="3100" dirty="0">
                <a:latin typeface="Dubai Medium" panose="020B0603030403030204" pitchFamily="34" charset="-78"/>
                <a:cs typeface="Dubai Medium" panose="020B0603030403030204" pitchFamily="34" charset="-78"/>
              </a:rPr>
              <a:t> </a:t>
            </a:r>
            <a:r>
              <a:rPr lang="en-US" sz="3100" dirty="0" err="1">
                <a:latin typeface="Dubai Medium" panose="020B0603030403030204" pitchFamily="34" charset="-78"/>
                <a:cs typeface="Dubai Medium" panose="020B0603030403030204" pitchFamily="34" charset="-78"/>
              </a:rPr>
              <a:t>Liu;Yu</a:t>
            </a:r>
            <a:r>
              <a:rPr lang="en-US" sz="3100" dirty="0">
                <a:latin typeface="Dubai Medium" panose="020B0603030403030204" pitchFamily="34" charset="-78"/>
                <a:cs typeface="Dubai Medium" panose="020B0603030403030204" pitchFamily="34" charset="-78"/>
              </a:rPr>
              <a:t> Chen;)</a:t>
            </a:r>
            <a:endParaRPr lang="en-IN" sz="3100" dirty="0">
              <a:latin typeface="Dubai Medium" panose="020B0603030403030204" pitchFamily="34" charset="-78"/>
              <a:cs typeface="Dubai Medium" panose="020B0603030403030204" pitchFamily="34" charset="-78"/>
            </a:endParaRPr>
          </a:p>
          <a:p>
            <a:pPr marL="109728" indent="0">
              <a:buNone/>
            </a:pPr>
            <a:endParaRPr lang="en-US" dirty="0"/>
          </a:p>
          <a:p>
            <a:pPr>
              <a:buFont typeface="Arial" panose="020B0604020202020204" pitchFamily="34" charset="0"/>
              <a:buChar char="•"/>
            </a:pPr>
            <a:r>
              <a:rPr lang="en-US" sz="2600" b="1" dirty="0"/>
              <a:t>Implementation:</a:t>
            </a:r>
            <a:r>
              <a:rPr lang="en-US" sz="2600" dirty="0"/>
              <a:t> The authors used SVM for heart failure prediction with a dataset of 1000 samples, achieving an accuracy of 86.5%.</a:t>
            </a:r>
          </a:p>
          <a:p>
            <a:pPr>
              <a:buFont typeface="Arial" panose="020B0604020202020204" pitchFamily="34" charset="0"/>
              <a:buChar char="•"/>
            </a:pPr>
            <a:endParaRPr lang="en-US" sz="2600" dirty="0"/>
          </a:p>
          <a:p>
            <a:pPr>
              <a:buFont typeface="Arial" panose="020B0604020202020204" pitchFamily="34" charset="0"/>
              <a:buChar char="•"/>
            </a:pPr>
            <a:r>
              <a:rPr lang="en-US" sz="2600" b="1" dirty="0"/>
              <a:t>Advancements:</a:t>
            </a:r>
            <a:r>
              <a:rPr lang="en-US" sz="2600" dirty="0"/>
              <a:t> The paper explored deep neural networks (DNN) to enhance classification accuracy, demonstrating a significant improvement with a DNN accuracy of 95% .</a:t>
            </a:r>
          </a:p>
          <a:p>
            <a:pPr>
              <a:buFont typeface="Arial" panose="020B0604020202020204" pitchFamily="34" charset="0"/>
              <a:buChar char="•"/>
            </a:pPr>
            <a:endParaRPr lang="en-US" sz="2600" dirty="0"/>
          </a:p>
          <a:p>
            <a:pPr>
              <a:buFont typeface="Arial" panose="020B0604020202020204" pitchFamily="34" charset="0"/>
              <a:buChar char="•"/>
            </a:pPr>
            <a:r>
              <a:rPr lang="en-US" sz="2600" b="1" dirty="0"/>
              <a:t>Impact:</a:t>
            </a:r>
            <a:r>
              <a:rPr lang="en-US" sz="2600" dirty="0"/>
              <a:t> The high accuracy of DNN is crucial for improving patient diagnosis, especially in emergency situations, and contributes to early disease prediction for better patient outcomes.</a:t>
            </a:r>
          </a:p>
          <a:p>
            <a:pPr>
              <a:buFont typeface="Arial" panose="020B0604020202020204" pitchFamily="34" charset="0"/>
              <a:buChar char="•"/>
            </a:pPr>
            <a:endParaRPr lang="en-IN" dirty="0"/>
          </a:p>
        </p:txBody>
      </p:sp>
      <p:sp>
        <p:nvSpPr>
          <p:cNvPr id="2" name="Slide Number Placeholder 1">
            <a:extLst>
              <a:ext uri="{FF2B5EF4-FFF2-40B4-BE49-F238E27FC236}">
                <a16:creationId xmlns:a16="http://schemas.microsoft.com/office/drawing/2014/main" id="{F25A6ADD-239C-48BE-AB1E-63748AE1D1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372657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p:nvPr/>
        </p:nvSpPr>
        <p:spPr>
          <a:xfrm>
            <a:off x="0" y="372066"/>
            <a:ext cx="4775666" cy="461624"/>
          </a:xfrm>
          <a:prstGeom prst="rect">
            <a:avLst/>
          </a:prstGeom>
          <a:noFill/>
          <a:ln>
            <a:noFill/>
          </a:ln>
        </p:spPr>
        <p:txBody>
          <a:bodyPr spcFirstLastPara="1" wrap="square" lIns="91425" tIns="45700" rIns="91425" bIns="45700" anchor="t" anchorCtr="0">
            <a:spAutoFit/>
          </a:bodyPr>
          <a:lstStyle/>
          <a:p>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Literature survey</a:t>
            </a:r>
          </a:p>
        </p:txBody>
      </p:sp>
      <p:sp>
        <p:nvSpPr>
          <p:cNvPr id="13" name="Content Placeholder 12">
            <a:extLst>
              <a:ext uri="{FF2B5EF4-FFF2-40B4-BE49-F238E27FC236}">
                <a16:creationId xmlns:a16="http://schemas.microsoft.com/office/drawing/2014/main" id="{F536EE3F-CEA5-4F7E-BDF6-BB36F90737C6}"/>
              </a:ext>
            </a:extLst>
          </p:cNvPr>
          <p:cNvSpPr>
            <a:spLocks noGrp="1"/>
          </p:cNvSpPr>
          <p:nvPr>
            <p:ph sz="quarter" idx="2"/>
          </p:nvPr>
        </p:nvSpPr>
        <p:spPr>
          <a:xfrm>
            <a:off x="152400" y="1076599"/>
            <a:ext cx="5844117" cy="5508352"/>
          </a:xfrm>
        </p:spPr>
        <p:txBody>
          <a:bodyPr>
            <a:normAutofit fontScale="70000" lnSpcReduction="20000"/>
          </a:bodyPr>
          <a:lstStyle/>
          <a:p>
            <a:pPr marL="109728" indent="0">
              <a:buNone/>
            </a:pPr>
            <a:r>
              <a:rPr lang="en-US" sz="2800" b="1" dirty="0"/>
              <a:t>An Explainable Transformer-Based Deep Learning Model for the Prediction of Incident Heart Failure</a:t>
            </a:r>
          </a:p>
          <a:p>
            <a:pPr marL="109728" indent="0">
              <a:buNone/>
            </a:pPr>
            <a:endParaRPr lang="en-US" sz="1200" b="1" dirty="0">
              <a:latin typeface="Dubai Medium" panose="020B0603030403030204" pitchFamily="34" charset="-78"/>
              <a:cs typeface="Dubai Medium" panose="020B0603030403030204" pitchFamily="34" charset="-78"/>
            </a:endParaRPr>
          </a:p>
          <a:p>
            <a:pPr>
              <a:buFont typeface="Arial" panose="020B0604020202020204" pitchFamily="34" charset="0"/>
              <a:buChar char="•"/>
            </a:pPr>
            <a:r>
              <a:rPr lang="en-US" sz="2600" b="1" dirty="0">
                <a:latin typeface="Lucida Sans Unicode" panose="020B0602030504020204" pitchFamily="34" charset="0"/>
                <a:cs typeface="Lucida Sans Unicode" panose="020B0602030504020204" pitchFamily="34" charset="0"/>
              </a:rPr>
              <a:t>Model Overview: </a:t>
            </a:r>
            <a:r>
              <a:rPr lang="en-US" sz="2600" dirty="0">
                <a:latin typeface="Lucida Sans Unicode" panose="020B0602030504020204" pitchFamily="34" charset="0"/>
                <a:cs typeface="Lucida Sans Unicode" panose="020B0602030504020204" pitchFamily="34" charset="0"/>
              </a:rPr>
              <a:t>BEHRT, a transformer-based deep learning model, was developed to predict heart failure (HF) risk within six months.  </a:t>
            </a:r>
          </a:p>
          <a:p>
            <a:pPr>
              <a:buFont typeface="Arial" panose="020B0604020202020204" pitchFamily="34" charset="0"/>
              <a:buChar char="•"/>
            </a:pPr>
            <a:endParaRPr lang="en-US" sz="2600" b="1" dirty="0">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US" sz="2600" b="1" dirty="0">
                <a:latin typeface="Lucida Sans Unicode" panose="020B0602030504020204" pitchFamily="34" charset="0"/>
                <a:cs typeface="Lucida Sans Unicode" panose="020B0602030504020204" pitchFamily="34" charset="0"/>
              </a:rPr>
              <a:t>Dataset: </a:t>
            </a:r>
            <a:r>
              <a:rPr lang="en-US" sz="2600" dirty="0">
                <a:latin typeface="Lucida Sans Unicode" panose="020B0602030504020204" pitchFamily="34" charset="0"/>
                <a:cs typeface="Lucida Sans Unicode" panose="020B0602030504020204" pitchFamily="34" charset="0"/>
              </a:rPr>
              <a:t>The study used longitudinal electronic health records (EHRs) from 100,071 patients, including 13,000+ HF cases.  </a:t>
            </a:r>
          </a:p>
          <a:p>
            <a:pPr>
              <a:buFont typeface="Arial" panose="020B0604020202020204" pitchFamily="34" charset="0"/>
              <a:buChar char="•"/>
            </a:pPr>
            <a:endParaRPr lang="en-US" sz="2600" b="1" dirty="0">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US" sz="2600" b="1" dirty="0">
                <a:latin typeface="Lucida Sans Unicode" panose="020B0602030504020204" pitchFamily="34" charset="0"/>
                <a:cs typeface="Lucida Sans Unicode" panose="020B0602030504020204" pitchFamily="34" charset="0"/>
              </a:rPr>
              <a:t>Data Features: </a:t>
            </a:r>
            <a:r>
              <a:rPr lang="en-US" sz="2600" dirty="0">
                <a:latin typeface="Lucida Sans Unicode" panose="020B0602030504020204" pitchFamily="34" charset="0"/>
                <a:cs typeface="Lucida Sans Unicode" panose="020B0602030504020204" pitchFamily="34" charset="0"/>
              </a:rPr>
              <a:t>BEHRT incorporated diagnoses, medications, age, and calendar year to enhance prediction accuracy.  </a:t>
            </a:r>
          </a:p>
          <a:p>
            <a:pPr>
              <a:buFont typeface="Arial" panose="020B0604020202020204" pitchFamily="34" charset="0"/>
              <a:buChar char="•"/>
            </a:pPr>
            <a:endParaRPr lang="en-US" sz="2600" b="1" dirty="0">
              <a:latin typeface="Lucida Sans Unicode" panose="020B0602030504020204" pitchFamily="34" charset="0"/>
              <a:cs typeface="Lucida Sans Unicode" panose="020B0602030504020204" pitchFamily="34" charset="0"/>
            </a:endParaRPr>
          </a:p>
          <a:p>
            <a:pPr>
              <a:buFont typeface="Arial" panose="020B0604020202020204" pitchFamily="34" charset="0"/>
              <a:buChar char="•"/>
            </a:pPr>
            <a:r>
              <a:rPr lang="en-US" sz="2600" b="1" dirty="0">
                <a:latin typeface="Lucida Sans Unicode" panose="020B0602030504020204" pitchFamily="34" charset="0"/>
                <a:cs typeface="Lucida Sans Unicode" panose="020B0602030504020204" pitchFamily="34" charset="0"/>
              </a:rPr>
              <a:t>Performance: </a:t>
            </a:r>
            <a:r>
              <a:rPr lang="en-US" sz="2600" dirty="0">
                <a:latin typeface="Lucida Sans Unicode" panose="020B0602030504020204" pitchFamily="34" charset="0"/>
                <a:cs typeface="Lucida Sans Unicode" panose="020B0602030504020204" pitchFamily="34" charset="0"/>
              </a:rPr>
              <a:t>BEHRT outperformed state-of-the-art models like RETAINEX, highlighting its superior predictive capability and clinical relevance.</a:t>
            </a:r>
          </a:p>
          <a:p>
            <a:pPr marL="109728" indent="0">
              <a:buNone/>
            </a:pPr>
            <a:endParaRPr lang="en-US" sz="1500" b="1" dirty="0">
              <a:latin typeface="Dubai Medium" panose="020B0603030403030204" pitchFamily="34" charset="-78"/>
              <a:cs typeface="Dubai Medium" panose="020B0603030403030204" pitchFamily="34" charset="-78"/>
            </a:endParaRPr>
          </a:p>
        </p:txBody>
      </p:sp>
      <p:sp>
        <p:nvSpPr>
          <p:cNvPr id="15" name="Content Placeholder 14">
            <a:extLst>
              <a:ext uri="{FF2B5EF4-FFF2-40B4-BE49-F238E27FC236}">
                <a16:creationId xmlns:a16="http://schemas.microsoft.com/office/drawing/2014/main" id="{B7DD87DB-75A8-4619-9A2E-90396685D602}"/>
              </a:ext>
            </a:extLst>
          </p:cNvPr>
          <p:cNvSpPr>
            <a:spLocks noGrp="1"/>
          </p:cNvSpPr>
          <p:nvPr>
            <p:ph sz="quarter" idx="4"/>
          </p:nvPr>
        </p:nvSpPr>
        <p:spPr>
          <a:xfrm>
            <a:off x="6193368" y="1076599"/>
            <a:ext cx="5824008" cy="5508351"/>
          </a:xfrm>
        </p:spPr>
        <p:txBody>
          <a:bodyPr>
            <a:normAutofit fontScale="70000" lnSpcReduction="20000"/>
          </a:bodyPr>
          <a:lstStyle/>
          <a:p>
            <a:pPr marL="109728" indent="0">
              <a:buNone/>
            </a:pPr>
            <a:r>
              <a:rPr lang="en-US" sz="2800" b="1" dirty="0"/>
              <a:t>Predicting Heart Failure Readmission from Clinical Notes Using Deep Learning</a:t>
            </a:r>
          </a:p>
          <a:p>
            <a:pPr marL="109728" indent="0">
              <a:buNone/>
            </a:pPr>
            <a:endParaRPr lang="en-US" sz="900" b="1" dirty="0"/>
          </a:p>
          <a:p>
            <a:pPr marL="109728" indent="0">
              <a:buNone/>
            </a:pPr>
            <a:endParaRPr lang="en-US" sz="1300" b="1" dirty="0"/>
          </a:p>
          <a:p>
            <a:pPr>
              <a:buFont typeface="Arial" panose="020B0604020202020204" pitchFamily="34" charset="0"/>
              <a:buChar char="•"/>
            </a:pPr>
            <a:r>
              <a:rPr lang="en-US" b="1" dirty="0"/>
              <a:t>Data and Methodology: </a:t>
            </a:r>
            <a:r>
              <a:rPr lang="en-US" dirty="0"/>
              <a:t>The study uses the MIMIC III database, focusing on discharge summary notes to train a CNN model. This approach eliminates the need for extensive feature engineering by effectively processing unstructured text data.  </a:t>
            </a:r>
          </a:p>
          <a:p>
            <a:pPr>
              <a:buFont typeface="Arial" panose="020B0604020202020204" pitchFamily="34" charset="0"/>
              <a:buChar char="•"/>
            </a:pPr>
            <a:endParaRPr lang="en-US" dirty="0"/>
          </a:p>
          <a:p>
            <a:pPr>
              <a:buFont typeface="Arial" panose="020B0604020202020204" pitchFamily="34" charset="0"/>
              <a:buChar char="•"/>
            </a:pPr>
            <a:r>
              <a:rPr lang="en-US" b="1" dirty="0"/>
              <a:t>Performance:</a:t>
            </a:r>
            <a:r>
              <a:rPr lang="en-US" dirty="0"/>
              <a:t> The CNN model outperforms traditional machine learning models, achieving F1 scores of 0.756 for general readmission and 0.733 for 30-day readmission, compared to random forest scores of 0.674 and 0.656.  </a:t>
            </a:r>
          </a:p>
          <a:p>
            <a:pPr>
              <a:buFont typeface="Arial" panose="020B0604020202020204" pitchFamily="34" charset="0"/>
              <a:buChar char="•"/>
            </a:pPr>
            <a:endParaRPr lang="en-US" dirty="0"/>
          </a:p>
          <a:p>
            <a:pPr>
              <a:buFont typeface="Arial" panose="020B0604020202020204" pitchFamily="34" charset="0"/>
              <a:buChar char="•"/>
            </a:pPr>
            <a:r>
              <a:rPr lang="en-US" b="1" dirty="0"/>
              <a:t>Healthcare Impact:</a:t>
            </a:r>
            <a:r>
              <a:rPr lang="en-US" dirty="0"/>
              <a:t> The findings highlight that deep learning techniques applied to clinical notes can improve hospital readmission predictions. This helps healthcare providers better identify high-risk patients and allocate resources efficiently, reducing overall readmission rates. </a:t>
            </a:r>
            <a:endParaRPr lang="en-IN" dirty="0"/>
          </a:p>
        </p:txBody>
      </p:sp>
      <p:sp>
        <p:nvSpPr>
          <p:cNvPr id="2" name="Slide Number Placeholder 1">
            <a:extLst>
              <a:ext uri="{FF2B5EF4-FFF2-40B4-BE49-F238E27FC236}">
                <a16:creationId xmlns:a16="http://schemas.microsoft.com/office/drawing/2014/main" id="{F25A6ADD-239C-48BE-AB1E-63748AE1D1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extLst>
      <p:ext uri="{BB962C8B-B14F-4D97-AF65-F5344CB8AC3E}">
        <p14:creationId xmlns:p14="http://schemas.microsoft.com/office/powerpoint/2010/main" val="375703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p:nvPr/>
        </p:nvSpPr>
        <p:spPr>
          <a:xfrm>
            <a:off x="0" y="403597"/>
            <a:ext cx="4775666" cy="461624"/>
          </a:xfrm>
          <a:prstGeom prst="rect">
            <a:avLst/>
          </a:prstGeom>
          <a:noFill/>
          <a:ln>
            <a:noFill/>
          </a:ln>
        </p:spPr>
        <p:txBody>
          <a:bodyPr spcFirstLastPara="1" wrap="square" lIns="91425" tIns="45700" rIns="91425" bIns="45700" anchor="t" anchorCtr="0">
            <a:spAutoFit/>
          </a:bodyPr>
          <a:lstStyle/>
          <a:p>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Problem statement </a:t>
            </a:r>
          </a:p>
        </p:txBody>
      </p:sp>
      <p:sp>
        <p:nvSpPr>
          <p:cNvPr id="4" name="Content Placeholder 3">
            <a:extLst>
              <a:ext uri="{FF2B5EF4-FFF2-40B4-BE49-F238E27FC236}">
                <a16:creationId xmlns:a16="http://schemas.microsoft.com/office/drawing/2014/main" id="{7964AE08-4983-4617-8878-752C42F6FBD1}"/>
              </a:ext>
            </a:extLst>
          </p:cNvPr>
          <p:cNvSpPr>
            <a:spLocks noGrp="1"/>
          </p:cNvSpPr>
          <p:nvPr>
            <p:ph idx="1"/>
          </p:nvPr>
        </p:nvSpPr>
        <p:spPr>
          <a:xfrm>
            <a:off x="609600" y="2377440"/>
            <a:ext cx="10972800" cy="3629852"/>
          </a:xfrm>
        </p:spPr>
        <p:txBody>
          <a:bodyPr>
            <a:normAutofit/>
          </a:bodyPr>
          <a:lstStyle/>
          <a:p>
            <a:r>
              <a:rPr lang="en-US" sz="2500" dirty="0"/>
              <a:t>Usability and Accessibility: Design a user-friendly interface that is easily navigable by users of all ages and technical proficiency, ensuring accessibility for people with disabilities.</a:t>
            </a:r>
          </a:p>
          <a:p>
            <a:r>
              <a:rPr lang="en-US" sz="2500" dirty="0"/>
              <a:t>Personalized Health Insights: Provide personalized health insights and actionable recommendations based on individual risk factors and health data.</a:t>
            </a:r>
          </a:p>
          <a:p>
            <a:r>
              <a:rPr lang="en-US" sz="2500" dirty="0"/>
              <a:t>Predictive Accuracy: Enhance the predictive accuracy of the model to reliably assess the risk of both heart failure and diabetes.</a:t>
            </a:r>
          </a:p>
        </p:txBody>
      </p:sp>
      <p:sp>
        <p:nvSpPr>
          <p:cNvPr id="2" name="Slide Number Placeholder 1">
            <a:extLst>
              <a:ext uri="{FF2B5EF4-FFF2-40B4-BE49-F238E27FC236}">
                <a16:creationId xmlns:a16="http://schemas.microsoft.com/office/drawing/2014/main" id="{F25A6ADD-239C-48BE-AB1E-63748AE1D1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3" name="Title 2">
            <a:extLst>
              <a:ext uri="{FF2B5EF4-FFF2-40B4-BE49-F238E27FC236}">
                <a16:creationId xmlns:a16="http://schemas.microsoft.com/office/drawing/2014/main" id="{4EC554FD-6948-4540-B537-9188E0FE8F28}"/>
              </a:ext>
            </a:extLst>
          </p:cNvPr>
          <p:cNvSpPr>
            <a:spLocks noGrp="1"/>
          </p:cNvSpPr>
          <p:nvPr>
            <p:ph type="title"/>
          </p:nvPr>
        </p:nvSpPr>
        <p:spPr>
          <a:xfrm>
            <a:off x="223520" y="850708"/>
            <a:ext cx="11714480" cy="1410272"/>
          </a:xfrm>
        </p:spPr>
        <p:txBody>
          <a:bodyPr>
            <a:normAutofit/>
          </a:bodyPr>
          <a:lstStyle/>
          <a:p>
            <a:r>
              <a:rPr lang="en-US" sz="3200" dirty="0">
                <a:latin typeface="Algerian" panose="04020705040A02060702" pitchFamily="82" charset="0"/>
              </a:rPr>
              <a:t>User-Friendly Interface for Dual Health Risk Prediction: Heart Failure and Diabetes</a:t>
            </a:r>
            <a:endParaRPr lang="en-IN" sz="3200" dirty="0">
              <a:latin typeface="Algerian" panose="04020705040A02060702" pitchFamily="82"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p:nvPr/>
        </p:nvSpPr>
        <p:spPr>
          <a:xfrm>
            <a:off x="0" y="513956"/>
            <a:ext cx="2525050" cy="738623"/>
          </a:xfrm>
          <a:prstGeom prst="rect">
            <a:avLst/>
          </a:prstGeom>
          <a:noFill/>
          <a:ln>
            <a:noFill/>
          </a:ln>
        </p:spPr>
        <p:txBody>
          <a:bodyPr spcFirstLastPara="1" wrap="square" lIns="91425" tIns="45700" rIns="91425" bIns="45700" anchor="t" anchorCtr="0">
            <a:spAutoFit/>
          </a:bodyPr>
          <a:lstStyle/>
          <a:p>
            <a:pPr marL="0" lvl="0" indent="0">
              <a:buFont typeface="Arial"/>
              <a:buNone/>
            </a:pPr>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Objectives</a:t>
            </a:r>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p:txBody>
      </p:sp>
      <p:sp>
        <p:nvSpPr>
          <p:cNvPr id="4" name="Content Placeholder 3">
            <a:extLst>
              <a:ext uri="{FF2B5EF4-FFF2-40B4-BE49-F238E27FC236}">
                <a16:creationId xmlns:a16="http://schemas.microsoft.com/office/drawing/2014/main" id="{88B77E4F-4CBD-4CEF-8A10-64F577A225C1}"/>
              </a:ext>
            </a:extLst>
          </p:cNvPr>
          <p:cNvSpPr>
            <a:spLocks noGrp="1"/>
          </p:cNvSpPr>
          <p:nvPr>
            <p:ph idx="1"/>
          </p:nvPr>
        </p:nvSpPr>
        <p:spPr>
          <a:xfrm>
            <a:off x="609600" y="1463041"/>
            <a:ext cx="10972800" cy="3968732"/>
          </a:xfrm>
        </p:spPr>
        <p:txBody>
          <a:bodyPr>
            <a:normAutofit/>
          </a:bodyPr>
          <a:lstStyle/>
          <a:p>
            <a:r>
              <a:rPr lang="en-IN" sz="2500" dirty="0"/>
              <a:t>Implement traditional machine learning algorithms (Logistic Regression, SVM, KNN, Naive Bayes, Random Forest) and a deep learning model (Artificial Neural Network)  to predict heart failure.</a:t>
            </a:r>
          </a:p>
          <a:p>
            <a:endParaRPr lang="en-IN" sz="2500" dirty="0"/>
          </a:p>
          <a:p>
            <a:r>
              <a:rPr lang="en-IN" sz="2500" dirty="0"/>
              <a:t>Implement machine learning models including Random Forest (RF), </a:t>
            </a:r>
            <a:r>
              <a:rPr lang="en-IN" sz="2500" dirty="0" err="1"/>
              <a:t>XGBoost</a:t>
            </a:r>
            <a:r>
              <a:rPr lang="en-IN" sz="2500" dirty="0"/>
              <a:t> (XGB), and </a:t>
            </a:r>
            <a:r>
              <a:rPr lang="en-IN" sz="2500" dirty="0" err="1"/>
              <a:t>LightGBM</a:t>
            </a:r>
            <a:r>
              <a:rPr lang="en-IN" sz="2500" dirty="0"/>
              <a:t> for diabetes prediction.</a:t>
            </a:r>
          </a:p>
          <a:p>
            <a:endParaRPr lang="en-IN" sz="2500" dirty="0"/>
          </a:p>
          <a:p>
            <a:r>
              <a:rPr lang="en-IN" sz="2500" dirty="0"/>
              <a:t>Design and implement an intuitive graphical user interface (GUI) to facilitate seamless  interaction with prediction models.</a:t>
            </a:r>
          </a:p>
        </p:txBody>
      </p:sp>
      <p:sp>
        <p:nvSpPr>
          <p:cNvPr id="2" name="Slide Number Placeholder 1">
            <a:extLst>
              <a:ext uri="{FF2B5EF4-FFF2-40B4-BE49-F238E27FC236}">
                <a16:creationId xmlns:a16="http://schemas.microsoft.com/office/drawing/2014/main" id="{A91108CB-0FC8-456C-AB03-8EFC27FCF1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p:nvPr/>
        </p:nvSpPr>
        <p:spPr>
          <a:xfrm>
            <a:off x="0" y="309004"/>
            <a:ext cx="7407091" cy="892512"/>
          </a:xfrm>
          <a:prstGeom prst="rect">
            <a:avLst/>
          </a:prstGeom>
          <a:noFill/>
          <a:ln>
            <a:noFill/>
          </a:ln>
        </p:spPr>
        <p:txBody>
          <a:bodyPr spcFirstLastPara="1" wrap="square" lIns="91425" tIns="45700" rIns="91425" bIns="45700" anchor="t" anchorCtr="0">
            <a:spAutoFit/>
          </a:bodyPr>
          <a:lstStyle/>
          <a:p>
            <a:pPr lvl="0">
              <a:spcBef>
                <a:spcPts val="1160"/>
              </a:spcBef>
              <a:buSzPts val="4060"/>
            </a:pPr>
            <a: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sym typeface="Corbel"/>
              </a:rPr>
              <a:t>Functional block diagram</a:t>
            </a:r>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p:txBody>
      </p:sp>
      <p:sp>
        <p:nvSpPr>
          <p:cNvPr id="2" name="Slide Number Placeholder 1">
            <a:extLst>
              <a:ext uri="{FF2B5EF4-FFF2-40B4-BE49-F238E27FC236}">
                <a16:creationId xmlns:a16="http://schemas.microsoft.com/office/drawing/2014/main" id="{A91108CB-0FC8-456C-AB03-8EFC27FCF1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923" y="1"/>
            <a:ext cx="2643077" cy="7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0" y="882869"/>
            <a:ext cx="12192000" cy="15765"/>
          </a:xfrm>
          <a:prstGeom prst="line">
            <a:avLst/>
          </a:prstGeom>
        </p:spPr>
        <p:style>
          <a:lnRef idx="1">
            <a:schemeClr val="accent1"/>
          </a:lnRef>
          <a:fillRef idx="0">
            <a:schemeClr val="accent1"/>
          </a:fillRef>
          <a:effectRef idx="0">
            <a:schemeClr val="accent1"/>
          </a:effectRef>
          <a:fontRef idx="minor">
            <a:schemeClr val="tx1"/>
          </a:fontRef>
        </p:style>
      </p:cxnSp>
      <p:sp>
        <p:nvSpPr>
          <p:cNvPr id="7" name="Google Shape;142;p1"/>
          <p:cNvSpPr txBox="1">
            <a:spLocks/>
          </p:cNvSpPr>
          <p:nvPr/>
        </p:nvSpPr>
        <p:spPr>
          <a:xfrm>
            <a:off x="6022427" y="6511159"/>
            <a:ext cx="5659821" cy="346841"/>
          </a:xfrm>
          <a:prstGeom prst="rect">
            <a:avLst/>
          </a:prstGeom>
          <a:noFill/>
          <a:ln>
            <a:noFill/>
          </a:ln>
        </p:spPr>
        <p:txBody>
          <a:bodyPr spcFirstLastPara="1" vert="horz" wrap="square" lIns="91425" tIns="45700" rIns="91425" bIns="45700" rtlCol="0" anchor="b" anchorCtr="0">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Pct val="100000"/>
              <a:buFontTx/>
              <a:buNone/>
              <a:tabLst/>
              <a:defRPr/>
            </a:pP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b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School of Electronics and Communication Engineering</a:t>
            </a:r>
          </a:p>
        </p:txBody>
      </p:sp>
      <p:pic>
        <p:nvPicPr>
          <p:cNvPr id="8" name="Picture 7">
            <a:extLst>
              <a:ext uri="{FF2B5EF4-FFF2-40B4-BE49-F238E27FC236}">
                <a16:creationId xmlns:a16="http://schemas.microsoft.com/office/drawing/2014/main" id="{BCB7968A-6591-45B7-9B78-D359F1D8B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601" y="1201517"/>
            <a:ext cx="7884160" cy="4757850"/>
          </a:xfrm>
          <a:prstGeom prst="rect">
            <a:avLst/>
          </a:prstGeom>
        </p:spPr>
      </p:pic>
    </p:spTree>
    <p:extLst>
      <p:ext uri="{BB962C8B-B14F-4D97-AF65-F5344CB8AC3E}">
        <p14:creationId xmlns:p14="http://schemas.microsoft.com/office/powerpoint/2010/main" val="1169524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718</TotalTime>
  <Words>2293</Words>
  <Application>Microsoft Office PowerPoint</Application>
  <PresentationFormat>Widescreen</PresentationFormat>
  <Paragraphs>197</Paragraphs>
  <Slides>19</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Lucida Sans Unicode</vt:lpstr>
      <vt:lpstr>Dubai Medium</vt:lpstr>
      <vt:lpstr>Corbel</vt:lpstr>
      <vt:lpstr>Wingdings 2</vt:lpstr>
      <vt:lpstr>Verdana</vt:lpstr>
      <vt:lpstr>Cambria</vt:lpstr>
      <vt:lpstr>Algerian</vt:lpstr>
      <vt:lpstr>Wingdings 3</vt:lpstr>
      <vt:lpstr>Calibri</vt:lpstr>
      <vt:lpstr>Wingdings</vt:lpstr>
      <vt:lpstr>Arial</vt:lpstr>
      <vt:lpstr>Concourse</vt:lpstr>
      <vt:lpstr>                         School of Electronics and Communication Engineering</vt:lpstr>
      <vt:lpstr>Overview</vt:lpstr>
      <vt:lpstr>Motivation :</vt:lpstr>
      <vt:lpstr>Overview :</vt:lpstr>
      <vt:lpstr>PowerPoint Presentation</vt:lpstr>
      <vt:lpstr>PowerPoint Presentation</vt:lpstr>
      <vt:lpstr>User-Friendly Interface for Dual Health Risk Prediction: Heart Failure and Diabetes</vt:lpstr>
      <vt:lpstr>PowerPoint Presentation</vt:lpstr>
      <vt:lpstr>PowerPoint Presentation</vt:lpstr>
      <vt:lpstr>Dataset Details :</vt:lpstr>
      <vt:lpstr>PowerPoint Presentation</vt:lpstr>
      <vt:lpstr>Proposed Methodology</vt:lpstr>
      <vt:lpstr>PowerPoint Presentation</vt:lpstr>
      <vt:lpstr>Results and discussions</vt:lpstr>
      <vt:lpstr>Results and discussions</vt:lpstr>
      <vt:lpstr>Results and discussions</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Electronics and Communication Engineering</dc:title>
  <dc:creator>BHEEMASHANKAR  K</dc:creator>
  <cp:lastModifiedBy>01fe21bec116</cp:lastModifiedBy>
  <cp:revision>45</cp:revision>
  <dcterms:created xsi:type="dcterms:W3CDTF">2021-02-23T10:06:57Z</dcterms:created>
  <dcterms:modified xsi:type="dcterms:W3CDTF">2024-12-19T05:48:02Z</dcterms:modified>
</cp:coreProperties>
</file>