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21396325" cy="15087600"/>
  <p:notesSz cx="9601200" cy="7315200"/>
  <p:defaultTextStyle>
    <a:defPPr>
      <a:defRPr lang="en-US"/>
    </a:defPPr>
    <a:lvl1pPr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038225" indent="-581025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076450" indent="-1162050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116580" indent="-1744980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4154805" indent="-2326005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52">
          <p15:clr>
            <a:srgbClr val="A4A3A4"/>
          </p15:clr>
        </p15:guide>
        <p15:guide id="2" pos="67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774" autoAdjust="0"/>
  </p:normalViewPr>
  <p:slideViewPr>
    <p:cSldViewPr>
      <p:cViewPr varScale="1">
        <p:scale>
          <a:sx n="45" d="100"/>
          <a:sy n="45" d="100"/>
        </p:scale>
        <p:origin x="1397" y="0"/>
      </p:cViewPr>
      <p:guideLst>
        <p:guide orient="horz" pos="4752"/>
        <p:guide pos="67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DA7D3DA-D4CF-4054-A710-8575792C48DD}" type="datetimeFigureOut">
              <a:rPr lang="en-US"/>
              <a:t>12/18/2024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549275"/>
            <a:ext cx="3889375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095823FB-3E7A-4815-914B-4B33629D59C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55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5913" y="549275"/>
            <a:ext cx="3889375" cy="27432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b="1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E7FB7E0C-4FEA-4D01-9D63-D6E98DE3882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4" y="4686937"/>
            <a:ext cx="18186877" cy="32340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50" y="8549641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8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7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16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56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94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33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72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11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460F-96E0-41BC-BFD5-E159634B3175}" type="datetimeFigureOut">
              <a:rPr lang="en-US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B3AD0-5DBC-48D5-BDCD-360487953A4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5837-7092-45D4-8203-1DECF2FA5DEF}" type="datetimeFigureOut">
              <a:rPr lang="en-US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52EC-F445-4909-BEE7-D61A89EDE60E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6607" y="1871980"/>
            <a:ext cx="15920946" cy="398738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052" y="1871980"/>
            <a:ext cx="47409946" cy="398738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2A16A-F627-46B0-B05E-C9F55505C59C}" type="datetimeFigureOut">
              <a:rPr lang="en-US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3833-D753-453C-8296-ABA66C37EEE1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E83C-3328-47B5-8F6E-AC2DD1A4855E}" type="datetimeFigureOut">
              <a:rPr lang="en-US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9CA9-CAEE-4BB7-8EFC-60BB3D80FEA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9695182"/>
            <a:ext cx="18186877" cy="2996565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6394771"/>
            <a:ext cx="18186877" cy="3300411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3886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7772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165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5607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949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337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7265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115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D1A3-08D1-4783-BE32-9483B8F2332C}" type="datetimeFigureOut">
              <a:rPr lang="en-US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12C6-BDBE-4921-B43C-0B64A03B68FB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053" y="10903587"/>
            <a:ext cx="31663589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250" y="10903587"/>
            <a:ext cx="31667303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FD71E-2DFD-4F23-A448-ACECB91B2C59}" type="datetimeFigureOut">
              <a:rPr lang="en-US"/>
              <a:t>12/18/2024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06F45-AC25-4817-AACF-54B8C6C580F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604204"/>
            <a:ext cx="19256692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377249"/>
            <a:ext cx="9453760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860" indent="0">
              <a:buNone/>
              <a:defRPr sz="4500" b="1"/>
            </a:lvl2pPr>
            <a:lvl3pPr marL="2077720" indent="0">
              <a:buNone/>
              <a:defRPr sz="4100" b="1"/>
            </a:lvl3pPr>
            <a:lvl4pPr marL="3116580" indent="0">
              <a:buNone/>
              <a:defRPr sz="3600" b="1"/>
            </a:lvl4pPr>
            <a:lvl5pPr marL="4156075" indent="0">
              <a:buNone/>
              <a:defRPr sz="3600" b="1"/>
            </a:lvl5pPr>
            <a:lvl6pPr marL="5194935" indent="0">
              <a:buNone/>
              <a:defRPr sz="3600" b="1"/>
            </a:lvl6pPr>
            <a:lvl7pPr marL="6233795" indent="0">
              <a:buNone/>
              <a:defRPr sz="3600" b="1"/>
            </a:lvl7pPr>
            <a:lvl8pPr marL="7272655" indent="0">
              <a:buNone/>
              <a:defRPr sz="3600" b="1"/>
            </a:lvl8pPr>
            <a:lvl9pPr marL="8311515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4784725"/>
            <a:ext cx="9453760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8" y="3377249"/>
            <a:ext cx="9457473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860" indent="0">
              <a:buNone/>
              <a:defRPr sz="4500" b="1"/>
            </a:lvl2pPr>
            <a:lvl3pPr marL="2077720" indent="0">
              <a:buNone/>
              <a:defRPr sz="4100" b="1"/>
            </a:lvl3pPr>
            <a:lvl4pPr marL="3116580" indent="0">
              <a:buNone/>
              <a:defRPr sz="3600" b="1"/>
            </a:lvl4pPr>
            <a:lvl5pPr marL="4156075" indent="0">
              <a:buNone/>
              <a:defRPr sz="3600" b="1"/>
            </a:lvl5pPr>
            <a:lvl6pPr marL="5194935" indent="0">
              <a:buNone/>
              <a:defRPr sz="3600" b="1"/>
            </a:lvl6pPr>
            <a:lvl7pPr marL="6233795" indent="0">
              <a:buNone/>
              <a:defRPr sz="3600" b="1"/>
            </a:lvl7pPr>
            <a:lvl8pPr marL="7272655" indent="0">
              <a:buNone/>
              <a:defRPr sz="3600" b="1"/>
            </a:lvl8pPr>
            <a:lvl9pPr marL="8311515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8" y="4784725"/>
            <a:ext cx="9457473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1FB7C-CAD3-4979-BB8E-DDCF03472B9C}" type="datetimeFigureOut">
              <a:rPr lang="en-US"/>
              <a:t>12/18/2024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507D2-9CBF-494B-8A56-EF5DC47183D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2579-1276-4A74-87A1-6D0FE2FF372C}" type="datetimeFigureOut">
              <a:rPr lang="en-US"/>
              <a:t>12/18/2024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6B4A-9340-49C8-807A-7783BD84082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E265A-1361-4AEA-8A14-E101C8394C8C}" type="datetimeFigureOut">
              <a:rPr lang="en-US"/>
              <a:t>12/18/2024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4815A-3B0E-4997-A765-CDBFE7D755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8" y="600711"/>
            <a:ext cx="7039244" cy="255651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600712"/>
            <a:ext cx="11961140" cy="12876848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8" y="3157222"/>
            <a:ext cx="7039244" cy="10320338"/>
          </a:xfrm>
        </p:spPr>
        <p:txBody>
          <a:bodyPr/>
          <a:lstStyle>
            <a:lvl1pPr marL="0" indent="0">
              <a:buNone/>
              <a:defRPr sz="3200"/>
            </a:lvl1pPr>
            <a:lvl2pPr marL="1038860" indent="0">
              <a:buNone/>
              <a:defRPr sz="2800"/>
            </a:lvl2pPr>
            <a:lvl3pPr marL="2077720" indent="0">
              <a:buNone/>
              <a:defRPr sz="2300"/>
            </a:lvl3pPr>
            <a:lvl4pPr marL="3116580" indent="0">
              <a:buNone/>
              <a:defRPr sz="2000"/>
            </a:lvl4pPr>
            <a:lvl5pPr marL="4156075" indent="0">
              <a:buNone/>
              <a:defRPr sz="2000"/>
            </a:lvl5pPr>
            <a:lvl6pPr marL="5194935" indent="0">
              <a:buNone/>
              <a:defRPr sz="2000"/>
            </a:lvl6pPr>
            <a:lvl7pPr marL="6233795" indent="0">
              <a:buNone/>
              <a:defRPr sz="2000"/>
            </a:lvl7pPr>
            <a:lvl8pPr marL="7272655" indent="0">
              <a:buNone/>
              <a:defRPr sz="2000"/>
            </a:lvl8pPr>
            <a:lvl9pPr marL="8311515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368B-BFDC-4FD9-BB47-0294E095E7C7}" type="datetimeFigureOut">
              <a:rPr lang="en-US"/>
              <a:t>12/18/2024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EB0D-B40A-4476-A042-007224BD9F0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0" y="10561319"/>
            <a:ext cx="12837795" cy="124682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0" y="1348106"/>
            <a:ext cx="12837795" cy="9052560"/>
          </a:xfrm>
        </p:spPr>
        <p:txBody>
          <a:bodyPr rtlCol="0">
            <a:normAutofit/>
          </a:bodyPr>
          <a:lstStyle>
            <a:lvl1pPr marL="0" indent="0">
              <a:buNone/>
              <a:defRPr sz="7300"/>
            </a:lvl1pPr>
            <a:lvl2pPr marL="1038860" indent="0">
              <a:buNone/>
              <a:defRPr sz="6400"/>
            </a:lvl2pPr>
            <a:lvl3pPr marL="2077720" indent="0">
              <a:buNone/>
              <a:defRPr sz="5400"/>
            </a:lvl3pPr>
            <a:lvl4pPr marL="3116580" indent="0">
              <a:buNone/>
              <a:defRPr sz="4500"/>
            </a:lvl4pPr>
            <a:lvl5pPr marL="4156075" indent="0">
              <a:buNone/>
              <a:defRPr sz="4500"/>
            </a:lvl5pPr>
            <a:lvl6pPr marL="5194935" indent="0">
              <a:buNone/>
              <a:defRPr sz="4500"/>
            </a:lvl6pPr>
            <a:lvl7pPr marL="6233795" indent="0">
              <a:buNone/>
              <a:defRPr sz="4500"/>
            </a:lvl7pPr>
            <a:lvl8pPr marL="7272655" indent="0">
              <a:buNone/>
              <a:defRPr sz="4500"/>
            </a:lvl8pPr>
            <a:lvl9pPr marL="8311515" indent="0">
              <a:buNone/>
              <a:defRPr sz="4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0" y="11808145"/>
            <a:ext cx="12837795" cy="1770696"/>
          </a:xfrm>
        </p:spPr>
        <p:txBody>
          <a:bodyPr/>
          <a:lstStyle>
            <a:lvl1pPr marL="0" indent="0">
              <a:buNone/>
              <a:defRPr sz="3200"/>
            </a:lvl1pPr>
            <a:lvl2pPr marL="1038860" indent="0">
              <a:buNone/>
              <a:defRPr sz="2800"/>
            </a:lvl2pPr>
            <a:lvl3pPr marL="2077720" indent="0">
              <a:buNone/>
              <a:defRPr sz="2300"/>
            </a:lvl3pPr>
            <a:lvl4pPr marL="3116580" indent="0">
              <a:buNone/>
              <a:defRPr sz="2000"/>
            </a:lvl4pPr>
            <a:lvl5pPr marL="4156075" indent="0">
              <a:buNone/>
              <a:defRPr sz="2000"/>
            </a:lvl5pPr>
            <a:lvl6pPr marL="5194935" indent="0">
              <a:buNone/>
              <a:defRPr sz="2000"/>
            </a:lvl6pPr>
            <a:lvl7pPr marL="6233795" indent="0">
              <a:buNone/>
              <a:defRPr sz="2000"/>
            </a:lvl7pPr>
            <a:lvl8pPr marL="7272655" indent="0">
              <a:buNone/>
              <a:defRPr sz="2000"/>
            </a:lvl8pPr>
            <a:lvl9pPr marL="8311515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4F50-1CD8-4B77-BE20-CFD245A62816}" type="datetimeFigureOut">
              <a:rPr lang="en-US"/>
              <a:t>12/18/2024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8976-4C8D-4EDB-A1D9-42BB65F6CA2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69737" y="603441"/>
            <a:ext cx="19256851" cy="25151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207793" tIns="103897" rIns="207793" bIns="103897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9737" y="3520863"/>
            <a:ext cx="19256851" cy="99559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207793" tIns="103897" rIns="207793" bIns="103897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l" defTabSz="2077720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649540-97AF-4BB8-BF1D-44EE7EB337A9}" type="datetimeFigureOut">
              <a:rPr lang="en-US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ctr" defTabSz="2077720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r" defTabSz="2077720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D161DD-CB27-4D32-93F1-1D522049FD1D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76450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anose="020F0502020204030204" pitchFamily="34" charset="0"/>
        </a:defRPr>
      </a:lvl2pPr>
      <a:lvl3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anose="020F0502020204030204" pitchFamily="34" charset="0"/>
        </a:defRPr>
      </a:lvl3pPr>
      <a:lvl4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anose="020F0502020204030204" pitchFamily="34" charset="0"/>
        </a:defRPr>
      </a:lvl4pPr>
      <a:lvl5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777875" indent="-777875" algn="l" defTabSz="20764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87830" indent="-649605" algn="l" defTabSz="20764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7150" indent="-519430" algn="l" defTabSz="20764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375" indent="-519430" algn="l" defTabSz="20764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75505" indent="-519430" algn="l" defTabSz="20764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365" indent="-519430" algn="l" defTabSz="20777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53225" indent="-519430" algn="l" defTabSz="20777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92085" indent="-519430" algn="l" defTabSz="20777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830945" indent="-519430" algn="l" defTabSz="20777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860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720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580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6075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94935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33795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72655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11515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676" y="0"/>
            <a:ext cx="21340649" cy="28625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584" tIns="32292" rIns="64584" bIns="32292" anchor="ctr"/>
          <a:lstStyle/>
          <a:p>
            <a:pPr algn="ctr" defTabSz="20777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Project Title:</a:t>
            </a:r>
            <a:r>
              <a:rPr lang="en-US" sz="3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User-Friendly Interface for Dual Health Risk Prediction:</a:t>
            </a:r>
          </a:p>
          <a:p>
            <a:pPr algn="ctr" defTabSz="20777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Heart Failure and Diabetes   </a:t>
            </a:r>
            <a:endParaRPr lang="en-GB" sz="38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 defTabSz="20777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Students  Team members list: Shashidhar, Aditya, Shyam, Shridhar </a:t>
            </a:r>
          </a:p>
          <a:p>
            <a:pPr algn="ctr" defTabSz="20777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School of Electronics and Communication</a:t>
            </a:r>
          </a:p>
          <a:p>
            <a:pPr algn="ctr" defTabSz="20777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                                                       Email id :01fe21bec275@kletech.ac.in, 01fe21bec306@kletech.ac.in, 01fe21bec110@kletech.ac.in ,01fe21bec116@kletech.ac.in</a:t>
            </a:r>
            <a:endParaRPr lang="en-GB" sz="3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60" name="Text Box 25"/>
          <p:cNvSpPr txBox="1">
            <a:spLocks noChangeArrowheads="1"/>
          </p:cNvSpPr>
          <p:nvPr/>
        </p:nvSpPr>
        <p:spPr bwMode="auto">
          <a:xfrm>
            <a:off x="17810" y="4805959"/>
            <a:ext cx="7565364" cy="6857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prstDash val="sysDot"/>
            <a:miter lim="800000"/>
          </a:ln>
        </p:spPr>
        <p:txBody>
          <a:bodyPr wrap="none" lIns="161460" tIns="161460" rIns="161460" bIns="161460" anchor="t" anchorCtr="1"/>
          <a:lstStyle/>
          <a:p>
            <a:r>
              <a:rPr lang="en-US" sz="3200" b="1" dirty="0">
                <a:latin typeface="Bookman Old Style" panose="02050604050505020204" pitchFamily="18" charset="0"/>
                <a:cs typeface="Arial" panose="020B0604020202020204" pitchFamily="34" charset="0"/>
              </a:rPr>
              <a:t>Objectives</a:t>
            </a:r>
            <a:endParaRPr lang="en-GB" sz="32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endParaRPr lang="en-US" sz="3400" dirty="0">
              <a:latin typeface="Bookman Old Style" panose="02050604050505020204" pitchFamily="18" charset="0"/>
            </a:endParaRPr>
          </a:p>
        </p:txBody>
      </p:sp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7745835" y="8306783"/>
            <a:ext cx="6489854" cy="584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prstDash val="sysDot"/>
            <a:miter lim="800000"/>
          </a:ln>
        </p:spPr>
        <p:txBody>
          <a:bodyPr wrap="none" lIns="161460" tIns="161460" rIns="161460" bIns="161460" anchor="ctr" anchorCtr="1"/>
          <a:lstStyle/>
          <a:p>
            <a:pPr algn="ctr" defTabSz="3098800"/>
            <a:r>
              <a:rPr lang="en-GB" sz="3200" dirty="0">
                <a:latin typeface="Bookman Old Style" panose="02050604050505020204" pitchFamily="18" charset="0"/>
              </a:rPr>
              <a:t>      </a:t>
            </a:r>
            <a:r>
              <a:rPr lang="en-GB" sz="3200" b="1" dirty="0">
                <a:latin typeface="Bookman Old Style" panose="02050604050505020204" pitchFamily="18" charset="0"/>
                <a:cs typeface="Arial" panose="020B0604020202020204" pitchFamily="34" charset="0"/>
              </a:rPr>
              <a:t>Results and inferences</a:t>
            </a:r>
            <a:endParaRPr lang="en-US" sz="32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0" y="8834013"/>
            <a:ext cx="762072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20777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1" dirty="0">
                <a:latin typeface="Bookman Old Style" panose="02050604050505020204" pitchFamily="18" charset="0"/>
                <a:cs typeface="Arial" panose="020B0604020202020204" pitchFamily="34" charset="0"/>
              </a:rPr>
              <a:t>Literature survey</a:t>
            </a:r>
            <a:endParaRPr lang="en-US" sz="32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-49794" y="2862588"/>
            <a:ext cx="763296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ookman Old Style" panose="02050604050505020204" pitchFamily="18" charset="0"/>
              </a:rPr>
              <a:t> </a:t>
            </a:r>
            <a:r>
              <a:rPr lang="en-US" sz="3200" b="1" dirty="0">
                <a:latin typeface="Bookman Old Style" panose="02050604050505020204" pitchFamily="18" charset="0"/>
              </a:rPr>
              <a:t>Problem statement</a:t>
            </a:r>
            <a:endParaRPr lang="en-GB" sz="32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646559" y="8295404"/>
            <a:ext cx="6749766" cy="5616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050" b="1" dirty="0">
                <a:latin typeface="Bookman Old Style" panose="02050604050505020204" pitchFamily="18" charset="0"/>
                <a:cs typeface="Arial" panose="020B0604020202020204" pitchFamily="34" charset="0"/>
              </a:rPr>
              <a:t>Design and Optimization details</a:t>
            </a:r>
            <a:endParaRPr lang="en-US" sz="3050" dirty="0"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06475" y="11739007"/>
            <a:ext cx="66595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latin typeface="Bookman Old Style" panose="02050604050505020204" pitchFamily="18" charset="0"/>
                <a:cs typeface="Arial" panose="020B0604020202020204" pitchFamily="34" charset="0"/>
              </a:rPr>
              <a:t>Conclusions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4441268"/>
            <a:ext cx="21396325" cy="646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Semester: VII                                           Under the guidance of:   Kiran M R</a:t>
            </a:r>
            <a:endParaRPr lang="en-US" sz="28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" name="Picture 19" descr="C:\Documents and Settings\Ramesh\Desktop\UAS\Documents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986" y="970766"/>
            <a:ext cx="3816423" cy="923131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67032" y="11468386"/>
            <a:ext cx="749776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atin typeface="Bookman Old Style" panose="02050604050505020204" pitchFamily="18" charset="0"/>
                <a:cs typeface="Arial" panose="020B0604020202020204" pitchFamily="34" charset="0"/>
              </a:rPr>
              <a:t>Contributions</a:t>
            </a:r>
            <a:endParaRPr lang="en-US" sz="32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0" y="1931965"/>
            <a:ext cx="5729610" cy="5731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prstDash val="sysDot"/>
            <a:miter lim="800000"/>
          </a:ln>
        </p:spPr>
        <p:txBody>
          <a:bodyPr wrap="none" lIns="161460" tIns="161460" rIns="161460" bIns="161460" anchor="ctr" anchorCtr="1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Senior Design Project-2024-25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FF53AF-5252-37D9-DDC3-F002C9AC48B4}"/>
              </a:ext>
            </a:extLst>
          </p:cNvPr>
          <p:cNvSpPr/>
          <p:nvPr/>
        </p:nvSpPr>
        <p:spPr>
          <a:xfrm>
            <a:off x="17810" y="3496834"/>
            <a:ext cx="7430156" cy="1259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371F81-A301-CE19-1212-3B5D5B4E5006}"/>
              </a:ext>
            </a:extLst>
          </p:cNvPr>
          <p:cNvSpPr/>
          <p:nvPr/>
        </p:nvSpPr>
        <p:spPr>
          <a:xfrm>
            <a:off x="55676" y="5553307"/>
            <a:ext cx="7520472" cy="3280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traditional machine learning algorithms and a deep learning model (Artificial Neural Network) to predict heart failure.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Implement machine learning models including Random Forest (RF),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(XGB), and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diabetes prediction.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implement an intuitive graphical user interface (GUI) to facilitate seamless interaction with the prediction models.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04656-ABD7-C875-887A-F405162235D2}"/>
              </a:ext>
            </a:extLst>
          </p:cNvPr>
          <p:cNvSpPr/>
          <p:nvPr/>
        </p:nvSpPr>
        <p:spPr>
          <a:xfrm>
            <a:off x="55676" y="9480344"/>
            <a:ext cx="7555070" cy="2044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Neural Networks (DNN) effectively detect heart failure using numerical and categorical patient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preprocessing (e.g., normalization, feature encoding) enhances model performance.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E83A26-38E3-C1F6-5A1C-940C76D8525C}"/>
              </a:ext>
            </a:extLst>
          </p:cNvPr>
          <p:cNvSpPr/>
          <p:nvPr/>
        </p:nvSpPr>
        <p:spPr>
          <a:xfrm>
            <a:off x="45327" y="12128912"/>
            <a:ext cx="7700508" cy="2312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models such as ANN for heart failure and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diabetes, achieving high prediction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and implemented an intuitive graphical user interface (GUI) to facilitate seamless interaction with the prediction models.</a:t>
            </a:r>
          </a:p>
          <a:p>
            <a:pPr algn="ctr"/>
            <a:endParaRPr lang="en-I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F186E9-89C3-1543-342E-83758D2043E7}"/>
              </a:ext>
            </a:extLst>
          </p:cNvPr>
          <p:cNvSpPr/>
          <p:nvPr/>
        </p:nvSpPr>
        <p:spPr>
          <a:xfrm>
            <a:off x="7564791" y="2885267"/>
            <a:ext cx="13831533" cy="5568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atin typeface="Bookman Old Style" panose="02050604050505020204" pitchFamily="18" charset="0"/>
                <a:cs typeface="Arial" panose="020B0604020202020204" pitchFamily="34" charset="0"/>
              </a:rPr>
              <a:t>Proposed Methodology</a:t>
            </a:r>
          </a:p>
          <a:p>
            <a:pPr algn="ctr"/>
            <a:endParaRPr lang="en-GB" sz="32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ctr"/>
            <a:endParaRPr lang="en-GB" sz="32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ctr"/>
            <a:endParaRPr lang="en-GB" sz="32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ctr"/>
            <a:endParaRPr lang="en-GB" sz="32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ctr"/>
            <a:endParaRPr lang="en-GB" sz="32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ctr"/>
            <a:endParaRPr lang="en-GB" sz="32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ctr"/>
            <a:endParaRPr lang="en-GB" sz="32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ctr"/>
            <a:endParaRPr lang="en-GB" sz="32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ctr"/>
            <a:endParaRPr lang="en-GB" sz="32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ctr"/>
            <a:endParaRPr lang="en-GB" sz="3200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2F1E6B-E54E-5835-A2DB-C7BB1D189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087" y="3446050"/>
            <a:ext cx="12914063" cy="47673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CF0ED4-7FC1-F0E4-10EA-08513AC1EB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45" y="8914240"/>
            <a:ext cx="3421629" cy="26821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4BA09F1-4EA3-D2B2-E8C8-8508CF9BEE82}"/>
              </a:ext>
            </a:extLst>
          </p:cNvPr>
          <p:cNvSpPr/>
          <p:nvPr/>
        </p:nvSpPr>
        <p:spPr>
          <a:xfrm>
            <a:off x="-31412" y="3430337"/>
            <a:ext cx="7497760" cy="1393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User-Friendly Interface for Dual Health Risk Prediction : Heart Failure and Diabetes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E143E6C-45AF-6BD2-F57A-35B98FD98C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35" y="9394830"/>
            <a:ext cx="3709926" cy="26095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701B9A0-3465-89E8-65F8-E6E7B16F48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375" y="9023472"/>
            <a:ext cx="1961695" cy="16515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41972FD-5A20-5E9D-459A-1EE8047BD34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882" y="11968279"/>
            <a:ext cx="3931578" cy="228566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E1A6D55-63F6-85DC-6E59-633D066A9B35}"/>
              </a:ext>
            </a:extLst>
          </p:cNvPr>
          <p:cNvSpPr txBox="1"/>
          <p:nvPr/>
        </p:nvSpPr>
        <p:spPr>
          <a:xfrm>
            <a:off x="14583917" y="8715086"/>
            <a:ext cx="67670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user-friendly GUI was developed using an interactive web framework to allow users to input health details and receive predictions in an accessible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the ANN model, parameters such as layers (12-6-1 units), activation function (</a:t>
            </a:r>
            <a:r>
              <a:rPr lang="en-US" sz="2400" dirty="0" err="1"/>
              <a:t>ReLU</a:t>
            </a:r>
            <a:r>
              <a:rPr lang="en-US" sz="2400" dirty="0"/>
              <a:t>), optimizer (Adam), and loss function (binary cross-entropy) were fine-tuned.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84765D-D2F7-4D6C-2A8E-E1685FE5F916}"/>
              </a:ext>
            </a:extLst>
          </p:cNvPr>
          <p:cNvSpPr txBox="1"/>
          <p:nvPr/>
        </p:nvSpPr>
        <p:spPr>
          <a:xfrm>
            <a:off x="15112460" y="12265389"/>
            <a:ext cx="6238537" cy="287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project delivers accurate predictions for heart failure and diabetes, integrating advanced models with a user-friendly interface for accessibility.</a:t>
            </a:r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27471-9F9B-0FA2-BFDE-9FC076329C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97" y="11619057"/>
            <a:ext cx="3472110" cy="28222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324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Calibri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aesplancopy.co.uk</dc:creator>
  <cp:lastModifiedBy>SHYAM DESAI</cp:lastModifiedBy>
  <cp:revision>213</cp:revision>
  <dcterms:created xsi:type="dcterms:W3CDTF">2009-07-23T11:11:00Z</dcterms:created>
  <dcterms:modified xsi:type="dcterms:W3CDTF">2024-12-18T10:21:30Z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F824C07D7EAC4B8B9C3EF611EE173074</vt:lpwstr>
  </property>
  <property fmtid="{D5CDD505-2E9C-101B-9397-08002B2CF9AE}" pid="3" name="KSOProductBuildVer">
    <vt:lpwstr>1033-11.2.0.11388</vt:lpwstr>
  </property>
</Properties>
</file>