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71" r:id="rId6"/>
    <p:sldId id="263" r:id="rId7"/>
    <p:sldId id="274" r:id="rId8"/>
    <p:sldId id="273" r:id="rId9"/>
    <p:sldId id="275"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218"/>
  </p:normalViewPr>
  <p:slideViewPr>
    <p:cSldViewPr snapToGrid="0" snapToObjects="1">
      <p:cViewPr varScale="1">
        <p:scale>
          <a:sx n="111" d="100"/>
          <a:sy n="111" d="100"/>
        </p:scale>
        <p:origin x="63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9211D-C01E-54DD-F04A-9F3DC580F96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69B53C9-A86A-BDE0-C231-31F7E50ABF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9E1D391-5985-B4B9-8493-72003D6953C3}"/>
              </a:ext>
            </a:extLst>
          </p:cNvPr>
          <p:cNvSpPr>
            <a:spLocks noGrp="1"/>
          </p:cNvSpPr>
          <p:nvPr>
            <p:ph type="dt" sz="half" idx="10"/>
          </p:nvPr>
        </p:nvSpPr>
        <p:spPr/>
        <p:txBody>
          <a:bodyPr/>
          <a:lstStyle/>
          <a:p>
            <a:fld id="{1AB52A69-661D-EC42-8E05-DB1BCF37EA1E}" type="datetimeFigureOut">
              <a:rPr lang="en-US" smtClean="0"/>
              <a:t>5/21/22</a:t>
            </a:fld>
            <a:endParaRPr lang="en-US"/>
          </a:p>
        </p:txBody>
      </p:sp>
      <p:sp>
        <p:nvSpPr>
          <p:cNvPr id="5" name="Footer Placeholder 4">
            <a:extLst>
              <a:ext uri="{FF2B5EF4-FFF2-40B4-BE49-F238E27FC236}">
                <a16:creationId xmlns:a16="http://schemas.microsoft.com/office/drawing/2014/main" id="{4BBB8EAC-3A49-717F-1CB7-AFEB48D2A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126DF-1B92-904B-223B-1F2C28AB6FBF}"/>
              </a:ext>
            </a:extLst>
          </p:cNvPr>
          <p:cNvSpPr>
            <a:spLocks noGrp="1"/>
          </p:cNvSpPr>
          <p:nvPr>
            <p:ph type="sldNum" sz="quarter" idx="12"/>
          </p:nvPr>
        </p:nvSpPr>
        <p:spPr/>
        <p:txBody>
          <a:bodyPr/>
          <a:lstStyle/>
          <a:p>
            <a:fld id="{701308BF-656A-B54C-9869-4FAF656E5B58}" type="slidenum">
              <a:rPr lang="en-US" smtClean="0"/>
              <a:t>‹#›</a:t>
            </a:fld>
            <a:endParaRPr lang="en-US"/>
          </a:p>
        </p:txBody>
      </p:sp>
    </p:spTree>
    <p:extLst>
      <p:ext uri="{BB962C8B-B14F-4D97-AF65-F5344CB8AC3E}">
        <p14:creationId xmlns:p14="http://schemas.microsoft.com/office/powerpoint/2010/main" val="4000993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B7D3E-8F94-81D7-DC5F-302CCD1B4CB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A561A10-5226-DB9F-2B27-6D83AE7BE1B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E80C016-D388-3F32-935A-15E4B30AD923}"/>
              </a:ext>
            </a:extLst>
          </p:cNvPr>
          <p:cNvSpPr>
            <a:spLocks noGrp="1"/>
          </p:cNvSpPr>
          <p:nvPr>
            <p:ph type="dt" sz="half" idx="10"/>
          </p:nvPr>
        </p:nvSpPr>
        <p:spPr/>
        <p:txBody>
          <a:bodyPr/>
          <a:lstStyle/>
          <a:p>
            <a:fld id="{1AB52A69-661D-EC42-8E05-DB1BCF37EA1E}" type="datetimeFigureOut">
              <a:rPr lang="en-US" smtClean="0"/>
              <a:t>5/21/22</a:t>
            </a:fld>
            <a:endParaRPr lang="en-US"/>
          </a:p>
        </p:txBody>
      </p:sp>
      <p:sp>
        <p:nvSpPr>
          <p:cNvPr id="5" name="Footer Placeholder 4">
            <a:extLst>
              <a:ext uri="{FF2B5EF4-FFF2-40B4-BE49-F238E27FC236}">
                <a16:creationId xmlns:a16="http://schemas.microsoft.com/office/drawing/2014/main" id="{3AEA1745-B027-5157-DDDF-F4E3DB7BBE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8E2546-34CB-0914-0528-56FA85955026}"/>
              </a:ext>
            </a:extLst>
          </p:cNvPr>
          <p:cNvSpPr>
            <a:spLocks noGrp="1"/>
          </p:cNvSpPr>
          <p:nvPr>
            <p:ph type="sldNum" sz="quarter" idx="12"/>
          </p:nvPr>
        </p:nvSpPr>
        <p:spPr/>
        <p:txBody>
          <a:bodyPr/>
          <a:lstStyle/>
          <a:p>
            <a:fld id="{701308BF-656A-B54C-9869-4FAF656E5B58}" type="slidenum">
              <a:rPr lang="en-US" smtClean="0"/>
              <a:t>‹#›</a:t>
            </a:fld>
            <a:endParaRPr lang="en-US"/>
          </a:p>
        </p:txBody>
      </p:sp>
    </p:spTree>
    <p:extLst>
      <p:ext uri="{BB962C8B-B14F-4D97-AF65-F5344CB8AC3E}">
        <p14:creationId xmlns:p14="http://schemas.microsoft.com/office/powerpoint/2010/main" val="1783113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694AE0-9940-D447-5582-1B7178E611B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4376FC0-496C-D519-A9D2-EAD6DC3C06B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A903E83-6228-BD61-376C-B2D935A3F333}"/>
              </a:ext>
            </a:extLst>
          </p:cNvPr>
          <p:cNvSpPr>
            <a:spLocks noGrp="1"/>
          </p:cNvSpPr>
          <p:nvPr>
            <p:ph type="dt" sz="half" idx="10"/>
          </p:nvPr>
        </p:nvSpPr>
        <p:spPr/>
        <p:txBody>
          <a:bodyPr/>
          <a:lstStyle/>
          <a:p>
            <a:fld id="{1AB52A69-661D-EC42-8E05-DB1BCF37EA1E}" type="datetimeFigureOut">
              <a:rPr lang="en-US" smtClean="0"/>
              <a:t>5/21/22</a:t>
            </a:fld>
            <a:endParaRPr lang="en-US"/>
          </a:p>
        </p:txBody>
      </p:sp>
      <p:sp>
        <p:nvSpPr>
          <p:cNvPr id="5" name="Footer Placeholder 4">
            <a:extLst>
              <a:ext uri="{FF2B5EF4-FFF2-40B4-BE49-F238E27FC236}">
                <a16:creationId xmlns:a16="http://schemas.microsoft.com/office/drawing/2014/main" id="{0044B054-62C2-8FFA-3A08-3E81B77B89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F8BF8E-04D8-2FD7-50CC-199C822A82EB}"/>
              </a:ext>
            </a:extLst>
          </p:cNvPr>
          <p:cNvSpPr>
            <a:spLocks noGrp="1"/>
          </p:cNvSpPr>
          <p:nvPr>
            <p:ph type="sldNum" sz="quarter" idx="12"/>
          </p:nvPr>
        </p:nvSpPr>
        <p:spPr/>
        <p:txBody>
          <a:bodyPr/>
          <a:lstStyle/>
          <a:p>
            <a:fld id="{701308BF-656A-B54C-9869-4FAF656E5B58}" type="slidenum">
              <a:rPr lang="en-US" smtClean="0"/>
              <a:t>‹#›</a:t>
            </a:fld>
            <a:endParaRPr lang="en-US"/>
          </a:p>
        </p:txBody>
      </p:sp>
    </p:spTree>
    <p:extLst>
      <p:ext uri="{BB962C8B-B14F-4D97-AF65-F5344CB8AC3E}">
        <p14:creationId xmlns:p14="http://schemas.microsoft.com/office/powerpoint/2010/main" val="1114940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92C2C-83F5-8378-B776-DBBD8B8FEB4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C6120C6-78F6-63F6-D1AE-09A16E81F1C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882FDE2-DBCE-74DF-AE9C-4969D71E6EF1}"/>
              </a:ext>
            </a:extLst>
          </p:cNvPr>
          <p:cNvSpPr>
            <a:spLocks noGrp="1"/>
          </p:cNvSpPr>
          <p:nvPr>
            <p:ph type="dt" sz="half" idx="10"/>
          </p:nvPr>
        </p:nvSpPr>
        <p:spPr/>
        <p:txBody>
          <a:bodyPr/>
          <a:lstStyle/>
          <a:p>
            <a:fld id="{1AB52A69-661D-EC42-8E05-DB1BCF37EA1E}" type="datetimeFigureOut">
              <a:rPr lang="en-US" smtClean="0"/>
              <a:t>5/21/22</a:t>
            </a:fld>
            <a:endParaRPr lang="en-US"/>
          </a:p>
        </p:txBody>
      </p:sp>
      <p:sp>
        <p:nvSpPr>
          <p:cNvPr id="5" name="Footer Placeholder 4">
            <a:extLst>
              <a:ext uri="{FF2B5EF4-FFF2-40B4-BE49-F238E27FC236}">
                <a16:creationId xmlns:a16="http://schemas.microsoft.com/office/drawing/2014/main" id="{C91ECDBE-F198-841C-2937-78ECFDB184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38E8C-4FB2-1CE3-E599-F66C336B8F86}"/>
              </a:ext>
            </a:extLst>
          </p:cNvPr>
          <p:cNvSpPr>
            <a:spLocks noGrp="1"/>
          </p:cNvSpPr>
          <p:nvPr>
            <p:ph type="sldNum" sz="quarter" idx="12"/>
          </p:nvPr>
        </p:nvSpPr>
        <p:spPr/>
        <p:txBody>
          <a:bodyPr/>
          <a:lstStyle/>
          <a:p>
            <a:fld id="{701308BF-656A-B54C-9869-4FAF656E5B58}" type="slidenum">
              <a:rPr lang="en-US" smtClean="0"/>
              <a:t>‹#›</a:t>
            </a:fld>
            <a:endParaRPr lang="en-US"/>
          </a:p>
        </p:txBody>
      </p:sp>
    </p:spTree>
    <p:extLst>
      <p:ext uri="{BB962C8B-B14F-4D97-AF65-F5344CB8AC3E}">
        <p14:creationId xmlns:p14="http://schemas.microsoft.com/office/powerpoint/2010/main" val="3508853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E5D94-6797-EE0C-5D4B-94FD31BA842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A5021E4-2B95-F7DF-932A-CF7D408848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2C976D8-971F-E450-B896-33B6EFDF8BBF}"/>
              </a:ext>
            </a:extLst>
          </p:cNvPr>
          <p:cNvSpPr>
            <a:spLocks noGrp="1"/>
          </p:cNvSpPr>
          <p:nvPr>
            <p:ph type="dt" sz="half" idx="10"/>
          </p:nvPr>
        </p:nvSpPr>
        <p:spPr/>
        <p:txBody>
          <a:bodyPr/>
          <a:lstStyle/>
          <a:p>
            <a:fld id="{1AB52A69-661D-EC42-8E05-DB1BCF37EA1E}" type="datetimeFigureOut">
              <a:rPr lang="en-US" smtClean="0"/>
              <a:t>5/21/22</a:t>
            </a:fld>
            <a:endParaRPr lang="en-US"/>
          </a:p>
        </p:txBody>
      </p:sp>
      <p:sp>
        <p:nvSpPr>
          <p:cNvPr id="5" name="Footer Placeholder 4">
            <a:extLst>
              <a:ext uri="{FF2B5EF4-FFF2-40B4-BE49-F238E27FC236}">
                <a16:creationId xmlns:a16="http://schemas.microsoft.com/office/drawing/2014/main" id="{9796690B-8976-AC05-E65D-DA8DE1F96D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8A3ADC-246A-CAE4-D133-20D748F662AD}"/>
              </a:ext>
            </a:extLst>
          </p:cNvPr>
          <p:cNvSpPr>
            <a:spLocks noGrp="1"/>
          </p:cNvSpPr>
          <p:nvPr>
            <p:ph type="sldNum" sz="quarter" idx="12"/>
          </p:nvPr>
        </p:nvSpPr>
        <p:spPr/>
        <p:txBody>
          <a:bodyPr/>
          <a:lstStyle/>
          <a:p>
            <a:fld id="{701308BF-656A-B54C-9869-4FAF656E5B58}" type="slidenum">
              <a:rPr lang="en-US" smtClean="0"/>
              <a:t>‹#›</a:t>
            </a:fld>
            <a:endParaRPr lang="en-US"/>
          </a:p>
        </p:txBody>
      </p:sp>
    </p:spTree>
    <p:extLst>
      <p:ext uri="{BB962C8B-B14F-4D97-AF65-F5344CB8AC3E}">
        <p14:creationId xmlns:p14="http://schemas.microsoft.com/office/powerpoint/2010/main" val="2844837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F2FF5-3217-EE69-6AC3-69DCAFB4CBD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8B9D054-486C-EE9D-9C78-56E0D946AB0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AC6C288-634A-F372-AC96-BD8C06B46B7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1011B4A-50F0-472B-4A31-CA1E3837D820}"/>
              </a:ext>
            </a:extLst>
          </p:cNvPr>
          <p:cNvSpPr>
            <a:spLocks noGrp="1"/>
          </p:cNvSpPr>
          <p:nvPr>
            <p:ph type="dt" sz="half" idx="10"/>
          </p:nvPr>
        </p:nvSpPr>
        <p:spPr/>
        <p:txBody>
          <a:bodyPr/>
          <a:lstStyle/>
          <a:p>
            <a:fld id="{1AB52A69-661D-EC42-8E05-DB1BCF37EA1E}" type="datetimeFigureOut">
              <a:rPr lang="en-US" smtClean="0"/>
              <a:t>5/21/22</a:t>
            </a:fld>
            <a:endParaRPr lang="en-US"/>
          </a:p>
        </p:txBody>
      </p:sp>
      <p:sp>
        <p:nvSpPr>
          <p:cNvPr id="6" name="Footer Placeholder 5">
            <a:extLst>
              <a:ext uri="{FF2B5EF4-FFF2-40B4-BE49-F238E27FC236}">
                <a16:creationId xmlns:a16="http://schemas.microsoft.com/office/drawing/2014/main" id="{A35C0F1B-ADC7-0AF7-9D83-B1473EEDFA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996C13-A9FF-2B4B-EF98-C4D04C352D34}"/>
              </a:ext>
            </a:extLst>
          </p:cNvPr>
          <p:cNvSpPr>
            <a:spLocks noGrp="1"/>
          </p:cNvSpPr>
          <p:nvPr>
            <p:ph type="sldNum" sz="quarter" idx="12"/>
          </p:nvPr>
        </p:nvSpPr>
        <p:spPr/>
        <p:txBody>
          <a:bodyPr/>
          <a:lstStyle/>
          <a:p>
            <a:fld id="{701308BF-656A-B54C-9869-4FAF656E5B58}" type="slidenum">
              <a:rPr lang="en-US" smtClean="0"/>
              <a:t>‹#›</a:t>
            </a:fld>
            <a:endParaRPr lang="en-US"/>
          </a:p>
        </p:txBody>
      </p:sp>
    </p:spTree>
    <p:extLst>
      <p:ext uri="{BB962C8B-B14F-4D97-AF65-F5344CB8AC3E}">
        <p14:creationId xmlns:p14="http://schemas.microsoft.com/office/powerpoint/2010/main" val="3655184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DE0ED-4203-D023-FB65-A37168F4344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2E3437B-88F9-AAF9-5336-B07E82B353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3ABB669-4C13-A47F-C75C-88F236AEF11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1C050B1-DCB8-CA73-17F6-827DA2F523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7C13CE1-92B3-4578-98FB-A0956178037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464A6A7-7C16-02BF-5853-EB0AE1FB758A}"/>
              </a:ext>
            </a:extLst>
          </p:cNvPr>
          <p:cNvSpPr>
            <a:spLocks noGrp="1"/>
          </p:cNvSpPr>
          <p:nvPr>
            <p:ph type="dt" sz="half" idx="10"/>
          </p:nvPr>
        </p:nvSpPr>
        <p:spPr/>
        <p:txBody>
          <a:bodyPr/>
          <a:lstStyle/>
          <a:p>
            <a:fld id="{1AB52A69-661D-EC42-8E05-DB1BCF37EA1E}" type="datetimeFigureOut">
              <a:rPr lang="en-US" smtClean="0"/>
              <a:t>5/21/22</a:t>
            </a:fld>
            <a:endParaRPr lang="en-US"/>
          </a:p>
        </p:txBody>
      </p:sp>
      <p:sp>
        <p:nvSpPr>
          <p:cNvPr id="8" name="Footer Placeholder 7">
            <a:extLst>
              <a:ext uri="{FF2B5EF4-FFF2-40B4-BE49-F238E27FC236}">
                <a16:creationId xmlns:a16="http://schemas.microsoft.com/office/drawing/2014/main" id="{BAE24BB6-712B-A784-E4A6-57C22BE1FC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4977B3-21AA-3DBD-7816-A75ADD4017A3}"/>
              </a:ext>
            </a:extLst>
          </p:cNvPr>
          <p:cNvSpPr>
            <a:spLocks noGrp="1"/>
          </p:cNvSpPr>
          <p:nvPr>
            <p:ph type="sldNum" sz="quarter" idx="12"/>
          </p:nvPr>
        </p:nvSpPr>
        <p:spPr/>
        <p:txBody>
          <a:bodyPr/>
          <a:lstStyle/>
          <a:p>
            <a:fld id="{701308BF-656A-B54C-9869-4FAF656E5B58}" type="slidenum">
              <a:rPr lang="en-US" smtClean="0"/>
              <a:t>‹#›</a:t>
            </a:fld>
            <a:endParaRPr lang="en-US"/>
          </a:p>
        </p:txBody>
      </p:sp>
    </p:spTree>
    <p:extLst>
      <p:ext uri="{BB962C8B-B14F-4D97-AF65-F5344CB8AC3E}">
        <p14:creationId xmlns:p14="http://schemas.microsoft.com/office/powerpoint/2010/main" val="3912489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46D60-407E-FDD6-01B5-15B6C0E8F5E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F6B72DA-C453-9AD3-D558-8E6941B0B0C1}"/>
              </a:ext>
            </a:extLst>
          </p:cNvPr>
          <p:cNvSpPr>
            <a:spLocks noGrp="1"/>
          </p:cNvSpPr>
          <p:nvPr>
            <p:ph type="dt" sz="half" idx="10"/>
          </p:nvPr>
        </p:nvSpPr>
        <p:spPr/>
        <p:txBody>
          <a:bodyPr/>
          <a:lstStyle/>
          <a:p>
            <a:fld id="{1AB52A69-661D-EC42-8E05-DB1BCF37EA1E}" type="datetimeFigureOut">
              <a:rPr lang="en-US" smtClean="0"/>
              <a:t>5/21/22</a:t>
            </a:fld>
            <a:endParaRPr lang="en-US"/>
          </a:p>
        </p:txBody>
      </p:sp>
      <p:sp>
        <p:nvSpPr>
          <p:cNvPr id="4" name="Footer Placeholder 3">
            <a:extLst>
              <a:ext uri="{FF2B5EF4-FFF2-40B4-BE49-F238E27FC236}">
                <a16:creationId xmlns:a16="http://schemas.microsoft.com/office/drawing/2014/main" id="{6DC6E9E1-1628-F120-C3D4-50F268B643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31180A-25F9-BA75-F445-F270DD82D6E1}"/>
              </a:ext>
            </a:extLst>
          </p:cNvPr>
          <p:cNvSpPr>
            <a:spLocks noGrp="1"/>
          </p:cNvSpPr>
          <p:nvPr>
            <p:ph type="sldNum" sz="quarter" idx="12"/>
          </p:nvPr>
        </p:nvSpPr>
        <p:spPr/>
        <p:txBody>
          <a:bodyPr/>
          <a:lstStyle/>
          <a:p>
            <a:fld id="{701308BF-656A-B54C-9869-4FAF656E5B58}" type="slidenum">
              <a:rPr lang="en-US" smtClean="0"/>
              <a:t>‹#›</a:t>
            </a:fld>
            <a:endParaRPr lang="en-US"/>
          </a:p>
        </p:txBody>
      </p:sp>
    </p:spTree>
    <p:extLst>
      <p:ext uri="{BB962C8B-B14F-4D97-AF65-F5344CB8AC3E}">
        <p14:creationId xmlns:p14="http://schemas.microsoft.com/office/powerpoint/2010/main" val="562924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A99AE5-CE3C-3B6C-4400-2019BE02A9A1}"/>
              </a:ext>
            </a:extLst>
          </p:cNvPr>
          <p:cNvSpPr>
            <a:spLocks noGrp="1"/>
          </p:cNvSpPr>
          <p:nvPr>
            <p:ph type="dt" sz="half" idx="10"/>
          </p:nvPr>
        </p:nvSpPr>
        <p:spPr/>
        <p:txBody>
          <a:bodyPr/>
          <a:lstStyle/>
          <a:p>
            <a:fld id="{1AB52A69-661D-EC42-8E05-DB1BCF37EA1E}" type="datetimeFigureOut">
              <a:rPr lang="en-US" smtClean="0"/>
              <a:t>5/21/22</a:t>
            </a:fld>
            <a:endParaRPr lang="en-US"/>
          </a:p>
        </p:txBody>
      </p:sp>
      <p:sp>
        <p:nvSpPr>
          <p:cNvPr id="3" name="Footer Placeholder 2">
            <a:extLst>
              <a:ext uri="{FF2B5EF4-FFF2-40B4-BE49-F238E27FC236}">
                <a16:creationId xmlns:a16="http://schemas.microsoft.com/office/drawing/2014/main" id="{04799A2A-E0EF-D86D-1858-98174245CF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3F2FEC-A50A-5E9D-D91E-53BFB2BD2F9E}"/>
              </a:ext>
            </a:extLst>
          </p:cNvPr>
          <p:cNvSpPr>
            <a:spLocks noGrp="1"/>
          </p:cNvSpPr>
          <p:nvPr>
            <p:ph type="sldNum" sz="quarter" idx="12"/>
          </p:nvPr>
        </p:nvSpPr>
        <p:spPr/>
        <p:txBody>
          <a:bodyPr/>
          <a:lstStyle/>
          <a:p>
            <a:fld id="{701308BF-656A-B54C-9869-4FAF656E5B58}" type="slidenum">
              <a:rPr lang="en-US" smtClean="0"/>
              <a:t>‹#›</a:t>
            </a:fld>
            <a:endParaRPr lang="en-US"/>
          </a:p>
        </p:txBody>
      </p:sp>
    </p:spTree>
    <p:extLst>
      <p:ext uri="{BB962C8B-B14F-4D97-AF65-F5344CB8AC3E}">
        <p14:creationId xmlns:p14="http://schemas.microsoft.com/office/powerpoint/2010/main" val="4236729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B4DE5-A434-695F-B352-3EC6609E59A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BBCB9D1-C98E-64B5-D525-A5C14166EC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065BA2E-79A1-7D28-B84B-23C4EB5829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F13593F-06DD-B67D-8A82-4C0D072D65FC}"/>
              </a:ext>
            </a:extLst>
          </p:cNvPr>
          <p:cNvSpPr>
            <a:spLocks noGrp="1"/>
          </p:cNvSpPr>
          <p:nvPr>
            <p:ph type="dt" sz="half" idx="10"/>
          </p:nvPr>
        </p:nvSpPr>
        <p:spPr/>
        <p:txBody>
          <a:bodyPr/>
          <a:lstStyle/>
          <a:p>
            <a:fld id="{1AB52A69-661D-EC42-8E05-DB1BCF37EA1E}" type="datetimeFigureOut">
              <a:rPr lang="en-US" smtClean="0"/>
              <a:t>5/21/22</a:t>
            </a:fld>
            <a:endParaRPr lang="en-US"/>
          </a:p>
        </p:txBody>
      </p:sp>
      <p:sp>
        <p:nvSpPr>
          <p:cNvPr id="6" name="Footer Placeholder 5">
            <a:extLst>
              <a:ext uri="{FF2B5EF4-FFF2-40B4-BE49-F238E27FC236}">
                <a16:creationId xmlns:a16="http://schemas.microsoft.com/office/drawing/2014/main" id="{D13F0A00-DAA8-CC0F-505C-3E1E8A289E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0581D5-1865-4F1D-9FB2-BED62E97D6B5}"/>
              </a:ext>
            </a:extLst>
          </p:cNvPr>
          <p:cNvSpPr>
            <a:spLocks noGrp="1"/>
          </p:cNvSpPr>
          <p:nvPr>
            <p:ph type="sldNum" sz="quarter" idx="12"/>
          </p:nvPr>
        </p:nvSpPr>
        <p:spPr/>
        <p:txBody>
          <a:bodyPr/>
          <a:lstStyle/>
          <a:p>
            <a:fld id="{701308BF-656A-B54C-9869-4FAF656E5B58}" type="slidenum">
              <a:rPr lang="en-US" smtClean="0"/>
              <a:t>‹#›</a:t>
            </a:fld>
            <a:endParaRPr lang="en-US"/>
          </a:p>
        </p:txBody>
      </p:sp>
    </p:spTree>
    <p:extLst>
      <p:ext uri="{BB962C8B-B14F-4D97-AF65-F5344CB8AC3E}">
        <p14:creationId xmlns:p14="http://schemas.microsoft.com/office/powerpoint/2010/main" val="3006849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8D61E-A39C-61EE-0859-1AEFACBC19F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7F0280F-24B5-1D64-EEBA-52F30EA073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9FF999-C016-6BA6-F44E-B7E4A910B3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B80E987-3C8F-2856-D3B3-5D7B6367DE28}"/>
              </a:ext>
            </a:extLst>
          </p:cNvPr>
          <p:cNvSpPr>
            <a:spLocks noGrp="1"/>
          </p:cNvSpPr>
          <p:nvPr>
            <p:ph type="dt" sz="half" idx="10"/>
          </p:nvPr>
        </p:nvSpPr>
        <p:spPr/>
        <p:txBody>
          <a:bodyPr/>
          <a:lstStyle/>
          <a:p>
            <a:fld id="{1AB52A69-661D-EC42-8E05-DB1BCF37EA1E}" type="datetimeFigureOut">
              <a:rPr lang="en-US" smtClean="0"/>
              <a:t>5/21/22</a:t>
            </a:fld>
            <a:endParaRPr lang="en-US"/>
          </a:p>
        </p:txBody>
      </p:sp>
      <p:sp>
        <p:nvSpPr>
          <p:cNvPr id="6" name="Footer Placeholder 5">
            <a:extLst>
              <a:ext uri="{FF2B5EF4-FFF2-40B4-BE49-F238E27FC236}">
                <a16:creationId xmlns:a16="http://schemas.microsoft.com/office/drawing/2014/main" id="{0CEEA99D-E3C0-1FA5-7C5A-62FDAE9E04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528270-7804-29CF-375C-352BA9FA2FAA}"/>
              </a:ext>
            </a:extLst>
          </p:cNvPr>
          <p:cNvSpPr>
            <a:spLocks noGrp="1"/>
          </p:cNvSpPr>
          <p:nvPr>
            <p:ph type="sldNum" sz="quarter" idx="12"/>
          </p:nvPr>
        </p:nvSpPr>
        <p:spPr/>
        <p:txBody>
          <a:bodyPr/>
          <a:lstStyle/>
          <a:p>
            <a:fld id="{701308BF-656A-B54C-9869-4FAF656E5B58}" type="slidenum">
              <a:rPr lang="en-US" smtClean="0"/>
              <a:t>‹#›</a:t>
            </a:fld>
            <a:endParaRPr lang="en-US"/>
          </a:p>
        </p:txBody>
      </p:sp>
    </p:spTree>
    <p:extLst>
      <p:ext uri="{BB962C8B-B14F-4D97-AF65-F5344CB8AC3E}">
        <p14:creationId xmlns:p14="http://schemas.microsoft.com/office/powerpoint/2010/main" val="3249722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2B9A2A-2C78-686E-2920-328EF5EB5D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0D0D5E2-5866-F7E8-AB39-DDB96B6CC5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C3A72CA-675B-984C-0F8D-69C39A92EE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52A69-661D-EC42-8E05-DB1BCF37EA1E}" type="datetimeFigureOut">
              <a:rPr lang="en-US" smtClean="0"/>
              <a:t>5/21/22</a:t>
            </a:fld>
            <a:endParaRPr lang="en-US"/>
          </a:p>
        </p:txBody>
      </p:sp>
      <p:sp>
        <p:nvSpPr>
          <p:cNvPr id="5" name="Footer Placeholder 4">
            <a:extLst>
              <a:ext uri="{FF2B5EF4-FFF2-40B4-BE49-F238E27FC236}">
                <a16:creationId xmlns:a16="http://schemas.microsoft.com/office/drawing/2014/main" id="{29230906-897D-0447-300F-45F7ED663E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2403B8-3A01-FA02-6DDB-C6CE903EF4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1308BF-656A-B54C-9869-4FAF656E5B58}" type="slidenum">
              <a:rPr lang="en-US" smtClean="0"/>
              <a:t>‹#›</a:t>
            </a:fld>
            <a:endParaRPr lang="en-US"/>
          </a:p>
        </p:txBody>
      </p:sp>
    </p:spTree>
    <p:extLst>
      <p:ext uri="{BB962C8B-B14F-4D97-AF65-F5344CB8AC3E}">
        <p14:creationId xmlns:p14="http://schemas.microsoft.com/office/powerpoint/2010/main" val="1644655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7CBC6-4390-6C1A-5DE3-03105462C8A9}"/>
              </a:ext>
            </a:extLst>
          </p:cNvPr>
          <p:cNvSpPr>
            <a:spLocks noGrp="1"/>
          </p:cNvSpPr>
          <p:nvPr>
            <p:ph type="ctrTitle"/>
          </p:nvPr>
        </p:nvSpPr>
        <p:spPr>
          <a:xfrm>
            <a:off x="1014714" y="277411"/>
            <a:ext cx="9144000" cy="2387600"/>
          </a:xfrm>
        </p:spPr>
        <p:txBody>
          <a:bodyPr/>
          <a:lstStyle/>
          <a:p>
            <a:r>
              <a:rPr lang="en-US" dirty="0"/>
              <a:t>Project -02 </a:t>
            </a:r>
            <a:br>
              <a:rPr lang="en-US" dirty="0"/>
            </a:br>
            <a:r>
              <a:rPr lang="en-US" dirty="0"/>
              <a:t>Employees Data </a:t>
            </a:r>
          </a:p>
        </p:txBody>
      </p:sp>
      <p:sp>
        <p:nvSpPr>
          <p:cNvPr id="3" name="Subtitle 2">
            <a:extLst>
              <a:ext uri="{FF2B5EF4-FFF2-40B4-BE49-F238E27FC236}">
                <a16:creationId xmlns:a16="http://schemas.microsoft.com/office/drawing/2014/main" id="{919294BE-C6D2-98F2-24FD-300367BE4FBE}"/>
              </a:ext>
            </a:extLst>
          </p:cNvPr>
          <p:cNvSpPr>
            <a:spLocks noGrp="1"/>
          </p:cNvSpPr>
          <p:nvPr>
            <p:ph type="subTitle" idx="1"/>
          </p:nvPr>
        </p:nvSpPr>
        <p:spPr/>
        <p:txBody>
          <a:bodyPr/>
          <a:lstStyle/>
          <a:p>
            <a:r>
              <a:rPr lang="en-US" dirty="0"/>
              <a:t>Submitted by Shridhar Ramani</a:t>
            </a:r>
          </a:p>
        </p:txBody>
      </p:sp>
    </p:spTree>
    <p:extLst>
      <p:ext uri="{BB962C8B-B14F-4D97-AF65-F5344CB8AC3E}">
        <p14:creationId xmlns:p14="http://schemas.microsoft.com/office/powerpoint/2010/main" val="1498410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F409E-4020-BEED-A678-CF6FD2B5A23A}"/>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E28945AB-16F2-4A87-656C-6C24F5AAFFF4}"/>
              </a:ext>
            </a:extLst>
          </p:cNvPr>
          <p:cNvSpPr>
            <a:spLocks noGrp="1"/>
          </p:cNvSpPr>
          <p:nvPr>
            <p:ph idx="1"/>
          </p:nvPr>
        </p:nvSpPr>
        <p:spPr>
          <a:xfrm>
            <a:off x="838200" y="1690688"/>
            <a:ext cx="10515600" cy="4486275"/>
          </a:xfrm>
        </p:spPr>
        <p:txBody>
          <a:bodyPr/>
          <a:lstStyle/>
          <a:p>
            <a:pPr marL="0" indent="0">
              <a:buNone/>
            </a:pPr>
            <a:r>
              <a:rPr lang="en-US" dirty="0"/>
              <a:t>Some challenges with the formats of the data .</a:t>
            </a:r>
          </a:p>
          <a:p>
            <a:pPr marL="0" indent="0">
              <a:buNone/>
            </a:pPr>
            <a:r>
              <a:rPr lang="en-US" dirty="0"/>
              <a:t>Since the volume of the data is high it is ought to have some null values and errors .</a:t>
            </a:r>
          </a:p>
          <a:p>
            <a:pPr marL="0" indent="0">
              <a:buNone/>
            </a:pPr>
            <a:endParaRPr lang="en-US" dirty="0"/>
          </a:p>
        </p:txBody>
      </p:sp>
    </p:spTree>
    <p:extLst>
      <p:ext uri="{BB962C8B-B14F-4D97-AF65-F5344CB8AC3E}">
        <p14:creationId xmlns:p14="http://schemas.microsoft.com/office/powerpoint/2010/main" val="573764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65123-5CF6-B6AF-DF3D-57539618F510}"/>
              </a:ext>
            </a:extLst>
          </p:cNvPr>
          <p:cNvSpPr>
            <a:spLocks noGrp="1"/>
          </p:cNvSpPr>
          <p:nvPr>
            <p:ph type="title"/>
          </p:nvPr>
        </p:nvSpPr>
        <p:spPr/>
        <p:txBody>
          <a:bodyPr/>
          <a:lstStyle/>
          <a:p>
            <a:r>
              <a:rPr lang="en-US" b="1" dirty="0"/>
              <a:t>Contents </a:t>
            </a:r>
          </a:p>
        </p:txBody>
      </p:sp>
      <p:sp>
        <p:nvSpPr>
          <p:cNvPr id="3" name="Content Placeholder 2">
            <a:extLst>
              <a:ext uri="{FF2B5EF4-FFF2-40B4-BE49-F238E27FC236}">
                <a16:creationId xmlns:a16="http://schemas.microsoft.com/office/drawing/2014/main" id="{B224149A-FAF7-C0CF-763A-7CDA4D24D974}"/>
              </a:ext>
            </a:extLst>
          </p:cNvPr>
          <p:cNvSpPr>
            <a:spLocks noGrp="1"/>
          </p:cNvSpPr>
          <p:nvPr>
            <p:ph idx="1"/>
          </p:nvPr>
        </p:nvSpPr>
        <p:spPr/>
        <p:txBody>
          <a:bodyPr/>
          <a:lstStyle/>
          <a:p>
            <a:pPr marL="0" indent="0">
              <a:buNone/>
            </a:pPr>
            <a:endParaRPr lang="en-IN" dirty="0">
              <a:effectLst/>
            </a:endParaRPr>
          </a:p>
          <a:p>
            <a:endParaRPr lang="en-US" dirty="0"/>
          </a:p>
        </p:txBody>
      </p:sp>
      <p:sp>
        <p:nvSpPr>
          <p:cNvPr id="4" name="TextBox 3">
            <a:extLst>
              <a:ext uri="{FF2B5EF4-FFF2-40B4-BE49-F238E27FC236}">
                <a16:creationId xmlns:a16="http://schemas.microsoft.com/office/drawing/2014/main" id="{1EC1D286-6D9E-0B96-CC79-4ADB0C08E630}"/>
              </a:ext>
            </a:extLst>
          </p:cNvPr>
          <p:cNvSpPr txBox="1"/>
          <p:nvPr/>
        </p:nvSpPr>
        <p:spPr>
          <a:xfrm>
            <a:off x="664579" y="1884283"/>
            <a:ext cx="7025833" cy="3539430"/>
          </a:xfrm>
          <a:prstGeom prst="rect">
            <a:avLst/>
          </a:prstGeom>
          <a:noFill/>
        </p:spPr>
        <p:txBody>
          <a:bodyPr wrap="square" rtlCol="0">
            <a:spAutoFit/>
          </a:bodyPr>
          <a:lstStyle/>
          <a:p>
            <a:pPr marL="342900" indent="-342900">
              <a:buFont typeface="+mj-lt"/>
              <a:buAutoNum type="arabicPeriod"/>
            </a:pPr>
            <a:r>
              <a:rPr lang="en-US" sz="2800" dirty="0"/>
              <a:t>Problem Statement</a:t>
            </a:r>
          </a:p>
          <a:p>
            <a:pPr marL="342900" indent="-342900">
              <a:buFont typeface="+mj-lt"/>
              <a:buAutoNum type="arabicPeriod"/>
            </a:pPr>
            <a:r>
              <a:rPr lang="en-US" sz="2800" dirty="0"/>
              <a:t>Objective </a:t>
            </a:r>
          </a:p>
          <a:p>
            <a:pPr marL="342900" indent="-342900">
              <a:buFont typeface="+mj-lt"/>
              <a:buAutoNum type="arabicPeriod"/>
            </a:pPr>
            <a:r>
              <a:rPr lang="en-US" sz="2800" dirty="0"/>
              <a:t>Why Big Data</a:t>
            </a:r>
          </a:p>
          <a:p>
            <a:pPr marL="342900" indent="-342900">
              <a:buFont typeface="+mj-lt"/>
              <a:buAutoNum type="arabicPeriod"/>
            </a:pPr>
            <a:r>
              <a:rPr lang="en-US" sz="2800" dirty="0"/>
              <a:t>Technology Stack</a:t>
            </a:r>
          </a:p>
          <a:p>
            <a:pPr marL="342900" indent="-342900">
              <a:buFont typeface="+mj-lt"/>
              <a:buAutoNum type="arabicPeriod"/>
            </a:pPr>
            <a:r>
              <a:rPr lang="en-US" sz="2800" dirty="0"/>
              <a:t>Steps</a:t>
            </a:r>
          </a:p>
          <a:p>
            <a:pPr marL="342900" indent="-342900">
              <a:buFont typeface="+mj-lt"/>
              <a:buAutoNum type="arabicPeriod"/>
            </a:pPr>
            <a:r>
              <a:rPr lang="en-US" sz="2800" dirty="0"/>
              <a:t>Results </a:t>
            </a:r>
          </a:p>
          <a:p>
            <a:pPr marL="342900" indent="-342900">
              <a:buFont typeface="+mj-lt"/>
              <a:buAutoNum type="arabicPeriod"/>
            </a:pPr>
            <a:r>
              <a:rPr lang="en-US" sz="2800" dirty="0"/>
              <a:t>Recommendations </a:t>
            </a:r>
          </a:p>
          <a:p>
            <a:pPr marL="342900" indent="-342900">
              <a:buFont typeface="+mj-lt"/>
              <a:buAutoNum type="arabicPeriod"/>
            </a:pPr>
            <a:r>
              <a:rPr lang="en-US" sz="2800" dirty="0"/>
              <a:t>Limitations </a:t>
            </a:r>
          </a:p>
        </p:txBody>
      </p:sp>
    </p:spTree>
    <p:extLst>
      <p:ext uri="{BB962C8B-B14F-4D97-AF65-F5344CB8AC3E}">
        <p14:creationId xmlns:p14="http://schemas.microsoft.com/office/powerpoint/2010/main" val="4292470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E2EA3-C12A-ED70-7B53-A947C8FEE449}"/>
              </a:ext>
            </a:extLst>
          </p:cNvPr>
          <p:cNvSpPr>
            <a:spLocks noGrp="1"/>
          </p:cNvSpPr>
          <p:nvPr>
            <p:ph type="title"/>
          </p:nvPr>
        </p:nvSpPr>
        <p:spPr>
          <a:xfrm>
            <a:off x="838200" y="365125"/>
            <a:ext cx="10515600" cy="815493"/>
          </a:xfrm>
        </p:spPr>
        <p:txBody>
          <a:bodyPr>
            <a:normAutofit fontScale="90000"/>
          </a:bodyPr>
          <a:lstStyle/>
          <a:p>
            <a:r>
              <a:rPr lang="en-US" dirty="0"/>
              <a:t>Employee Data </a:t>
            </a:r>
            <a:br>
              <a:rPr lang="en-US" dirty="0"/>
            </a:br>
            <a:endParaRPr lang="en-US" dirty="0"/>
          </a:p>
        </p:txBody>
      </p:sp>
      <p:sp>
        <p:nvSpPr>
          <p:cNvPr id="3" name="Content Placeholder 2">
            <a:extLst>
              <a:ext uri="{FF2B5EF4-FFF2-40B4-BE49-F238E27FC236}">
                <a16:creationId xmlns:a16="http://schemas.microsoft.com/office/drawing/2014/main" id="{25922C54-4D82-304D-FB6A-8F4F504EE494}"/>
              </a:ext>
            </a:extLst>
          </p:cNvPr>
          <p:cNvSpPr>
            <a:spLocks noGrp="1"/>
          </p:cNvSpPr>
          <p:nvPr>
            <p:ph idx="1"/>
          </p:nvPr>
        </p:nvSpPr>
        <p:spPr>
          <a:xfrm>
            <a:off x="838200" y="1061696"/>
            <a:ext cx="10515600" cy="4351338"/>
          </a:xfrm>
        </p:spPr>
        <p:txBody>
          <a:bodyPr/>
          <a:lstStyle/>
          <a:p>
            <a:pPr marL="0" indent="0">
              <a:buNone/>
            </a:pPr>
            <a:r>
              <a:rPr lang="en-US" dirty="0"/>
              <a:t>Problem Statement </a:t>
            </a:r>
          </a:p>
          <a:p>
            <a:pPr marL="0" indent="0">
              <a:buNone/>
            </a:pPr>
            <a:r>
              <a:rPr lang="en-US" sz="1600" dirty="0"/>
              <a:t>The company is looking how its data can be transformed to get some actionable insights and rights set of data engineering technology stack. The </a:t>
            </a:r>
            <a:r>
              <a:rPr lang="en-IN" sz="1600" dirty="0"/>
              <a:t>database contains a huge volume of employees data  with both employee engagement survey results and exit data. This provides a massive, globally diverse, and statistically relevant dataset for conducting research specific to attrition.</a:t>
            </a:r>
          </a:p>
          <a:p>
            <a:pPr marL="0" indent="0">
              <a:buNone/>
            </a:pPr>
            <a:endParaRPr lang="en-US" sz="1600" dirty="0"/>
          </a:p>
          <a:p>
            <a:pPr marL="0" indent="0">
              <a:buNone/>
            </a:pPr>
            <a:r>
              <a:rPr lang="en-US" dirty="0"/>
              <a:t>Objective –</a:t>
            </a:r>
            <a:r>
              <a:rPr lang="en-US" sz="1800" dirty="0"/>
              <a:t>To</a:t>
            </a:r>
            <a:r>
              <a:rPr lang="en-US" dirty="0"/>
              <a:t> </a:t>
            </a:r>
            <a:r>
              <a:rPr lang="en-US" sz="1600" dirty="0"/>
              <a:t>design an end-to-end data pipeline and analyze the data for the organization which is looking for updating its employees policies and dealing with the issues related to the attrition rates over the given time period.</a:t>
            </a:r>
          </a:p>
          <a:p>
            <a:pPr marL="0" indent="0">
              <a:buNone/>
            </a:pPr>
            <a:endParaRPr lang="en-US" sz="1600" dirty="0"/>
          </a:p>
          <a:p>
            <a:pPr marL="0" indent="0">
              <a:buNone/>
            </a:pPr>
            <a:endParaRPr lang="en-US" sz="1600" dirty="0"/>
          </a:p>
          <a:p>
            <a:pPr marL="0" indent="0">
              <a:buNone/>
            </a:pPr>
            <a:r>
              <a:rPr lang="en-US" dirty="0"/>
              <a:t>Why it is a part of Bigdata  - </a:t>
            </a:r>
            <a:r>
              <a:rPr lang="en-US" sz="1800" dirty="0"/>
              <a:t>Since the data volume is high and analyzing the data by using traditional approaches is time consuming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94192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4B781-D990-7E62-B527-A4BA6B3F9523}"/>
              </a:ext>
            </a:extLst>
          </p:cNvPr>
          <p:cNvSpPr>
            <a:spLocks noGrp="1"/>
          </p:cNvSpPr>
          <p:nvPr>
            <p:ph type="title"/>
          </p:nvPr>
        </p:nvSpPr>
        <p:spPr>
          <a:xfrm>
            <a:off x="953947" y="793389"/>
            <a:ext cx="10515600" cy="315912"/>
          </a:xfrm>
        </p:spPr>
        <p:txBody>
          <a:bodyPr>
            <a:normAutofit fontScale="90000"/>
          </a:bodyPr>
          <a:lstStyle/>
          <a:p>
            <a:r>
              <a:rPr lang="en-US" b="1" dirty="0"/>
              <a:t>Technology Stack </a:t>
            </a:r>
            <a:br>
              <a:rPr lang="en-US" dirty="0"/>
            </a:br>
            <a:endParaRPr lang="en-US" dirty="0"/>
          </a:p>
        </p:txBody>
      </p:sp>
      <p:sp>
        <p:nvSpPr>
          <p:cNvPr id="3" name="Content Placeholder 2">
            <a:extLst>
              <a:ext uri="{FF2B5EF4-FFF2-40B4-BE49-F238E27FC236}">
                <a16:creationId xmlns:a16="http://schemas.microsoft.com/office/drawing/2014/main" id="{16697C47-D4EE-0B05-B84C-38D8F1FE31AB}"/>
              </a:ext>
            </a:extLst>
          </p:cNvPr>
          <p:cNvSpPr>
            <a:spLocks noGrp="1"/>
          </p:cNvSpPr>
          <p:nvPr>
            <p:ph idx="1"/>
          </p:nvPr>
        </p:nvSpPr>
        <p:spPr>
          <a:xfrm>
            <a:off x="838200" y="1109301"/>
            <a:ext cx="10515600" cy="5067662"/>
          </a:xfrm>
        </p:spPr>
        <p:txBody>
          <a:bodyPr>
            <a:normAutofit/>
          </a:bodyPr>
          <a:lstStyle/>
          <a:p>
            <a:pPr marL="0" indent="0">
              <a:buNone/>
            </a:pPr>
            <a:r>
              <a:rPr lang="en-IN" dirty="0"/>
              <a:t>-MySQL (to create database) and table schemas </a:t>
            </a:r>
          </a:p>
          <a:p>
            <a:pPr marL="0" indent="0">
              <a:buNone/>
            </a:pPr>
            <a:r>
              <a:rPr lang="en-IN" dirty="0"/>
              <a:t>- Linux Commands</a:t>
            </a:r>
            <a:br>
              <a:rPr lang="en-IN" dirty="0"/>
            </a:br>
            <a:r>
              <a:rPr lang="en-IN" dirty="0"/>
              <a:t>- Sqoop (Transfer data from MySQL Server to HDFS/Hive) - HDFS (to store the data)</a:t>
            </a:r>
            <a:br>
              <a:rPr lang="en-IN" dirty="0"/>
            </a:br>
            <a:r>
              <a:rPr lang="en-IN" dirty="0"/>
              <a:t>- Hive (to create database)</a:t>
            </a:r>
            <a:br>
              <a:rPr lang="en-IN" dirty="0"/>
            </a:br>
            <a:r>
              <a:rPr lang="en-IN" dirty="0"/>
              <a:t>- Impala (to perform the EDA)</a:t>
            </a:r>
            <a:br>
              <a:rPr lang="en-IN" dirty="0"/>
            </a:br>
            <a:r>
              <a:rPr lang="en-IN" dirty="0"/>
              <a:t>- </a:t>
            </a:r>
            <a:r>
              <a:rPr lang="en-IN" dirty="0" err="1"/>
              <a:t>SparkSQL</a:t>
            </a:r>
            <a:r>
              <a:rPr lang="en-IN" dirty="0"/>
              <a:t> (to perform the EDA)</a:t>
            </a:r>
            <a:br>
              <a:rPr lang="en-IN" dirty="0"/>
            </a:br>
            <a:r>
              <a:rPr lang="en-IN" dirty="0"/>
              <a:t>- </a:t>
            </a:r>
            <a:r>
              <a:rPr lang="en-IN" dirty="0" err="1"/>
              <a:t>SparkML</a:t>
            </a:r>
            <a:r>
              <a:rPr lang="en-IN" dirty="0"/>
              <a:t> (to perform model building) </a:t>
            </a:r>
          </a:p>
          <a:p>
            <a:pPr marL="0" indent="0">
              <a:buNone/>
            </a:pPr>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a:p>
            <a:pPr marL="0" indent="0">
              <a:buNone/>
            </a:pPr>
            <a:endParaRPr lang="en-US" dirty="0"/>
          </a:p>
        </p:txBody>
      </p:sp>
    </p:spTree>
    <p:extLst>
      <p:ext uri="{BB962C8B-B14F-4D97-AF65-F5344CB8AC3E}">
        <p14:creationId xmlns:p14="http://schemas.microsoft.com/office/powerpoint/2010/main" val="1118540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54688-F581-0BB4-34B2-7BD29EE61B4B}"/>
              </a:ext>
            </a:extLst>
          </p:cNvPr>
          <p:cNvSpPr>
            <a:spLocks noGrp="1"/>
          </p:cNvSpPr>
          <p:nvPr>
            <p:ph type="title"/>
          </p:nvPr>
        </p:nvSpPr>
        <p:spPr/>
        <p:txBody>
          <a:bodyPr/>
          <a:lstStyle/>
          <a:p>
            <a:r>
              <a:rPr lang="en-US" dirty="0"/>
              <a:t>Steps  </a:t>
            </a:r>
          </a:p>
        </p:txBody>
      </p:sp>
      <p:sp>
        <p:nvSpPr>
          <p:cNvPr id="3" name="Content Placeholder 2">
            <a:extLst>
              <a:ext uri="{FF2B5EF4-FFF2-40B4-BE49-F238E27FC236}">
                <a16:creationId xmlns:a16="http://schemas.microsoft.com/office/drawing/2014/main" id="{860F3C31-4258-AE6E-A248-3ECE6EE786B7}"/>
              </a:ext>
            </a:extLst>
          </p:cNvPr>
          <p:cNvSpPr>
            <a:spLocks noGrp="1"/>
          </p:cNvSpPr>
          <p:nvPr>
            <p:ph idx="1"/>
          </p:nvPr>
        </p:nvSpPr>
        <p:spPr/>
        <p:txBody>
          <a:bodyPr>
            <a:normAutofit/>
          </a:bodyPr>
          <a:lstStyle/>
          <a:p>
            <a:pPr lvl="0"/>
            <a:r>
              <a:rPr lang="en-US" sz="1700" dirty="0"/>
              <a:t>Defining the business problem</a:t>
            </a:r>
            <a:endParaRPr lang="en-IN" sz="1700" dirty="0"/>
          </a:p>
          <a:p>
            <a:pPr lvl="0"/>
            <a:r>
              <a:rPr lang="en-US" sz="1700" dirty="0"/>
              <a:t>Weighing the tools and technology to use which is the most appropriate technology stack</a:t>
            </a:r>
          </a:p>
          <a:p>
            <a:pPr lvl="0"/>
            <a:r>
              <a:rPr lang="en-US" sz="1700" dirty="0" err="1"/>
              <a:t>Mysql</a:t>
            </a:r>
            <a:r>
              <a:rPr lang="en-US" sz="1700" dirty="0"/>
              <a:t> – Creating the tables on MySQL for the given data set which is CSV format. We create database ,schema and load the data on it.</a:t>
            </a:r>
          </a:p>
          <a:p>
            <a:pPr lvl="0"/>
            <a:r>
              <a:rPr lang="en-US" sz="1700" dirty="0"/>
              <a:t>Go to the HDFS and delete any pre existing tables with the same name.</a:t>
            </a:r>
          </a:p>
          <a:p>
            <a:pPr lvl="0"/>
            <a:r>
              <a:rPr lang="en-US" sz="1700" dirty="0"/>
              <a:t>Use the SQOOP and load on </a:t>
            </a:r>
            <a:r>
              <a:rPr lang="en-US" sz="1700" dirty="0" err="1"/>
              <a:t>hdfs</a:t>
            </a:r>
            <a:r>
              <a:rPr lang="en-US" sz="1700" dirty="0"/>
              <a:t>   and  data stored in  paraquet file .</a:t>
            </a:r>
          </a:p>
          <a:p>
            <a:pPr lvl="0"/>
            <a:r>
              <a:rPr lang="en-US" sz="1700" dirty="0"/>
              <a:t>In hive create a schema for all the tables and perform analysis </a:t>
            </a:r>
          </a:p>
          <a:p>
            <a:pPr lvl="0"/>
            <a:r>
              <a:rPr lang="en-US" sz="1700" dirty="0"/>
              <a:t>Open </a:t>
            </a:r>
            <a:r>
              <a:rPr lang="en-US" sz="1700" dirty="0" err="1"/>
              <a:t>Jupyter</a:t>
            </a:r>
            <a:r>
              <a:rPr lang="en-US" sz="1700" dirty="0"/>
              <a:t> notebook and use Spark (</a:t>
            </a:r>
            <a:r>
              <a:rPr lang="en-US" sz="1700" dirty="0" err="1"/>
              <a:t>sparksql</a:t>
            </a:r>
            <a:r>
              <a:rPr lang="en-US" sz="1700" dirty="0"/>
              <a:t> and </a:t>
            </a:r>
            <a:r>
              <a:rPr lang="en-US" sz="1700" dirty="0" err="1"/>
              <a:t>pyspark</a:t>
            </a:r>
            <a:r>
              <a:rPr lang="en-US" sz="1700" dirty="0"/>
              <a:t>) for answering the business queries.</a:t>
            </a:r>
          </a:p>
          <a:p>
            <a:r>
              <a:rPr lang="en-IN" sz="1700" dirty="0"/>
              <a:t>Exploratory data analysis</a:t>
            </a:r>
          </a:p>
          <a:p>
            <a:r>
              <a:rPr lang="en-IN" sz="1700" dirty="0"/>
              <a:t>Create entire data pipeline </a:t>
            </a:r>
          </a:p>
          <a:p>
            <a:pPr marL="0" indent="0">
              <a:buNone/>
            </a:pPr>
            <a:br>
              <a:rPr lang="en-IN" dirty="0"/>
            </a:br>
            <a:endParaRPr lang="en-IN" sz="2000" dirty="0"/>
          </a:p>
          <a:p>
            <a:pPr lvl="0"/>
            <a:endParaRPr lang="en-US" sz="2000" dirty="0"/>
          </a:p>
          <a:p>
            <a:pPr lvl="0"/>
            <a:endParaRPr lang="en-US" sz="2000" dirty="0"/>
          </a:p>
        </p:txBody>
      </p:sp>
    </p:spTree>
    <p:extLst>
      <p:ext uri="{BB962C8B-B14F-4D97-AF65-F5344CB8AC3E}">
        <p14:creationId xmlns:p14="http://schemas.microsoft.com/office/powerpoint/2010/main" val="3049540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Table&#10;&#10;Description automatically generated">
            <a:extLst>
              <a:ext uri="{FF2B5EF4-FFF2-40B4-BE49-F238E27FC236}">
                <a16:creationId xmlns:a16="http://schemas.microsoft.com/office/drawing/2014/main" id="{50C43E0F-6D09-F9A1-5ADA-BF47E39D2CBA}"/>
              </a:ext>
            </a:extLst>
          </p:cNvPr>
          <p:cNvPicPr>
            <a:picLocks noChangeAspect="1"/>
          </p:cNvPicPr>
          <p:nvPr/>
        </p:nvPicPr>
        <p:blipFill>
          <a:blip r:embed="rId2"/>
          <a:stretch>
            <a:fillRect/>
          </a:stretch>
        </p:blipFill>
        <p:spPr>
          <a:xfrm>
            <a:off x="423863" y="2600308"/>
            <a:ext cx="2996412" cy="4257692"/>
          </a:xfrm>
          <a:prstGeom prst="rect">
            <a:avLst/>
          </a:prstGeom>
        </p:spPr>
      </p:pic>
      <p:pic>
        <p:nvPicPr>
          <p:cNvPr id="11" name="Picture 10" descr="Table&#10;&#10;Description automatically generated">
            <a:extLst>
              <a:ext uri="{FF2B5EF4-FFF2-40B4-BE49-F238E27FC236}">
                <a16:creationId xmlns:a16="http://schemas.microsoft.com/office/drawing/2014/main" id="{1254867E-8F64-BC79-CE42-489B9996108B}"/>
              </a:ext>
            </a:extLst>
          </p:cNvPr>
          <p:cNvPicPr>
            <a:picLocks noChangeAspect="1"/>
          </p:cNvPicPr>
          <p:nvPr/>
        </p:nvPicPr>
        <p:blipFill>
          <a:blip r:embed="rId3"/>
          <a:stretch>
            <a:fillRect/>
          </a:stretch>
        </p:blipFill>
        <p:spPr>
          <a:xfrm>
            <a:off x="4193386" y="1943100"/>
            <a:ext cx="3797536" cy="4914900"/>
          </a:xfrm>
          <a:prstGeom prst="rect">
            <a:avLst/>
          </a:prstGeom>
        </p:spPr>
      </p:pic>
      <p:pic>
        <p:nvPicPr>
          <p:cNvPr id="14" name="Picture 13">
            <a:extLst>
              <a:ext uri="{FF2B5EF4-FFF2-40B4-BE49-F238E27FC236}">
                <a16:creationId xmlns:a16="http://schemas.microsoft.com/office/drawing/2014/main" id="{5AE9E337-43CF-6F46-863B-B726BF36B6B8}"/>
              </a:ext>
            </a:extLst>
          </p:cNvPr>
          <p:cNvPicPr>
            <a:picLocks noChangeAspect="1"/>
          </p:cNvPicPr>
          <p:nvPr/>
        </p:nvPicPr>
        <p:blipFill>
          <a:blip r:embed="rId4"/>
          <a:stretch>
            <a:fillRect/>
          </a:stretch>
        </p:blipFill>
        <p:spPr>
          <a:xfrm>
            <a:off x="8284623" y="2143475"/>
            <a:ext cx="3797536" cy="4743449"/>
          </a:xfrm>
          <a:prstGeom prst="rect">
            <a:avLst/>
          </a:prstGeom>
        </p:spPr>
      </p:pic>
      <p:sp>
        <p:nvSpPr>
          <p:cNvPr id="26" name="TextBox 25">
            <a:extLst>
              <a:ext uri="{FF2B5EF4-FFF2-40B4-BE49-F238E27FC236}">
                <a16:creationId xmlns:a16="http://schemas.microsoft.com/office/drawing/2014/main" id="{93F9C43C-E9B5-4AB7-E86F-F07C1BA3A25E}"/>
              </a:ext>
            </a:extLst>
          </p:cNvPr>
          <p:cNvSpPr txBox="1"/>
          <p:nvPr/>
        </p:nvSpPr>
        <p:spPr>
          <a:xfrm>
            <a:off x="8820598" y="1170054"/>
            <a:ext cx="2500132" cy="646331"/>
          </a:xfrm>
          <a:prstGeom prst="rect">
            <a:avLst/>
          </a:prstGeom>
          <a:noFill/>
        </p:spPr>
        <p:txBody>
          <a:bodyPr wrap="square" rtlCol="0">
            <a:spAutoFit/>
          </a:bodyPr>
          <a:lstStyle/>
          <a:p>
            <a:r>
              <a:rPr lang="en-US" dirty="0"/>
              <a:t>Most of the employees salary is about 40k</a:t>
            </a:r>
          </a:p>
        </p:txBody>
      </p:sp>
      <p:sp>
        <p:nvSpPr>
          <p:cNvPr id="21" name="TextBox 20">
            <a:extLst>
              <a:ext uri="{FF2B5EF4-FFF2-40B4-BE49-F238E27FC236}">
                <a16:creationId xmlns:a16="http://schemas.microsoft.com/office/drawing/2014/main" id="{8FFA2FAC-9CE1-BD28-6389-B9619572D573}"/>
              </a:ext>
            </a:extLst>
          </p:cNvPr>
          <p:cNvSpPr txBox="1"/>
          <p:nvPr/>
        </p:nvSpPr>
        <p:spPr>
          <a:xfrm>
            <a:off x="3264061" y="590309"/>
            <a:ext cx="3797536" cy="646331"/>
          </a:xfrm>
          <a:prstGeom prst="rect">
            <a:avLst/>
          </a:prstGeom>
          <a:noFill/>
        </p:spPr>
        <p:txBody>
          <a:bodyPr wrap="square" rtlCol="0">
            <a:spAutoFit/>
          </a:bodyPr>
          <a:lstStyle/>
          <a:p>
            <a:r>
              <a:rPr lang="en-US" sz="3600" dirty="0"/>
              <a:t>Results </a:t>
            </a:r>
          </a:p>
        </p:txBody>
      </p:sp>
    </p:spTree>
    <p:extLst>
      <p:ext uri="{BB962C8B-B14F-4D97-AF65-F5344CB8AC3E}">
        <p14:creationId xmlns:p14="http://schemas.microsoft.com/office/powerpoint/2010/main" val="2431042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C4C09EE-C7C6-C814-6087-FDCB86E44E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2634" y="776899"/>
            <a:ext cx="4835137" cy="352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7" name="TextBox 6">
            <a:extLst>
              <a:ext uri="{FF2B5EF4-FFF2-40B4-BE49-F238E27FC236}">
                <a16:creationId xmlns:a16="http://schemas.microsoft.com/office/drawing/2014/main" id="{857AFCFB-B496-1E6C-22E2-703CA081F2F1}"/>
              </a:ext>
            </a:extLst>
          </p:cNvPr>
          <p:cNvSpPr txBox="1"/>
          <p:nvPr/>
        </p:nvSpPr>
        <p:spPr>
          <a:xfrm>
            <a:off x="3042630" y="776899"/>
            <a:ext cx="3793474" cy="1477328"/>
          </a:xfrm>
          <a:prstGeom prst="rect">
            <a:avLst/>
          </a:prstGeom>
          <a:noFill/>
        </p:spPr>
        <p:txBody>
          <a:bodyPr wrap="none" rtlCol="0">
            <a:spAutoFit/>
          </a:bodyPr>
          <a:lstStyle/>
          <a:p>
            <a:r>
              <a:rPr lang="en-US" dirty="0"/>
              <a:t>About 4000 employees are working in </a:t>
            </a:r>
          </a:p>
          <a:p>
            <a:r>
              <a:rPr lang="en-US" dirty="0"/>
              <a:t>the company for almost 13 years.</a:t>
            </a:r>
          </a:p>
          <a:p>
            <a:r>
              <a:rPr lang="en-US" dirty="0"/>
              <a:t>About 1500 employees are working </a:t>
            </a:r>
          </a:p>
          <a:p>
            <a:r>
              <a:rPr lang="en-US" dirty="0"/>
              <a:t>for about 1 to 2 years .</a:t>
            </a:r>
          </a:p>
          <a:p>
            <a:endParaRPr lang="en-US" dirty="0"/>
          </a:p>
        </p:txBody>
      </p:sp>
      <p:pic>
        <p:nvPicPr>
          <p:cNvPr id="8" name="Picture 7" descr="Table&#10;&#10;Description automatically generated">
            <a:extLst>
              <a:ext uri="{FF2B5EF4-FFF2-40B4-BE49-F238E27FC236}">
                <a16:creationId xmlns:a16="http://schemas.microsoft.com/office/drawing/2014/main" id="{EFB04EBF-6854-FC0A-6B44-122C880F504A}"/>
              </a:ext>
            </a:extLst>
          </p:cNvPr>
          <p:cNvPicPr>
            <a:picLocks noChangeAspect="1"/>
          </p:cNvPicPr>
          <p:nvPr/>
        </p:nvPicPr>
        <p:blipFill>
          <a:blip r:embed="rId3"/>
          <a:stretch>
            <a:fillRect/>
          </a:stretch>
        </p:blipFill>
        <p:spPr>
          <a:xfrm>
            <a:off x="838200" y="3429000"/>
            <a:ext cx="3553437" cy="2592086"/>
          </a:xfrm>
          <a:prstGeom prst="rect">
            <a:avLst/>
          </a:prstGeom>
        </p:spPr>
      </p:pic>
      <p:sp>
        <p:nvSpPr>
          <p:cNvPr id="9" name="TextBox 8">
            <a:extLst>
              <a:ext uri="{FF2B5EF4-FFF2-40B4-BE49-F238E27FC236}">
                <a16:creationId xmlns:a16="http://schemas.microsoft.com/office/drawing/2014/main" id="{57600B44-2597-AFA1-5D34-38517937BF1B}"/>
              </a:ext>
            </a:extLst>
          </p:cNvPr>
          <p:cNvSpPr txBox="1"/>
          <p:nvPr/>
        </p:nvSpPr>
        <p:spPr>
          <a:xfrm>
            <a:off x="5937813" y="4745620"/>
            <a:ext cx="6170856" cy="1477328"/>
          </a:xfrm>
          <a:prstGeom prst="rect">
            <a:avLst/>
          </a:prstGeom>
          <a:noFill/>
        </p:spPr>
        <p:txBody>
          <a:bodyPr wrap="none" rtlCol="0">
            <a:spAutoFit/>
          </a:bodyPr>
          <a:lstStyle/>
          <a:p>
            <a:r>
              <a:rPr lang="en-US" dirty="0"/>
              <a:t>How many employees from respective departments</a:t>
            </a:r>
          </a:p>
          <a:p>
            <a:r>
              <a:rPr lang="en-US" dirty="0"/>
              <a:t> resigned the most </a:t>
            </a:r>
          </a:p>
          <a:p>
            <a:r>
              <a:rPr lang="en-US" dirty="0"/>
              <a:t>About 497 employees resigned from development department</a:t>
            </a:r>
          </a:p>
          <a:p>
            <a:r>
              <a:rPr lang="en-US" dirty="0"/>
              <a:t>hence it suggest some identification of issues and amendments </a:t>
            </a:r>
          </a:p>
          <a:p>
            <a:r>
              <a:rPr lang="en-US" dirty="0"/>
              <a:t>in the department.</a:t>
            </a:r>
          </a:p>
        </p:txBody>
      </p:sp>
    </p:spTree>
    <p:extLst>
      <p:ext uri="{BB962C8B-B14F-4D97-AF65-F5344CB8AC3E}">
        <p14:creationId xmlns:p14="http://schemas.microsoft.com/office/powerpoint/2010/main" val="843247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D303-48EA-9589-C895-D9D7C16B4F5A}"/>
              </a:ext>
            </a:extLst>
          </p:cNvPr>
          <p:cNvSpPr>
            <a:spLocks noGrp="1"/>
          </p:cNvSpPr>
          <p:nvPr>
            <p:ph type="title"/>
          </p:nvPr>
        </p:nvSpPr>
        <p:spPr>
          <a:xfrm>
            <a:off x="838200" y="365125"/>
            <a:ext cx="10515600" cy="445103"/>
          </a:xfrm>
        </p:spPr>
        <p:txBody>
          <a:bodyPr>
            <a:normAutofit fontScale="90000"/>
          </a:bodyPr>
          <a:lstStyle/>
          <a:p>
            <a:endParaRPr lang="en-US" dirty="0"/>
          </a:p>
        </p:txBody>
      </p:sp>
      <p:pic>
        <p:nvPicPr>
          <p:cNvPr id="4" name="Picture 3" descr="Graphical user interface, text, application, email&#10;&#10;Description automatically generated">
            <a:extLst>
              <a:ext uri="{FF2B5EF4-FFF2-40B4-BE49-F238E27FC236}">
                <a16:creationId xmlns:a16="http://schemas.microsoft.com/office/drawing/2014/main" id="{08A6F625-A3E4-F2AB-0CF8-BBEC81D7863A}"/>
              </a:ext>
            </a:extLst>
          </p:cNvPr>
          <p:cNvPicPr>
            <a:picLocks noChangeAspect="1"/>
          </p:cNvPicPr>
          <p:nvPr/>
        </p:nvPicPr>
        <p:blipFill>
          <a:blip r:embed="rId2"/>
          <a:stretch>
            <a:fillRect/>
          </a:stretch>
        </p:blipFill>
        <p:spPr>
          <a:xfrm>
            <a:off x="5879938" y="1105527"/>
            <a:ext cx="6005568" cy="2586654"/>
          </a:xfrm>
          <a:prstGeom prst="rect">
            <a:avLst/>
          </a:prstGeom>
        </p:spPr>
      </p:pic>
      <p:pic>
        <p:nvPicPr>
          <p:cNvPr id="6" name="Picture 4">
            <a:extLst>
              <a:ext uri="{FF2B5EF4-FFF2-40B4-BE49-F238E27FC236}">
                <a16:creationId xmlns:a16="http://schemas.microsoft.com/office/drawing/2014/main" id="{DC41BCA8-86A4-AA27-15E1-3717F5B2B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429000"/>
            <a:ext cx="5683170" cy="341079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
        <p:nvSpPr>
          <p:cNvPr id="7" name="TextBox 6">
            <a:extLst>
              <a:ext uri="{FF2B5EF4-FFF2-40B4-BE49-F238E27FC236}">
                <a16:creationId xmlns:a16="http://schemas.microsoft.com/office/drawing/2014/main" id="{974BB1E8-2146-1BD0-44B9-939E6205060C}"/>
              </a:ext>
            </a:extLst>
          </p:cNvPr>
          <p:cNvSpPr txBox="1"/>
          <p:nvPr/>
        </p:nvSpPr>
        <p:spPr>
          <a:xfrm>
            <a:off x="1875099" y="1284790"/>
            <a:ext cx="4094711" cy="646331"/>
          </a:xfrm>
          <a:prstGeom prst="rect">
            <a:avLst/>
          </a:prstGeom>
          <a:noFill/>
        </p:spPr>
        <p:txBody>
          <a:bodyPr wrap="none" rtlCol="0">
            <a:spAutoFit/>
          </a:bodyPr>
          <a:lstStyle/>
          <a:p>
            <a:r>
              <a:rPr lang="en-US" dirty="0"/>
              <a:t>The mean project rate is almost equal for </a:t>
            </a:r>
          </a:p>
          <a:p>
            <a:r>
              <a:rPr lang="en-US" dirty="0"/>
              <a:t>Male and female employees</a:t>
            </a:r>
          </a:p>
        </p:txBody>
      </p:sp>
      <p:sp>
        <p:nvSpPr>
          <p:cNvPr id="8" name="TextBox 7">
            <a:extLst>
              <a:ext uri="{FF2B5EF4-FFF2-40B4-BE49-F238E27FC236}">
                <a16:creationId xmlns:a16="http://schemas.microsoft.com/office/drawing/2014/main" id="{BAE5902C-E467-C1CF-B89F-652CC2CF2928}"/>
              </a:ext>
            </a:extLst>
          </p:cNvPr>
          <p:cNvSpPr txBox="1"/>
          <p:nvPr/>
        </p:nvSpPr>
        <p:spPr>
          <a:xfrm>
            <a:off x="5879938" y="4395733"/>
            <a:ext cx="5446940" cy="1477328"/>
          </a:xfrm>
          <a:prstGeom prst="rect">
            <a:avLst/>
          </a:prstGeom>
          <a:noFill/>
        </p:spPr>
        <p:txBody>
          <a:bodyPr wrap="none" rtlCol="0">
            <a:spAutoFit/>
          </a:bodyPr>
          <a:lstStyle/>
          <a:p>
            <a:r>
              <a:rPr lang="en-US" dirty="0"/>
              <a:t>The employees  resigned more and more from </a:t>
            </a:r>
          </a:p>
          <a:p>
            <a:r>
              <a:rPr lang="en-US" dirty="0"/>
              <a:t>1986 to 1998 due to poor employees policies .</a:t>
            </a:r>
          </a:p>
          <a:p>
            <a:r>
              <a:rPr lang="en-US" dirty="0"/>
              <a:t>But this was not the case after 1998 , the retention rate </a:t>
            </a:r>
          </a:p>
          <a:p>
            <a:r>
              <a:rPr lang="en-US" dirty="0"/>
              <a:t>Of the employees improved drastically from</a:t>
            </a:r>
          </a:p>
          <a:p>
            <a:r>
              <a:rPr lang="en-US" dirty="0"/>
              <a:t> 1999 to 2013</a:t>
            </a:r>
          </a:p>
        </p:txBody>
      </p:sp>
    </p:spTree>
    <p:extLst>
      <p:ext uri="{BB962C8B-B14F-4D97-AF65-F5344CB8AC3E}">
        <p14:creationId xmlns:p14="http://schemas.microsoft.com/office/powerpoint/2010/main" val="1721537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0587-8815-52D5-4BA2-8C2C49C2E94D}"/>
              </a:ext>
            </a:extLst>
          </p:cNvPr>
          <p:cNvSpPr>
            <a:spLocks noGrp="1"/>
          </p:cNvSpPr>
          <p:nvPr>
            <p:ph type="title"/>
          </p:nvPr>
        </p:nvSpPr>
        <p:spPr>
          <a:xfrm>
            <a:off x="838200" y="365125"/>
            <a:ext cx="10515600" cy="514551"/>
          </a:xfrm>
        </p:spPr>
        <p:txBody>
          <a:bodyPr>
            <a:normAutofit fontScale="90000"/>
          </a:bodyPr>
          <a:lstStyle/>
          <a:p>
            <a:r>
              <a:rPr lang="en-US" dirty="0"/>
              <a:t>Recommendations </a:t>
            </a:r>
          </a:p>
        </p:txBody>
      </p:sp>
      <p:sp>
        <p:nvSpPr>
          <p:cNvPr id="3" name="Content Placeholder 2">
            <a:extLst>
              <a:ext uri="{FF2B5EF4-FFF2-40B4-BE49-F238E27FC236}">
                <a16:creationId xmlns:a16="http://schemas.microsoft.com/office/drawing/2014/main" id="{39ECE071-5E61-0F6D-7C39-936A98C9CCAE}"/>
              </a:ext>
            </a:extLst>
          </p:cNvPr>
          <p:cNvSpPr>
            <a:spLocks noGrp="1"/>
          </p:cNvSpPr>
          <p:nvPr>
            <p:ph idx="1"/>
          </p:nvPr>
        </p:nvSpPr>
        <p:spPr>
          <a:xfrm>
            <a:off x="838200" y="1296365"/>
            <a:ext cx="10515600" cy="4880598"/>
          </a:xfrm>
        </p:spPr>
        <p:txBody>
          <a:bodyPr>
            <a:normAutofit/>
          </a:bodyPr>
          <a:lstStyle/>
          <a:p>
            <a:pPr marL="0" indent="0">
              <a:buNone/>
            </a:pPr>
            <a:r>
              <a:rPr lang="en-US" sz="1600" dirty="0">
                <a:sym typeface="Wingdings" pitchFamily="2" charset="2"/>
              </a:rPr>
              <a:t> </a:t>
            </a:r>
            <a:r>
              <a:rPr lang="en-US" sz="1600" dirty="0"/>
              <a:t>Improve the onboarding process. </a:t>
            </a:r>
          </a:p>
          <a:p>
            <a:pPr marL="0" indent="0">
              <a:buNone/>
            </a:pPr>
            <a:r>
              <a:rPr lang="en-US" sz="1600" dirty="0"/>
              <a:t>Maintain a </a:t>
            </a:r>
            <a:r>
              <a:rPr lang="en-US" sz="1600" dirty="0" err="1"/>
              <a:t>favourable</a:t>
            </a:r>
            <a:r>
              <a:rPr lang="en-US" sz="1600" dirty="0"/>
              <a:t> initial impression. </a:t>
            </a:r>
          </a:p>
          <a:p>
            <a:pPr marL="0" indent="0">
              <a:buNone/>
            </a:pPr>
            <a:r>
              <a:rPr lang="en-US" sz="1600" dirty="0"/>
              <a:t>Set clear expectations for their job and the company's future. </a:t>
            </a:r>
          </a:p>
          <a:p>
            <a:pPr marL="0" indent="0">
              <a:buNone/>
            </a:pPr>
            <a:r>
              <a:rPr lang="en-US" sz="1600" dirty="0"/>
              <a:t>Explain what to expect over the first week. </a:t>
            </a:r>
          </a:p>
          <a:p>
            <a:pPr marL="0" indent="0">
              <a:buNone/>
            </a:pPr>
            <a:r>
              <a:rPr lang="en-US" sz="1600" dirty="0"/>
              <a:t>Assist new personnel in integrating into the team and developing relationships with coworkers and colleagues. </a:t>
            </a:r>
          </a:p>
          <a:p>
            <a:pPr marL="0" indent="0">
              <a:buNone/>
            </a:pPr>
            <a:r>
              <a:rPr lang="en-US" sz="1600" dirty="0"/>
              <a:t>Allow new hires to just provide </a:t>
            </a:r>
            <a:r>
              <a:rPr lang="en-US" sz="1600" dirty="0" err="1"/>
              <a:t>organised</a:t>
            </a:r>
            <a:r>
              <a:rPr lang="en-US" sz="1600" dirty="0"/>
              <a:t> feedback on their jobs, corporate processes, and culture.</a:t>
            </a:r>
          </a:p>
          <a:p>
            <a:pPr marL="0" indent="0">
              <a:buNone/>
            </a:pPr>
            <a:r>
              <a:rPr lang="en-US" sz="1600" dirty="0">
                <a:sym typeface="Wingdings" pitchFamily="2" charset="2"/>
              </a:rPr>
              <a:t>Act on insights from exit surveys.</a:t>
            </a:r>
          </a:p>
          <a:p>
            <a:pPr marL="0" indent="0">
              <a:buNone/>
            </a:pPr>
            <a:r>
              <a:rPr lang="en-US" sz="1600" dirty="0"/>
              <a:t>Some employment turnover is unavoidable. Regardless of whether you have a high or low turnover rate, you may learn a lot from employees on their way out the door. </a:t>
            </a:r>
          </a:p>
          <a:p>
            <a:pPr marL="0" indent="0">
              <a:buNone/>
            </a:pPr>
            <a:r>
              <a:rPr lang="en-US" sz="1600" dirty="0"/>
              <a:t>Exit surveys are a great way to obtain direct feedback from your soon-to-be ex-employees about why they're leaving and any suggestions they might have for improving the company. What you learn could surprise you.</a:t>
            </a:r>
          </a:p>
        </p:txBody>
      </p:sp>
    </p:spTree>
    <p:extLst>
      <p:ext uri="{BB962C8B-B14F-4D97-AF65-F5344CB8AC3E}">
        <p14:creationId xmlns:p14="http://schemas.microsoft.com/office/powerpoint/2010/main" val="1780571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628</Words>
  <Application>Microsoft Macintosh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Project -02  Employees Data </vt:lpstr>
      <vt:lpstr>Contents </vt:lpstr>
      <vt:lpstr>Employee Data  </vt:lpstr>
      <vt:lpstr>Technology Stack  </vt:lpstr>
      <vt:lpstr>Steps  </vt:lpstr>
      <vt:lpstr>PowerPoint Presentation</vt:lpstr>
      <vt:lpstr>PowerPoint Presentation</vt:lpstr>
      <vt:lpstr>PowerPoint Presentation</vt:lpstr>
      <vt:lpstr>Recommendations </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Shridhar Ranganathan</dc:creator>
  <cp:lastModifiedBy>Shridhar Ranganathan</cp:lastModifiedBy>
  <cp:revision>52</cp:revision>
  <dcterms:created xsi:type="dcterms:W3CDTF">2022-05-21T13:38:42Z</dcterms:created>
  <dcterms:modified xsi:type="dcterms:W3CDTF">2022-05-21T18:48:57Z</dcterms:modified>
</cp:coreProperties>
</file>