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69" r:id="rId4"/>
    <p:sldId id="27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94A"/>
    <a:srgbClr val="E7B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2D00D4-F476-480F-8352-0AB35D8E36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02D00D4-F476-480F-8352-0AB35D8E36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02D00D4-F476-480F-8352-0AB35D8E36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02D00D4-F476-480F-8352-0AB35D8E36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02D00D4-F476-480F-8352-0AB35D8E36B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B02D00D4-F476-480F-8352-0AB35D8E36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B02D00D4-F476-480F-8352-0AB35D8E36B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2D00D4-F476-480F-8352-0AB35D8E36B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D00D4-F476-480F-8352-0AB35D8E36B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02D00D4-F476-480F-8352-0AB35D8E36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02D00D4-F476-480F-8352-0AB35D8E36B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FAD38-8FF2-4ABA-90C6-A022AEF0A2A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D00D4-F476-480F-8352-0AB35D8E36B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FAD38-8FF2-4ABA-90C6-A022AEF0A2A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32411" y="731521"/>
            <a:ext cx="9326880" cy="766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Algerian" panose="04020705040A02060702" pitchFamily="82" charset="0"/>
              </a:rPr>
              <a:t>ART gALLERY ONLINE SHOPPING</a:t>
            </a:r>
            <a:endParaRPr lang="en-IN" sz="3600" dirty="0">
              <a:latin typeface="Algerian" panose="04020705040A02060702" pitchFamily="82" charset="0"/>
            </a:endParaRPr>
          </a:p>
        </p:txBody>
      </p:sp>
      <p:sp>
        <p:nvSpPr>
          <p:cNvPr id="3" name="Rounded Rectangle 2"/>
          <p:cNvSpPr/>
          <p:nvPr/>
        </p:nvSpPr>
        <p:spPr>
          <a:xfrm>
            <a:off x="4001770" y="3009900"/>
            <a:ext cx="3803650" cy="2167890"/>
          </a:xfrm>
          <a:prstGeom prst="round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Group No : D1</a:t>
            </a:r>
            <a:endParaRPr lang="en-IN" dirty="0"/>
          </a:p>
        </p:txBody>
      </p:sp>
      <p:sp>
        <p:nvSpPr>
          <p:cNvPr id="4" name="TextBox 3"/>
          <p:cNvSpPr txBox="1"/>
          <p:nvPr/>
        </p:nvSpPr>
        <p:spPr>
          <a:xfrm>
            <a:off x="4186330" y="3194148"/>
            <a:ext cx="3619041" cy="1568450"/>
          </a:xfrm>
          <a:prstGeom prst="rect">
            <a:avLst/>
          </a:prstGeom>
          <a:noFill/>
        </p:spPr>
        <p:txBody>
          <a:bodyPr wrap="square" rtlCol="0">
            <a:spAutoFit/>
          </a:bodyPr>
          <a:lstStyle/>
          <a:p>
            <a:endParaRPr lang="en-IN" sz="2400" dirty="0" smtClean="0">
              <a:solidFill>
                <a:schemeClr val="tx1">
                  <a:lumMod val="95000"/>
                  <a:lumOff val="5000"/>
                </a:schemeClr>
              </a:solidFill>
            </a:endParaRPr>
          </a:p>
          <a:p>
            <a:r>
              <a:rPr lang="en-IN" dirty="0" smtClean="0">
                <a:solidFill>
                  <a:schemeClr val="tx1">
                    <a:lumMod val="95000"/>
                    <a:lumOff val="5000"/>
                  </a:schemeClr>
                </a:solidFill>
              </a:rPr>
              <a:t>Group Members:-</a:t>
            </a:r>
            <a:endParaRPr lang="en-IN" dirty="0" smtClean="0">
              <a:solidFill>
                <a:schemeClr val="tx1">
                  <a:lumMod val="95000"/>
                  <a:lumOff val="5000"/>
                </a:schemeClr>
              </a:solidFill>
            </a:endParaRPr>
          </a:p>
          <a:p>
            <a:pPr marL="342900" indent="-342900">
              <a:buAutoNum type="arabicPeriod"/>
            </a:pPr>
            <a:r>
              <a:rPr lang="en-IN" dirty="0" smtClean="0">
                <a:solidFill>
                  <a:schemeClr val="bg2">
                    <a:lumMod val="50000"/>
                  </a:schemeClr>
                </a:solidFill>
              </a:rPr>
              <a:t>SHRIDHAR WAKSHE</a:t>
            </a:r>
            <a:endParaRPr lang="en-IN" dirty="0" smtClean="0">
              <a:solidFill>
                <a:schemeClr val="bg2">
                  <a:lumMod val="50000"/>
                </a:schemeClr>
              </a:solidFill>
            </a:endParaRPr>
          </a:p>
          <a:p>
            <a:pPr marL="342900" indent="-342900">
              <a:buAutoNum type="arabicPeriod"/>
            </a:pPr>
            <a:r>
              <a:rPr lang="en-IN" dirty="0" smtClean="0">
                <a:solidFill>
                  <a:schemeClr val="bg2">
                    <a:lumMod val="50000"/>
                  </a:schemeClr>
                </a:solidFill>
              </a:rPr>
              <a:t>SANDEEP KUMAR SINGH</a:t>
            </a:r>
            <a:endParaRPr lang="en-IN" dirty="0" smtClean="0">
              <a:solidFill>
                <a:schemeClr val="bg2">
                  <a:lumMod val="50000"/>
                </a:schemeClr>
              </a:solidFill>
            </a:endParaRPr>
          </a:p>
          <a:p>
            <a:pPr marL="342900" indent="-342900">
              <a:buAutoNum type="arabicPeriod"/>
            </a:pPr>
            <a:r>
              <a:rPr lang="en-IN" dirty="0" smtClean="0">
                <a:solidFill>
                  <a:schemeClr val="bg2">
                    <a:lumMod val="50000"/>
                  </a:schemeClr>
                </a:solidFill>
              </a:rPr>
              <a:t>SOHEL DESHMUKH</a:t>
            </a:r>
            <a:endParaRPr lang="en-IN" dirty="0">
              <a:solidFill>
                <a:schemeClr val="bg2">
                  <a:lumMod val="50000"/>
                </a:schemeClr>
              </a:solidFill>
            </a:endParaRPr>
          </a:p>
        </p:txBody>
      </p:sp>
      <p:sp>
        <p:nvSpPr>
          <p:cNvPr id="5" name="Rectangle 4"/>
          <p:cNvSpPr/>
          <p:nvPr/>
        </p:nvSpPr>
        <p:spPr>
          <a:xfrm>
            <a:off x="4084839" y="2548039"/>
            <a:ext cx="1818639" cy="461665"/>
          </a:xfrm>
          <a:prstGeom prst="rect">
            <a:avLst/>
          </a:prstGeom>
        </p:spPr>
        <p:txBody>
          <a:bodyPr wrap="none">
            <a:spAutoFit/>
          </a:bodyPr>
          <a:lstStyle/>
          <a:p>
            <a:r>
              <a:rPr lang="en-IN" sz="2400" b="1" dirty="0">
                <a:latin typeface="Calibri Light" panose="020F0302020204030204" pitchFamily="34" charset="0"/>
                <a:cs typeface="Calibri Light" panose="020F0302020204030204" pitchFamily="34" charset="0"/>
              </a:rPr>
              <a:t>Prepared By:-</a:t>
            </a:r>
            <a:endParaRPr lang="en-IN" sz="2400" b="1" dirty="0">
              <a:latin typeface="Calibri Light" panose="020F0302020204030204" pitchFamily="34" charset="0"/>
              <a:cs typeface="Calibri Light" panose="020F03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88572" y="635726"/>
            <a:ext cx="9370423" cy="714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Project Purpose</a:t>
            </a:r>
            <a:endParaRPr lang="en-IN" dirty="0"/>
          </a:p>
        </p:txBody>
      </p:sp>
      <p:sp>
        <p:nvSpPr>
          <p:cNvPr id="3" name="Rectangle 2"/>
          <p:cNvSpPr/>
          <p:nvPr/>
        </p:nvSpPr>
        <p:spPr>
          <a:xfrm>
            <a:off x="1989908" y="1868467"/>
            <a:ext cx="7567749" cy="3846195"/>
          </a:xfrm>
          <a:prstGeom prst="rect">
            <a:avLst/>
          </a:prstGeom>
        </p:spPr>
        <p:txBody>
          <a:bodyPr wrap="square">
            <a:spAutoFit/>
          </a:bodyPr>
          <a:lstStyle/>
          <a:p>
            <a:pPr indent="457200" algn="just">
              <a:lnSpc>
                <a:spcPct val="115000"/>
              </a:lnSpc>
              <a:spcAft>
                <a:spcPts val="1000"/>
              </a:spcAft>
            </a:pPr>
            <a:r>
              <a:rPr lang="en-US" dirty="0" smtClean="0">
                <a:latin typeface="Calibri" panose="020F0502020204030204" pitchFamily="34" charset="0"/>
                <a:ea typeface="Calibri" panose="020F0502020204030204" pitchFamily="34" charset="0"/>
                <a:cs typeface="Calibri" panose="020F0502020204030204" pitchFamily="34" charset="0"/>
              </a:rPr>
              <a:t>It </a:t>
            </a:r>
            <a:r>
              <a:rPr lang="en-US" dirty="0">
                <a:latin typeface="Calibri" panose="020F0502020204030204" pitchFamily="34" charset="0"/>
                <a:ea typeface="Calibri" panose="020F0502020204030204" pitchFamily="34" charset="0"/>
                <a:cs typeface="Calibri" panose="020F0502020204030204" pitchFamily="34" charset="0"/>
              </a:rPr>
              <a:t>is observed that </a:t>
            </a:r>
            <a:r>
              <a:rPr lang="en-IN" altLang="en-US" dirty="0">
                <a:latin typeface="Calibri" panose="020F0502020204030204" pitchFamily="34" charset="0"/>
                <a:ea typeface="Calibri" panose="020F0502020204030204" pitchFamily="34" charset="0"/>
                <a:cs typeface="Calibri" panose="020F0502020204030204" pitchFamily="34" charset="0"/>
              </a:rPr>
              <a:t>there are not many art galleries online, traditionally we physically have to an art gallary to see the paintings . So we provide a better experience by providing multiple choices to by paintings from various known artists.</a:t>
            </a:r>
            <a:endParaRPr lang="en-IN" altLang="en-US" dirty="0">
              <a:latin typeface="Calibri" panose="020F0502020204030204" pitchFamily="34" charset="0"/>
              <a:ea typeface="Calibri" panose="020F0502020204030204" pitchFamily="34" charset="0"/>
              <a:cs typeface="Calibri" panose="020F0502020204030204" pitchFamily="34" charset="0"/>
            </a:endParaRPr>
          </a:p>
          <a:p>
            <a:pPr indent="457200" algn="just">
              <a:lnSpc>
                <a:spcPct val="115000"/>
              </a:lnSpc>
              <a:spcAft>
                <a:spcPts val="1000"/>
              </a:spcAft>
            </a:pPr>
            <a:r>
              <a:rPr lang="en-IN" altLang="en-US" dirty="0">
                <a:latin typeface="Calibri" panose="020F0502020204030204" pitchFamily="34" charset="0"/>
                <a:ea typeface="Calibri" panose="020F0502020204030204" pitchFamily="34" charset="0"/>
                <a:cs typeface="Calibri" panose="020F0502020204030204" pitchFamily="34" charset="0"/>
              </a:rPr>
              <a:t>This helps both owner of gallery and customer in multiple ways , the owner is benifitted as there is no physical store which reduces the setup and employee expenditure and it saves customer time and he can buy paintings at his own comfort.It gives customer better experience, he can browse manys paintings within less time .</a:t>
            </a:r>
            <a:endParaRPr lang="en-IN" altLang="en-US" dirty="0">
              <a:latin typeface="Calibri" panose="020F0502020204030204" pitchFamily="34" charset="0"/>
              <a:ea typeface="Calibri" panose="020F0502020204030204" pitchFamily="34" charset="0"/>
              <a:cs typeface="Calibri" panose="020F0502020204030204" pitchFamily="34" charset="0"/>
            </a:endParaRPr>
          </a:p>
          <a:p>
            <a:pPr indent="457200" algn="just">
              <a:lnSpc>
                <a:spcPct val="115000"/>
              </a:lnSpc>
              <a:spcAft>
                <a:spcPts val="1000"/>
              </a:spcAft>
            </a:pPr>
            <a:r>
              <a:rPr lang="en-IN" altLang="en-US" dirty="0" smtClean="0">
                <a:latin typeface="Calibri" panose="020F0502020204030204" pitchFamily="34" charset="0"/>
                <a:ea typeface="Calibri" panose="020F0502020204030204" pitchFamily="34" charset="0"/>
                <a:cs typeface="Calibri" panose="020F0502020204030204" pitchFamily="34" charset="0"/>
              </a:rPr>
              <a:t>This project also helps owner to reach wider audience and which can be accessed from anywhere  at the ease of fingertips by users</a:t>
            </a:r>
            <a:r>
              <a:rPr lang="en-US" dirty="0" smtClean="0">
                <a:latin typeface="Calibri" panose="020F0502020204030204" pitchFamily="34" charset="0"/>
                <a:ea typeface="Calibri" panose="020F0502020204030204" pitchFamily="34" charset="0"/>
                <a:cs typeface="Calibri" panose="020F0502020204030204" pitchFamily="34" charset="0"/>
              </a:rPr>
              <a:t> </a:t>
            </a:r>
            <a:r>
              <a:rPr lang="en-IN" altLang="en-US" dirty="0" smtClean="0">
                <a:latin typeface="Calibri" panose="020F0502020204030204" pitchFamily="34" charset="0"/>
                <a:ea typeface="Calibri" panose="020F0502020204030204" pitchFamily="34" charset="0"/>
                <a:cs typeface="Calibri" panose="020F0502020204030204" pitchFamily="34" charset="0"/>
              </a:rPr>
              <a:t>.</a:t>
            </a:r>
            <a:r>
              <a:rPr lang="en-US" dirty="0" smtClean="0">
                <a:latin typeface="Calibri" panose="020F0502020204030204" pitchFamily="34"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40824" y="226424"/>
            <a:ext cx="9370423" cy="714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Project Scope</a:t>
            </a:r>
            <a:endParaRPr lang="en-IN" dirty="0"/>
          </a:p>
        </p:txBody>
      </p:sp>
      <p:sp>
        <p:nvSpPr>
          <p:cNvPr id="5" name="TextBox 4"/>
          <p:cNvSpPr txBox="1"/>
          <p:nvPr/>
        </p:nvSpPr>
        <p:spPr>
          <a:xfrm>
            <a:off x="1593669" y="1175657"/>
            <a:ext cx="8508274" cy="3692525"/>
          </a:xfrm>
          <a:prstGeom prst="rect">
            <a:avLst/>
          </a:prstGeom>
          <a:noFill/>
        </p:spPr>
        <p:txBody>
          <a:bodyPr wrap="square" rtlCol="0">
            <a:spAutoFit/>
          </a:bodyPr>
          <a:lstStyle/>
          <a:p>
            <a:pPr marL="342900" indent="-342900">
              <a:buFont typeface="Wingdings" panose="05000000000000000000" pitchFamily="2" charset="2"/>
              <a:buChar char="Ø"/>
            </a:pPr>
            <a:r>
              <a:rPr lang="en-US" dirty="0"/>
              <a:t>The m</a:t>
            </a:r>
            <a:r>
              <a:rPr lang="en-US" dirty="0" smtClean="0"/>
              <a:t>ain objective </a:t>
            </a:r>
            <a:r>
              <a:rPr lang="en-US" dirty="0"/>
              <a:t>of the project </a:t>
            </a:r>
            <a:r>
              <a:rPr lang="en-IN" altLang="en-US" dirty="0"/>
              <a:t>is to provide a platform for different arts and artists where they can showcase and sale their paintings, its gives various art lovers a chance to see beautifull paintings and can buy online effortlessly by just one click</a:t>
            </a:r>
            <a:r>
              <a:rPr lang="en-US" dirty="0"/>
              <a:t> </a:t>
            </a:r>
            <a:r>
              <a:rPr lang="en-IN" altLang="en-US" dirty="0"/>
              <a:t>. Customers dont have to go for exhibition they can online buy it anytime it saves their time also</a:t>
            </a:r>
            <a:endParaRPr lang="en-US" dirty="0" smtClean="0"/>
          </a:p>
          <a:p>
            <a:endParaRPr lang="en-US" dirty="0" smtClean="0"/>
          </a:p>
          <a:p>
            <a:pPr marL="342900" indent="-342900">
              <a:buFont typeface="Wingdings" panose="05000000000000000000" pitchFamily="2" charset="2"/>
              <a:buChar char="Ø"/>
            </a:pPr>
            <a:r>
              <a:rPr lang="en-US" dirty="0" smtClean="0"/>
              <a:t> The primary goal of this project is to create a user friendly &amp; easy to use web application for the various actors such as admin, customers .</a:t>
            </a: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1344</Words>
  <Application>WPS Presentation</Application>
  <PresentationFormat>Widescreen</PresentationFormat>
  <Paragraphs>29</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Algerian</vt:lpstr>
      <vt:lpstr>Calibri Light</vt:lpstr>
      <vt:lpstr>Calibri</vt:lpstr>
      <vt:lpstr>Microsoft YaHei</vt:lpstr>
      <vt:lpstr>Arial Unicode MS</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Prasanna Chendke</dc:creator>
  <cp:lastModifiedBy>Sandeep</cp:lastModifiedBy>
  <cp:revision>43</cp:revision>
  <dcterms:created xsi:type="dcterms:W3CDTF">2022-06-16T09:40:00Z</dcterms:created>
  <dcterms:modified xsi:type="dcterms:W3CDTF">2022-07-15T17:04:17Z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