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6" r:id="rId1"/>
  </p:sldMasterIdLst>
  <p:sldIdLst>
    <p:sldId id="280" r:id="rId2"/>
    <p:sldId id="279" r:id="rId3"/>
    <p:sldId id="256" r:id="rId4"/>
    <p:sldId id="257" r:id="rId5"/>
    <p:sldId id="258" r:id="rId6"/>
    <p:sldId id="268" r:id="rId7"/>
    <p:sldId id="260" r:id="rId8"/>
    <p:sldId id="261" r:id="rId9"/>
    <p:sldId id="269" r:id="rId10"/>
    <p:sldId id="262" r:id="rId11"/>
    <p:sldId id="263" r:id="rId12"/>
    <p:sldId id="264" r:id="rId13"/>
    <p:sldId id="265" r:id="rId14"/>
    <p:sldId id="266" r:id="rId15"/>
    <p:sldId id="267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1" r:id="rId24"/>
    <p:sldId id="282" r:id="rId25"/>
    <p:sldId id="278" r:id="rId26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3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DE934FF-F4E1-47C5-9CA5-30A81DDE2BE4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E934FF-F4E1-47C5-9CA5-30A81DDE2BE4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E934FF-F4E1-47C5-9CA5-30A81DDE2BE4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E934FF-F4E1-47C5-9CA5-30A81DDE2BE4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E934FF-F4E1-47C5-9CA5-30A81DDE2BE4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E934FF-F4E1-47C5-9CA5-30A81DDE2BE4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E934FF-F4E1-47C5-9CA5-30A81DDE2BE4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E934FF-F4E1-47C5-9CA5-30A81DDE2BE4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DE934FF-F4E1-47C5-9CA5-30A81DDE2BE4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DE934FF-F4E1-47C5-9CA5-30A81DDE2BE4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/>
    </p:bld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43976" y="3387144"/>
            <a:ext cx="5838423" cy="262014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NAME: SHRIESHA SHRIDHAR NASIK</a:t>
            </a:r>
          </a:p>
          <a:p>
            <a:r>
              <a:rPr lang="en-US" sz="1800" dirty="0" smtClean="0"/>
              <a:t>USN: 4NI17IS077</a:t>
            </a:r>
          </a:p>
          <a:p>
            <a:r>
              <a:rPr lang="en-US" sz="1800" dirty="0" smtClean="0"/>
              <a:t>SEM &amp; SEC: 6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&amp; ‘B’</a:t>
            </a:r>
          </a:p>
          <a:p>
            <a:r>
              <a:rPr lang="en-US" sz="1800" dirty="0" smtClean="0"/>
              <a:t>GUIDE NAME:</a:t>
            </a:r>
            <a:r>
              <a:rPr lang="en-IN" sz="1800" dirty="0" err="1"/>
              <a:t>Ms.</a:t>
            </a:r>
            <a:r>
              <a:rPr lang="en-IN" sz="1800" dirty="0"/>
              <a:t> </a:t>
            </a:r>
            <a:r>
              <a:rPr lang="en-IN" sz="1800" dirty="0" smtClean="0"/>
              <a:t>MONIKA NAG </a:t>
            </a:r>
            <a:r>
              <a:rPr lang="en-IN" sz="1800" dirty="0"/>
              <a:t>K J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SEMINAR(</a:t>
            </a:r>
            <a:r>
              <a:rPr lang="en-US" sz="3200" dirty="0" smtClean="0"/>
              <a:t>IS0117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045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altLang="en-US" sz="2800" dirty="0"/>
          </a:p>
          <a:p>
            <a:pPr marL="0" indent="0">
              <a:buNone/>
            </a:pPr>
            <a:endParaRPr lang="en-IN" altLang="en-US" sz="2800" dirty="0"/>
          </a:p>
          <a:p>
            <a:pPr marL="0" indent="0">
              <a:buNone/>
            </a:pPr>
            <a:endParaRPr lang="en-IN" alt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1026" name="Picture 2" descr="C:\Users\S.NASIK\Desktop\Screenshot_20200426_1408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40" y="1343495"/>
            <a:ext cx="7658100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69" y="1094705"/>
            <a:ext cx="11590986" cy="5550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A</a:t>
            </a:r>
            <a:r>
              <a:rPr lang="en-US" sz="2800" dirty="0">
                <a:solidFill>
                  <a:srgbClr val="0070C0"/>
                </a:solidFill>
              </a:rPr>
              <a:t>. Communication </a:t>
            </a:r>
            <a:r>
              <a:rPr lang="en-US" sz="2800" dirty="0" smtClean="0">
                <a:solidFill>
                  <a:srgbClr val="0070C0"/>
                </a:solidFill>
              </a:rPr>
              <a:t>Layer:-</a:t>
            </a:r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/>
              <a:t>This Layer is used to establish a connection between the </a:t>
            </a:r>
            <a:r>
              <a:rPr lang="en-US" sz="2800" dirty="0" smtClean="0"/>
              <a:t>User layer </a:t>
            </a:r>
            <a:r>
              <a:rPr lang="en-US" sz="2800" dirty="0"/>
              <a:t>and the Application layer</a:t>
            </a:r>
            <a:r>
              <a:rPr lang="en-US" sz="2800" dirty="0" smtClean="0"/>
              <a:t>. It uses</a:t>
            </a:r>
          </a:p>
          <a:p>
            <a:r>
              <a:rPr lang="en-US" sz="2800" dirty="0">
                <a:solidFill>
                  <a:srgbClr val="FF0000"/>
                </a:solidFill>
              </a:rPr>
              <a:t>GPS</a:t>
            </a:r>
            <a:r>
              <a:rPr lang="en-US" sz="2800" dirty="0"/>
              <a:t>: Global Positioning System is used to locate </a:t>
            </a:r>
            <a:r>
              <a:rPr lang="en-US" sz="2800" dirty="0" smtClean="0"/>
              <a:t>the device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>
                <a:solidFill>
                  <a:srgbClr val="FF0000"/>
                </a:solidFill>
              </a:rPr>
              <a:t>GPRS</a:t>
            </a:r>
            <a:r>
              <a:rPr lang="en-US" sz="2800" dirty="0"/>
              <a:t>: General Packet Radio Service is a </a:t>
            </a:r>
            <a:r>
              <a:rPr lang="en-US" sz="2800" dirty="0" smtClean="0"/>
              <a:t>wireless communication </a:t>
            </a:r>
            <a:r>
              <a:rPr lang="en-US" sz="2800" dirty="0"/>
              <a:t>service based on packets and </a:t>
            </a:r>
            <a:r>
              <a:rPr lang="en-US" sz="2800" dirty="0" smtClean="0"/>
              <a:t>enables continuous </a:t>
            </a:r>
            <a:r>
              <a:rPr lang="en-US" sz="2800" dirty="0"/>
              <a:t>connection to Internet to the </a:t>
            </a:r>
            <a:r>
              <a:rPr lang="en-US" sz="2800" dirty="0" smtClean="0"/>
              <a:t>mobile device</a:t>
            </a:r>
            <a:r>
              <a:rPr lang="en-US" sz="2800" dirty="0"/>
              <a:t>.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50" y="115910"/>
            <a:ext cx="11247549" cy="901521"/>
          </a:xfrm>
        </p:spPr>
        <p:txBody>
          <a:bodyPr/>
          <a:lstStyle/>
          <a:p>
            <a:r>
              <a:rPr lang="en-IN" altLang="en-US" dirty="0" err="1" smtClean="0"/>
              <a:t>Contd</a:t>
            </a:r>
            <a:r>
              <a:rPr lang="en-IN" altLang="en-US" dirty="0" smtClean="0"/>
              <a:t>…</a:t>
            </a:r>
            <a:endParaRPr lang="en-I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5" y="1287886"/>
            <a:ext cx="11874321" cy="537049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B. Client / User </a:t>
            </a:r>
            <a:r>
              <a:rPr lang="en-US" sz="2800" dirty="0" smtClean="0">
                <a:solidFill>
                  <a:srgbClr val="0070C0"/>
                </a:solidFill>
              </a:rPr>
              <a:t>Layer</a:t>
            </a:r>
          </a:p>
          <a:p>
            <a:r>
              <a:rPr lang="en-US" sz="2800" dirty="0"/>
              <a:t>This layer mainly consists of all the users of </a:t>
            </a:r>
            <a:r>
              <a:rPr lang="en-US" sz="2800" dirty="0" smtClean="0"/>
              <a:t>this application</a:t>
            </a:r>
            <a:r>
              <a:rPr lang="en-US" sz="2800" dirty="0"/>
              <a:t>. </a:t>
            </a:r>
            <a:r>
              <a:rPr lang="en-US" sz="2800" dirty="0" smtClean="0"/>
              <a:t>They Interact </a:t>
            </a:r>
            <a:r>
              <a:rPr lang="en-US" sz="2800" dirty="0"/>
              <a:t>with the system to collect and </a:t>
            </a:r>
            <a:r>
              <a:rPr lang="en-US" sz="2800" dirty="0" smtClean="0"/>
              <a:t>give information.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Faculty: </a:t>
            </a:r>
            <a:r>
              <a:rPr lang="en-US" sz="2800" dirty="0"/>
              <a:t>He/she is the one who is in charge of </a:t>
            </a:r>
            <a:r>
              <a:rPr lang="en-US" sz="2800" dirty="0" smtClean="0"/>
              <a:t>the whole </a:t>
            </a:r>
            <a:r>
              <a:rPr lang="en-US" sz="2800" dirty="0"/>
              <a:t>children in the vehicle and their safety. </a:t>
            </a:r>
            <a:r>
              <a:rPr lang="en-US" sz="2800" dirty="0" smtClean="0"/>
              <a:t>They are </a:t>
            </a:r>
            <a:r>
              <a:rPr lang="en-US" sz="2800" dirty="0"/>
              <a:t>given the authority to mark the attendance of </a:t>
            </a:r>
            <a:r>
              <a:rPr lang="en-US" sz="2800" dirty="0" smtClean="0"/>
              <a:t>the children </a:t>
            </a:r>
            <a:r>
              <a:rPr lang="en-US" sz="2800" dirty="0"/>
              <a:t>in the to and fro journey and make sure </a:t>
            </a:r>
            <a:r>
              <a:rPr lang="en-US" sz="2800" dirty="0" smtClean="0"/>
              <a:t>that  the </a:t>
            </a:r>
            <a:r>
              <a:rPr lang="en-US" sz="2800" dirty="0"/>
              <a:t>children board the bus in time </a:t>
            </a:r>
            <a:r>
              <a:rPr lang="en-US" sz="2800" dirty="0" smtClean="0"/>
              <a:t>safely.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Driver:</a:t>
            </a:r>
            <a:r>
              <a:rPr lang="en-US" sz="2800" dirty="0"/>
              <a:t> He would notify the vehicle is starting </a:t>
            </a:r>
            <a:r>
              <a:rPr lang="en-US" sz="2800" dirty="0" smtClean="0"/>
              <a:t>to move </a:t>
            </a:r>
            <a:r>
              <a:rPr lang="en-US" sz="2800" dirty="0"/>
              <a:t>from the school. Once he notifies, the </a:t>
            </a:r>
            <a:r>
              <a:rPr lang="en-US" sz="2800" dirty="0" smtClean="0"/>
              <a:t>location starts </a:t>
            </a:r>
            <a:r>
              <a:rPr lang="en-US" sz="2800" dirty="0"/>
              <a:t>transmitting from his device. It is sent </a:t>
            </a:r>
            <a:r>
              <a:rPr lang="en-US" sz="2800" dirty="0" smtClean="0"/>
              <a:t>to Firebase </a:t>
            </a:r>
            <a:r>
              <a:rPr lang="en-US" sz="2800" dirty="0"/>
              <a:t>and stored there for later use.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0152"/>
            <a:ext cx="10972800" cy="940158"/>
          </a:xfrm>
        </p:spPr>
        <p:txBody>
          <a:bodyPr/>
          <a:lstStyle/>
          <a:p>
            <a:r>
              <a:rPr lang="en-IN" altLang="en-US" dirty="0"/>
              <a:t>Contd...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5" y="1171977"/>
            <a:ext cx="11835685" cy="5215944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Parent: </a:t>
            </a:r>
            <a:r>
              <a:rPr lang="en-US" sz="2800" dirty="0"/>
              <a:t>He/she can constantly watch over his child </a:t>
            </a:r>
            <a:r>
              <a:rPr lang="en-US" sz="2800" dirty="0" smtClean="0"/>
              <a:t>on his/her </a:t>
            </a:r>
            <a:r>
              <a:rPr lang="en-US" sz="2800" dirty="0"/>
              <a:t>way to school and back home. They can </a:t>
            </a:r>
            <a:r>
              <a:rPr lang="en-US" sz="2800" dirty="0" smtClean="0"/>
              <a:t>watch all </a:t>
            </a:r>
            <a:r>
              <a:rPr lang="en-US" sz="2800" dirty="0"/>
              <a:t>the small moves that the bus makes and can </a:t>
            </a:r>
            <a:r>
              <a:rPr lang="en-US" sz="2800" dirty="0" smtClean="0"/>
              <a:t>check if </a:t>
            </a:r>
            <a:r>
              <a:rPr lang="en-US" sz="2800" dirty="0"/>
              <a:t>their child has boarded the bus or has </a:t>
            </a:r>
            <a:r>
              <a:rPr lang="en-US" sz="2800" dirty="0" smtClean="0"/>
              <a:t>gone missing or </a:t>
            </a:r>
            <a:r>
              <a:rPr lang="en-US" sz="2800" dirty="0"/>
              <a:t>did he/she bunked the bus</a:t>
            </a:r>
            <a:r>
              <a:rPr lang="en-US" sz="2800" dirty="0" smtClean="0"/>
              <a:t>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Administrator: </a:t>
            </a:r>
            <a:r>
              <a:rPr lang="en-US" sz="2800" dirty="0"/>
              <a:t>He/she is the responsible for </a:t>
            </a:r>
            <a:r>
              <a:rPr lang="en-US" sz="2800" dirty="0" smtClean="0"/>
              <a:t>the management </a:t>
            </a:r>
            <a:r>
              <a:rPr lang="en-US" sz="2800" dirty="0"/>
              <a:t>of all users, vehicles and routes in </a:t>
            </a:r>
            <a:r>
              <a:rPr lang="en-US" sz="2800" dirty="0" smtClean="0"/>
              <a:t>the system</a:t>
            </a:r>
            <a:r>
              <a:rPr lang="en-US" sz="2800" dirty="0"/>
              <a:t>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807187"/>
          </a:xfrm>
        </p:spPr>
        <p:txBody>
          <a:bodyPr/>
          <a:lstStyle/>
          <a:p>
            <a:r>
              <a:rPr lang="en-IN" altLang="en-US" dirty="0" err="1" smtClean="0"/>
              <a:t>Contd</a:t>
            </a:r>
            <a:r>
              <a:rPr lang="en-IN" altLang="en-US" dirty="0" smtClean="0"/>
              <a:t>…</a:t>
            </a:r>
            <a:endParaRPr lang="en-I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62" y="837127"/>
            <a:ext cx="11376338" cy="5795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C. Application </a:t>
            </a:r>
            <a:r>
              <a:rPr lang="en-US" sz="2800" dirty="0" smtClean="0">
                <a:solidFill>
                  <a:srgbClr val="0070C0"/>
                </a:solidFill>
              </a:rPr>
              <a:t>Layer:</a:t>
            </a:r>
          </a:p>
          <a:p>
            <a:r>
              <a:rPr lang="en-US" sz="2800" dirty="0"/>
              <a:t>This layer contains all the important technologies that </a:t>
            </a:r>
            <a:r>
              <a:rPr lang="en-US" sz="2800" dirty="0" smtClean="0"/>
              <a:t>are working </a:t>
            </a:r>
            <a:r>
              <a:rPr lang="en-US" sz="2800" dirty="0"/>
              <a:t>mainly in the back end</a:t>
            </a:r>
            <a:r>
              <a:rPr lang="en-US" sz="2800" dirty="0" smtClean="0"/>
              <a:t>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Firebase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  <a:r>
              <a:rPr lang="en-US" sz="2800" dirty="0" smtClean="0"/>
              <a:t> </a:t>
            </a:r>
            <a:r>
              <a:rPr lang="en-US" sz="2800" dirty="0"/>
              <a:t>In Firebase, GPS location is saved in Real </a:t>
            </a:r>
            <a:r>
              <a:rPr lang="en-US" sz="2800" dirty="0" smtClean="0"/>
              <a:t>time database </a:t>
            </a:r>
            <a:r>
              <a:rPr lang="en-US" sz="2800" dirty="0"/>
              <a:t>which will be ready for updating in the </a:t>
            </a:r>
            <a:r>
              <a:rPr lang="en-US" sz="2800" dirty="0" smtClean="0"/>
              <a:t>other end</a:t>
            </a:r>
            <a:r>
              <a:rPr lang="en-US" sz="2800" dirty="0"/>
              <a:t>. It only takes a few milliseconds to save and </a:t>
            </a:r>
            <a:r>
              <a:rPr lang="en-US" sz="2800" dirty="0" smtClean="0"/>
              <a:t>make the </a:t>
            </a:r>
            <a:r>
              <a:rPr lang="en-US" sz="2800" dirty="0"/>
              <a:t>same </a:t>
            </a:r>
            <a:r>
              <a:rPr lang="en-US" sz="2800" dirty="0" smtClean="0"/>
              <a:t>changes </a:t>
            </a:r>
            <a:r>
              <a:rPr lang="en-US" sz="2800" dirty="0"/>
              <a:t>where it is being called upon</a:t>
            </a:r>
            <a:r>
              <a:rPr lang="en-US" sz="2800" dirty="0" smtClean="0"/>
              <a:t>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Cloud Server: </a:t>
            </a:r>
            <a:r>
              <a:rPr lang="en-US" sz="2800" dirty="0"/>
              <a:t>A server is used to store the details </a:t>
            </a:r>
            <a:r>
              <a:rPr lang="en-US" sz="2800" dirty="0" smtClean="0"/>
              <a:t>of the </a:t>
            </a:r>
            <a:r>
              <a:rPr lang="en-US" sz="2800" dirty="0"/>
              <a:t>users and all the information about the </a:t>
            </a:r>
            <a:r>
              <a:rPr lang="en-US" sz="2800" dirty="0" smtClean="0"/>
              <a:t>buses, routes </a:t>
            </a:r>
            <a:r>
              <a:rPr lang="en-US" sz="2800" dirty="0"/>
              <a:t>and attendance of the </a:t>
            </a:r>
            <a:r>
              <a:rPr lang="en-US" sz="2800" dirty="0" smtClean="0"/>
              <a:t>children.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8790"/>
            <a:ext cx="10972800" cy="888641"/>
          </a:xfrm>
        </p:spPr>
        <p:txBody>
          <a:bodyPr/>
          <a:lstStyle/>
          <a:p>
            <a:r>
              <a:rPr lang="en-IN" altLang="en-US" dirty="0"/>
              <a:t>Contd..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667" y="1300766"/>
            <a:ext cx="11784169" cy="4825397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Location Map: </a:t>
            </a:r>
            <a:r>
              <a:rPr lang="en-US" sz="2800" dirty="0"/>
              <a:t>It is shown in parent’s device </a:t>
            </a:r>
            <a:r>
              <a:rPr lang="en-US" sz="2800" dirty="0" smtClean="0"/>
              <a:t>using Google </a:t>
            </a:r>
            <a:r>
              <a:rPr lang="en-US" sz="2800" dirty="0"/>
              <a:t>Maps API. Once a change in location data </a:t>
            </a:r>
            <a:r>
              <a:rPr lang="en-US" sz="2800" dirty="0" smtClean="0"/>
              <a:t>is found </a:t>
            </a:r>
            <a:r>
              <a:rPr lang="en-US" sz="2800" dirty="0"/>
              <a:t>in the Firebase, the same will be updated in </a:t>
            </a:r>
            <a:r>
              <a:rPr lang="en-US" sz="2800" dirty="0" smtClean="0"/>
              <a:t>the Map</a:t>
            </a:r>
            <a:r>
              <a:rPr lang="en-US" sz="2800" dirty="0"/>
              <a:t>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183" y="1777285"/>
            <a:ext cx="11389217" cy="4868213"/>
          </a:xfrm>
        </p:spPr>
        <p:txBody>
          <a:bodyPr/>
          <a:lstStyle/>
          <a:p>
            <a:r>
              <a:rPr lang="en-US" sz="2800" dirty="0"/>
              <a:t>This section contains the various algorithms in </a:t>
            </a:r>
            <a:r>
              <a:rPr lang="en-US" sz="2800" dirty="0" smtClean="0"/>
              <a:t>different user’s </a:t>
            </a:r>
            <a:r>
              <a:rPr lang="en-US" sz="2800" dirty="0"/>
              <a:t>device/ server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Here we are identifying vehicles </a:t>
            </a:r>
            <a:r>
              <a:rPr lang="en-US" sz="2800" dirty="0" smtClean="0"/>
              <a:t>position using </a:t>
            </a:r>
            <a:r>
              <a:rPr lang="en-US" sz="2800" dirty="0"/>
              <a:t>Google Map API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The code will capture </a:t>
            </a:r>
            <a:r>
              <a:rPr lang="en-US" sz="2800" dirty="0" smtClean="0"/>
              <a:t>vehicles position </a:t>
            </a:r>
            <a:r>
              <a:rPr lang="en-US" sz="2800" dirty="0"/>
              <a:t>and send it to Firebase cloud database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The driver </a:t>
            </a:r>
            <a:r>
              <a:rPr lang="en-US" sz="2800" dirty="0" smtClean="0"/>
              <a:t>is responsible </a:t>
            </a:r>
            <a:r>
              <a:rPr lang="en-US" sz="2800" dirty="0"/>
              <a:t>to enable this module using his login credentials.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4.ALGORITHMS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68" y="1197736"/>
            <a:ext cx="12050332" cy="5331854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A. Starting Journey in the Driver Module</a:t>
            </a:r>
          </a:p>
          <a:p>
            <a:r>
              <a:rPr lang="en-US" sz="2800" dirty="0">
                <a:solidFill>
                  <a:srgbClr val="FF0000"/>
                </a:solidFill>
              </a:rPr>
              <a:t>Input: Login Credentials of the Driver.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Output: Live GPS location of the vehicle</a:t>
            </a:r>
          </a:p>
          <a:p>
            <a:pPr marL="0" indent="0">
              <a:buNone/>
            </a:pPr>
            <a:r>
              <a:rPr lang="en-US" sz="2800" dirty="0" smtClean="0"/>
              <a:t> 1</a:t>
            </a:r>
            <a:r>
              <a:rPr lang="en-US" sz="2800" dirty="0"/>
              <a:t>. Login to Driver Portal</a:t>
            </a:r>
          </a:p>
          <a:p>
            <a:pPr marL="0" indent="0">
              <a:buNone/>
            </a:pPr>
            <a:r>
              <a:rPr lang="en-US" sz="2800" dirty="0" smtClean="0"/>
              <a:t> 2</a:t>
            </a:r>
            <a:r>
              <a:rPr lang="en-US" sz="2800" dirty="0"/>
              <a:t>. Click on “Start Journey” once it is time to leave </a:t>
            </a:r>
            <a:r>
              <a:rPr lang="en-US" sz="2800" dirty="0" smtClean="0"/>
              <a:t>the school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 smtClean="0"/>
              <a:t> 3</a:t>
            </a:r>
            <a:r>
              <a:rPr lang="en-US" sz="2800" dirty="0"/>
              <a:t>. Read Latitude and Latitude of the device from GPS.</a:t>
            </a:r>
          </a:p>
          <a:p>
            <a:pPr marL="0" indent="0">
              <a:buNone/>
            </a:pPr>
            <a:r>
              <a:rPr lang="en-US" sz="2800" dirty="0" smtClean="0"/>
              <a:t> 4</a:t>
            </a:r>
            <a:r>
              <a:rPr lang="en-US" sz="2800" dirty="0"/>
              <a:t>. Google Map loads showing the vehicle’s location.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5</a:t>
            </a:r>
            <a:r>
              <a:rPr lang="en-US" sz="2800" dirty="0"/>
              <a:t>. Start sending the location data to Firebase until </a:t>
            </a:r>
            <a:r>
              <a:rPr lang="en-US" sz="2800" dirty="0" smtClean="0"/>
              <a:t>the destination </a:t>
            </a:r>
            <a:r>
              <a:rPr lang="en-US" sz="2800" dirty="0"/>
              <a:t>is reached.</a:t>
            </a:r>
            <a:endParaRPr lang="en-IN" alt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Contd...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11" y="1287886"/>
            <a:ext cx="11977352" cy="5460643"/>
          </a:xfrm>
        </p:spPr>
        <p:txBody>
          <a:bodyPr/>
          <a:lstStyle/>
          <a:p>
            <a:r>
              <a:rPr lang="en-US" sz="2400" dirty="0"/>
              <a:t>The attendance module will capture the attendance of </a:t>
            </a:r>
            <a:r>
              <a:rPr lang="en-US" sz="2400" dirty="0" smtClean="0"/>
              <a:t>the students </a:t>
            </a:r>
            <a:r>
              <a:rPr lang="en-US" sz="2400" dirty="0"/>
              <a:t>in the bus with time and send to the cloud server </a:t>
            </a:r>
            <a:r>
              <a:rPr lang="en-US" sz="2400" dirty="0" smtClean="0"/>
              <a:t>for further </a:t>
            </a:r>
            <a:r>
              <a:rPr lang="en-US" sz="2400" dirty="0"/>
              <a:t>processing</a:t>
            </a:r>
            <a:r>
              <a:rPr lang="en-US" sz="2400" dirty="0" smtClean="0"/>
              <a:t>.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B. Taking </a:t>
            </a:r>
            <a:r>
              <a:rPr lang="en-US" sz="2400" dirty="0">
                <a:solidFill>
                  <a:srgbClr val="0070C0"/>
                </a:solidFill>
              </a:rPr>
              <a:t>Attendance in the Faculty Module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Input: Login Credentials of the Faculty.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Output: Attendance list of the children in the 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vehicle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400" dirty="0" smtClean="0"/>
              <a:t> 1</a:t>
            </a:r>
            <a:r>
              <a:rPr lang="en-US" sz="2400" dirty="0"/>
              <a:t>. Login to Faculty Portal.</a:t>
            </a:r>
          </a:p>
          <a:p>
            <a:pPr marL="0" indent="0">
              <a:buNone/>
            </a:pPr>
            <a:r>
              <a:rPr lang="en-US" sz="2400" dirty="0" smtClean="0"/>
              <a:t> 2</a:t>
            </a:r>
            <a:r>
              <a:rPr lang="en-US" sz="2400" dirty="0"/>
              <a:t>. Click on “Take Attendance” once the vehicle </a:t>
            </a:r>
            <a:r>
              <a:rPr lang="en-US" sz="2400" dirty="0" smtClean="0"/>
              <a:t>leaves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the school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 smtClean="0"/>
              <a:t> 3</a:t>
            </a:r>
            <a:r>
              <a:rPr lang="en-US" sz="2400" dirty="0"/>
              <a:t>. Mark the set of students that are present in the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bus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 smtClean="0"/>
              <a:t> 4</a:t>
            </a:r>
            <a:r>
              <a:rPr lang="en-US" sz="2400" dirty="0"/>
              <a:t>. The final data is sent to the cloud server.</a:t>
            </a:r>
            <a:endParaRPr lang="en-IN" alt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5910"/>
            <a:ext cx="10972800" cy="965915"/>
          </a:xfrm>
        </p:spPr>
        <p:txBody>
          <a:bodyPr/>
          <a:lstStyle/>
          <a:p>
            <a:r>
              <a:rPr lang="en-IN" altLang="en-US" dirty="0" smtClean="0"/>
              <a:t>Contd...</a:t>
            </a:r>
            <a:endParaRPr lang="en-I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479" y="2483221"/>
            <a:ext cx="3574959" cy="420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84856"/>
            <a:ext cx="12192000" cy="5486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</a:t>
            </a:r>
            <a:r>
              <a:rPr lang="en-US" sz="2400" dirty="0"/>
              <a:t>Whenever a route change or delay in reaching </a:t>
            </a:r>
            <a:r>
              <a:rPr lang="en-US" sz="2400" dirty="0" smtClean="0"/>
              <a:t>the intermediate </a:t>
            </a:r>
            <a:r>
              <a:rPr lang="en-US" sz="2400" dirty="0"/>
              <a:t>stops has been recorded and stored in the </a:t>
            </a:r>
            <a:r>
              <a:rPr lang="en-US" sz="2400" dirty="0" smtClean="0"/>
              <a:t>firebase cloud </a:t>
            </a:r>
            <a:r>
              <a:rPr lang="en-US" sz="2400" dirty="0"/>
              <a:t>server and plot the data in Google Map</a:t>
            </a:r>
            <a:r>
              <a:rPr lang="en-US" sz="2400" dirty="0" smtClean="0"/>
              <a:t>.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0070C0"/>
                </a:solidFill>
              </a:rPr>
              <a:t>C. </a:t>
            </a:r>
            <a:r>
              <a:rPr lang="en-US" sz="2400" dirty="0" smtClean="0">
                <a:solidFill>
                  <a:srgbClr val="0070C0"/>
                </a:solidFill>
              </a:rPr>
              <a:t>Tracking </a:t>
            </a:r>
            <a:r>
              <a:rPr lang="en-US" sz="2400" dirty="0">
                <a:solidFill>
                  <a:srgbClr val="0070C0"/>
                </a:solidFill>
              </a:rPr>
              <a:t>Bus in the Parent Module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Input: Login Credentials of the Parent.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Output: Live location of the vehicle.</a:t>
            </a:r>
          </a:p>
          <a:p>
            <a:pPr marL="0" indent="0">
              <a:buNone/>
            </a:pPr>
            <a:r>
              <a:rPr lang="en-US" sz="2400" dirty="0" smtClean="0"/>
              <a:t> 1</a:t>
            </a:r>
            <a:r>
              <a:rPr lang="en-US" sz="2400" dirty="0"/>
              <a:t>. Login to Parent Portal.</a:t>
            </a:r>
          </a:p>
          <a:p>
            <a:pPr marL="0" indent="0">
              <a:buNone/>
            </a:pPr>
            <a:r>
              <a:rPr lang="en-US" sz="2400" dirty="0" smtClean="0"/>
              <a:t> 2</a:t>
            </a:r>
            <a:r>
              <a:rPr lang="en-US" sz="2400" dirty="0"/>
              <a:t>. Click on “Track bus” to see the current location of </a:t>
            </a:r>
            <a:r>
              <a:rPr lang="en-US" sz="2400" dirty="0" smtClean="0"/>
              <a:t>the bus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 smtClean="0"/>
              <a:t> 3</a:t>
            </a:r>
            <a:r>
              <a:rPr lang="en-US" sz="2400" dirty="0"/>
              <a:t>. Fetch data from Firebase for every changes that occurs.</a:t>
            </a:r>
          </a:p>
          <a:p>
            <a:pPr marL="0" indent="0">
              <a:buNone/>
            </a:pPr>
            <a:r>
              <a:rPr lang="en-US" sz="2400" dirty="0" smtClean="0"/>
              <a:t> 4</a:t>
            </a:r>
            <a:r>
              <a:rPr lang="en-US" sz="2400" dirty="0"/>
              <a:t>. Plot the data in Google Map.</a:t>
            </a:r>
            <a:endParaRPr lang="en-IN" alt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0152"/>
            <a:ext cx="10972800" cy="1056068"/>
          </a:xfrm>
        </p:spPr>
        <p:txBody>
          <a:bodyPr/>
          <a:lstStyle/>
          <a:p>
            <a:r>
              <a:rPr lang="en-IN" altLang="en-US" dirty="0" err="1" smtClean="0"/>
              <a:t>Contd</a:t>
            </a:r>
            <a:r>
              <a:rPr lang="en-IN" altLang="en-US" dirty="0" smtClean="0"/>
              <a:t>…</a:t>
            </a:r>
            <a:endParaRPr lang="en-I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561" y="3825025"/>
            <a:ext cx="2781087" cy="2910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628" y="4456090"/>
            <a:ext cx="8246772" cy="16700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2932201"/>
          </a:xfrm>
        </p:spPr>
        <p:txBody>
          <a:bodyPr>
            <a:normAutofit/>
          </a:bodyPr>
          <a:lstStyle/>
          <a:p>
            <a:r>
              <a:rPr lang="en-US" dirty="0"/>
              <a:t>An Android Application for School Bus Tracking and</a:t>
            </a:r>
            <a:br>
              <a:rPr lang="en-US" dirty="0"/>
            </a:br>
            <a:r>
              <a:rPr lang="en-US" dirty="0"/>
              <a:t>Student Monitoring </a:t>
            </a:r>
            <a:r>
              <a:rPr lang="en-US" dirty="0" smtClean="0"/>
              <a:t>System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1600" dirty="0" smtClean="0"/>
              <a:t>Paper by  </a:t>
            </a:r>
            <a:r>
              <a:rPr lang="en-US" sz="1600" b="0" dirty="0" err="1" smtClean="0"/>
              <a:t>Jisha</a:t>
            </a:r>
            <a:r>
              <a:rPr lang="en-US" sz="1600" b="0" dirty="0" smtClean="0"/>
              <a:t> </a:t>
            </a:r>
            <a:r>
              <a:rPr lang="en-US" sz="1600" b="0" dirty="0"/>
              <a:t>R C, Mathews P Mathews, </a:t>
            </a:r>
            <a:r>
              <a:rPr lang="en-US" sz="1600" b="0" dirty="0" err="1"/>
              <a:t>Sidharth</a:t>
            </a:r>
            <a:r>
              <a:rPr lang="en-US" sz="1600" b="0" dirty="0"/>
              <a:t> P </a:t>
            </a:r>
            <a:r>
              <a:rPr lang="en-US" sz="1600" b="0" dirty="0" err="1" smtClean="0"/>
              <a:t>Kini</a:t>
            </a:r>
            <a:r>
              <a:rPr lang="en-US" sz="1600" b="0" dirty="0" smtClean="0"/>
              <a:t> , </a:t>
            </a:r>
            <a:r>
              <a:rPr lang="en-US" sz="1600" b="0" dirty="0" err="1"/>
              <a:t>Vineeth</a:t>
            </a:r>
            <a:r>
              <a:rPr lang="en-US" sz="1600" b="0" dirty="0"/>
              <a:t> Kumar, </a:t>
            </a:r>
            <a:r>
              <a:rPr lang="en-US" sz="1600" b="0" dirty="0" err="1"/>
              <a:t>Harisankar</a:t>
            </a:r>
            <a:r>
              <a:rPr lang="en-US" sz="1600" b="0" dirty="0"/>
              <a:t> U V, </a:t>
            </a:r>
            <a:r>
              <a:rPr lang="en-US" sz="1600" b="0" dirty="0" err="1"/>
              <a:t>Shilpa</a:t>
            </a:r>
            <a:r>
              <a:rPr lang="en-US" sz="1600" b="0" dirty="0"/>
              <a:t> 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7446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03" y="1339403"/>
            <a:ext cx="11861443" cy="5370490"/>
          </a:xfrm>
        </p:spPr>
        <p:txBody>
          <a:bodyPr/>
          <a:lstStyle/>
          <a:p>
            <a:r>
              <a:rPr lang="en-US" sz="2400" dirty="0" smtClean="0"/>
              <a:t>This pseudo </a:t>
            </a:r>
            <a:r>
              <a:rPr lang="en-US" sz="2400" dirty="0"/>
              <a:t>code will allow the parents to view </a:t>
            </a:r>
            <a:r>
              <a:rPr lang="en-US" sz="2400" dirty="0" smtClean="0"/>
              <a:t>the attendance </a:t>
            </a:r>
            <a:r>
              <a:rPr lang="en-US" sz="2400" dirty="0"/>
              <a:t>of their ward and hence they can ensure </a:t>
            </a:r>
            <a:r>
              <a:rPr lang="en-US" sz="2400" dirty="0" smtClean="0"/>
              <a:t>the security</a:t>
            </a:r>
            <a:r>
              <a:rPr lang="en-US" sz="2400" dirty="0"/>
              <a:t>. </a:t>
            </a:r>
            <a:endParaRPr lang="en-US" dirty="0" smtClean="0"/>
          </a:p>
          <a:p>
            <a:r>
              <a:rPr lang="en-US" sz="2400" dirty="0" smtClean="0">
                <a:solidFill>
                  <a:srgbClr val="0070C0"/>
                </a:solidFill>
              </a:rPr>
              <a:t>D. Viewing </a:t>
            </a:r>
            <a:r>
              <a:rPr lang="en-US" sz="2400" dirty="0">
                <a:solidFill>
                  <a:srgbClr val="0070C0"/>
                </a:solidFill>
              </a:rPr>
              <a:t>Attendance in the Parent Module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Input: Login Credentials of the Parent.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Output: Status of their child.</a:t>
            </a:r>
          </a:p>
          <a:p>
            <a:pPr marL="0" indent="0">
              <a:buNone/>
            </a:pPr>
            <a:r>
              <a:rPr lang="en-US" sz="2400" dirty="0" smtClean="0"/>
              <a:t> 1</a:t>
            </a:r>
            <a:r>
              <a:rPr lang="en-US" sz="2400" dirty="0"/>
              <a:t>. Login to Parent Portal.</a:t>
            </a:r>
          </a:p>
          <a:p>
            <a:pPr marL="0" indent="0">
              <a:buNone/>
            </a:pPr>
            <a:r>
              <a:rPr lang="en-US" sz="2400" dirty="0" smtClean="0"/>
              <a:t> 2</a:t>
            </a:r>
            <a:r>
              <a:rPr lang="en-US" sz="2400" dirty="0"/>
              <a:t>. Click on “View Attendance” to see if the child </a:t>
            </a:r>
            <a:r>
              <a:rPr lang="en-US" sz="2400" dirty="0" smtClean="0"/>
              <a:t>has boarded </a:t>
            </a:r>
            <a:r>
              <a:rPr lang="en-US" sz="2400" dirty="0"/>
              <a:t>the bus.</a:t>
            </a:r>
          </a:p>
          <a:p>
            <a:pPr marL="0" indent="0">
              <a:buNone/>
            </a:pPr>
            <a:r>
              <a:rPr lang="en-US" sz="2400" dirty="0" smtClean="0"/>
              <a:t> 3</a:t>
            </a:r>
            <a:r>
              <a:rPr lang="en-US" sz="2400" dirty="0"/>
              <a:t>. Fetch data from server.</a:t>
            </a:r>
          </a:p>
          <a:p>
            <a:pPr marL="0" indent="0">
              <a:buNone/>
            </a:pPr>
            <a:r>
              <a:rPr lang="en-US" sz="2400" dirty="0" smtClean="0"/>
              <a:t> 4</a:t>
            </a:r>
            <a:r>
              <a:rPr lang="en-US" sz="2400" dirty="0"/>
              <a:t>. View/Show the attendance status.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0152"/>
            <a:ext cx="10972800" cy="1017431"/>
          </a:xfrm>
        </p:spPr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42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5" y="1313645"/>
            <a:ext cx="12024575" cy="5544355"/>
          </a:xfrm>
        </p:spPr>
        <p:txBody>
          <a:bodyPr/>
          <a:lstStyle/>
          <a:p>
            <a:r>
              <a:rPr lang="en-US" sz="2400" dirty="0"/>
              <a:t>The system was developed using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Android studio</a:t>
            </a:r>
            <a:r>
              <a:rPr lang="en-US" sz="2400" dirty="0">
                <a:solidFill>
                  <a:srgbClr val="0070C0"/>
                </a:solidFill>
              </a:rPr>
              <a:t>.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The webserver </a:t>
            </a:r>
            <a:r>
              <a:rPr lang="en-US" sz="2400" dirty="0"/>
              <a:t>is </a:t>
            </a:r>
            <a:r>
              <a:rPr lang="en-US" sz="2400" dirty="0" err="1">
                <a:solidFill>
                  <a:srgbClr val="0070C0"/>
                </a:solidFill>
              </a:rPr>
              <a:t>xampp</a:t>
            </a:r>
            <a:r>
              <a:rPr lang="en-US" sz="2400" dirty="0">
                <a:solidFill>
                  <a:srgbClr val="0070C0"/>
                </a:solidFill>
              </a:rPr>
              <a:t>.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database used is </a:t>
            </a:r>
            <a:r>
              <a:rPr lang="en-US" sz="2400" dirty="0" err="1" smtClean="0">
                <a:solidFill>
                  <a:srgbClr val="0070C0"/>
                </a:solidFill>
              </a:rPr>
              <a:t>phpmyadmin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and </a:t>
            </a:r>
            <a:r>
              <a:rPr lang="en-US" sz="2400" dirty="0" smtClean="0"/>
              <a:t>firebase.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application is basically installed in android </a:t>
            </a:r>
            <a:r>
              <a:rPr lang="en-US" sz="2400" dirty="0" smtClean="0"/>
              <a:t>tabs and </a:t>
            </a:r>
          </a:p>
          <a:p>
            <a:pPr marL="109728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phones</a:t>
            </a:r>
            <a:r>
              <a:rPr lang="en-US" sz="2400" dirty="0"/>
              <a:t>. </a:t>
            </a:r>
            <a:endParaRPr lang="en-US" sz="2400" dirty="0" smtClean="0"/>
          </a:p>
          <a:p>
            <a:pPr marL="109728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GUI shows opening of app. Different button </a:t>
            </a:r>
            <a:r>
              <a:rPr lang="en-US" sz="2400" dirty="0" smtClean="0"/>
              <a:t>are used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smtClean="0"/>
              <a:t>based </a:t>
            </a:r>
            <a:r>
              <a:rPr lang="en-US" sz="2400" dirty="0" smtClean="0"/>
              <a:t>on the </a:t>
            </a:r>
            <a:r>
              <a:rPr lang="en-US" sz="2400" dirty="0" smtClean="0"/>
              <a:t>operation </a:t>
            </a:r>
            <a:r>
              <a:rPr lang="en-US" sz="2400" dirty="0" smtClean="0"/>
              <a:t>we wish to perform.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5.RESULTS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248" y="2051570"/>
            <a:ext cx="2604752" cy="4630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355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developed an Android application for school </a:t>
            </a:r>
            <a:r>
              <a:rPr lang="en-US" sz="2800" dirty="0" smtClean="0"/>
              <a:t>bus  tracking </a:t>
            </a:r>
            <a:r>
              <a:rPr lang="en-US" sz="2800" dirty="0"/>
              <a:t>and to monitor children. It was with the use </a:t>
            </a:r>
            <a:r>
              <a:rPr lang="en-US" sz="2800" dirty="0" smtClean="0"/>
              <a:t>of wireless </a:t>
            </a:r>
            <a:r>
              <a:rPr lang="en-US" sz="2800" dirty="0"/>
              <a:t>technologies like GPS and GPRS and some </a:t>
            </a:r>
            <a:r>
              <a:rPr lang="en-US" sz="2800" dirty="0" smtClean="0"/>
              <a:t>good platforms </a:t>
            </a:r>
            <a:r>
              <a:rPr lang="en-US" sz="2800" dirty="0"/>
              <a:t>like Firebase. With the help of this </a:t>
            </a:r>
            <a:r>
              <a:rPr lang="en-US" sz="2800" dirty="0" smtClean="0"/>
              <a:t>application parents </a:t>
            </a:r>
            <a:r>
              <a:rPr lang="en-US" sz="2800" dirty="0"/>
              <a:t>need not worry about their </a:t>
            </a:r>
            <a:r>
              <a:rPr lang="en-US" sz="2800" dirty="0" smtClean="0"/>
              <a:t>child. </a:t>
            </a:r>
            <a:r>
              <a:rPr lang="en-US" sz="2800" dirty="0"/>
              <a:t>This might not be </a:t>
            </a:r>
            <a:r>
              <a:rPr lang="en-US" sz="2800" dirty="0" smtClean="0"/>
              <a:t>100% efficient </a:t>
            </a:r>
            <a:r>
              <a:rPr lang="en-US" sz="2800" dirty="0"/>
              <a:t>as it depends on the speed of the mobile and </a:t>
            </a:r>
            <a:r>
              <a:rPr lang="en-US" sz="2800" dirty="0" smtClean="0"/>
              <a:t>the connectivity </a:t>
            </a:r>
            <a:r>
              <a:rPr lang="en-US" sz="2800" dirty="0"/>
              <a:t>of the GPS. This would be a great relief for </a:t>
            </a:r>
            <a:r>
              <a:rPr lang="en-US" sz="2800" dirty="0" smtClean="0"/>
              <a:t>the parents </a:t>
            </a:r>
            <a:r>
              <a:rPr lang="en-US" sz="2800" dirty="0"/>
              <a:t>who are really worried about their child’s safety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63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262129"/>
            <a:ext cx="12067504" cy="5357611"/>
          </a:xfrm>
        </p:spPr>
        <p:txBody>
          <a:bodyPr>
            <a:noAutofit/>
          </a:bodyPr>
          <a:lstStyle/>
          <a:p>
            <a:r>
              <a:rPr lang="en-US" sz="2000" dirty="0"/>
              <a:t>[1] globalmissing.org, “Missing Children’s Statistics”</a:t>
            </a:r>
          </a:p>
          <a:p>
            <a:r>
              <a:rPr lang="en-US" sz="2000" dirty="0"/>
              <a:t>[2] </a:t>
            </a:r>
            <a:r>
              <a:rPr lang="en-US" sz="2000" dirty="0" err="1"/>
              <a:t>Jisha</a:t>
            </a:r>
            <a:r>
              <a:rPr lang="en-US" sz="2000" dirty="0"/>
              <a:t> R.C, </a:t>
            </a:r>
            <a:r>
              <a:rPr lang="en-US" sz="2000" dirty="0" err="1"/>
              <a:t>Aiswarya</a:t>
            </a:r>
            <a:r>
              <a:rPr lang="en-US" sz="2000" dirty="0"/>
              <a:t> </a:t>
            </a:r>
            <a:r>
              <a:rPr lang="en-US" sz="2000" dirty="0" err="1"/>
              <a:t>Jyothindranath</a:t>
            </a:r>
            <a:r>
              <a:rPr lang="en-US" sz="2000" dirty="0"/>
              <a:t>, </a:t>
            </a:r>
            <a:r>
              <a:rPr lang="en-US" sz="2000" dirty="0" err="1"/>
              <a:t>Sajitha</a:t>
            </a:r>
            <a:r>
              <a:rPr lang="en-US" sz="2000" dirty="0"/>
              <a:t> </a:t>
            </a:r>
            <a:r>
              <a:rPr lang="en-US" sz="2000" dirty="0" err="1"/>
              <a:t>Kumary</a:t>
            </a:r>
            <a:r>
              <a:rPr lang="en-US" sz="2000" dirty="0"/>
              <a:t> L “</a:t>
            </a:r>
            <a:r>
              <a:rPr lang="en-US" sz="2000" dirty="0" err="1"/>
              <a:t>IoT</a:t>
            </a:r>
            <a:r>
              <a:rPr lang="en-US" sz="2000" dirty="0"/>
              <a:t> Based </a:t>
            </a:r>
            <a:r>
              <a:rPr lang="en-US" sz="2000" dirty="0" smtClean="0"/>
              <a:t>School Bus </a:t>
            </a:r>
            <a:r>
              <a:rPr lang="en-US" sz="2000" dirty="0"/>
              <a:t>Tracking and Arrival Time Prediction” 978-1-5090-6367- 3/17 ©</a:t>
            </a:r>
            <a:r>
              <a:rPr lang="en-US" sz="2000" dirty="0" smtClean="0"/>
              <a:t>2017 IEEE</a:t>
            </a:r>
            <a:r>
              <a:rPr lang="en-US" sz="2000" dirty="0"/>
              <a:t>.</a:t>
            </a:r>
          </a:p>
          <a:p>
            <a:r>
              <a:rPr lang="en-US" sz="2000" dirty="0"/>
              <a:t>[3] </a:t>
            </a:r>
            <a:r>
              <a:rPr lang="en-US" sz="2000" dirty="0" err="1"/>
              <a:t>Khondker</a:t>
            </a:r>
            <a:r>
              <a:rPr lang="en-US" sz="2000" dirty="0"/>
              <a:t> </a:t>
            </a:r>
            <a:r>
              <a:rPr lang="en-US" sz="2000" dirty="0" err="1"/>
              <a:t>Shajadul</a:t>
            </a:r>
            <a:r>
              <a:rPr lang="en-US" sz="2000" dirty="0"/>
              <a:t> </a:t>
            </a:r>
            <a:r>
              <a:rPr lang="en-US" sz="2000" dirty="0" err="1"/>
              <a:t>Hasan</a:t>
            </a:r>
            <a:r>
              <a:rPr lang="en-US" sz="2000" dirty="0"/>
              <a:t>, </a:t>
            </a:r>
            <a:r>
              <a:rPr lang="en-US" sz="2000" dirty="0" err="1"/>
              <a:t>Mashiur</a:t>
            </a:r>
            <a:r>
              <a:rPr lang="en-US" sz="2000" dirty="0"/>
              <a:t> </a:t>
            </a:r>
            <a:r>
              <a:rPr lang="en-US" sz="2000" dirty="0" err="1"/>
              <a:t>Rahman</a:t>
            </a:r>
            <a:r>
              <a:rPr lang="en-US" sz="2000" dirty="0"/>
              <a:t>, </a:t>
            </a:r>
            <a:r>
              <a:rPr lang="en-US" sz="2000" dirty="0" err="1"/>
              <a:t>Abul</a:t>
            </a:r>
            <a:r>
              <a:rPr lang="en-US" sz="2000" dirty="0"/>
              <a:t> L. </a:t>
            </a:r>
            <a:r>
              <a:rPr lang="en-US" sz="2000" dirty="0" err="1"/>
              <a:t>Haque</a:t>
            </a:r>
            <a:r>
              <a:rPr lang="en-US" sz="2000" dirty="0"/>
              <a:t>, M </a:t>
            </a:r>
            <a:r>
              <a:rPr lang="en-US" sz="2000" dirty="0" err="1" smtClean="0"/>
              <a:t>Abdur</a:t>
            </a:r>
            <a:r>
              <a:rPr lang="en-US" sz="2000" dirty="0"/>
              <a:t> </a:t>
            </a:r>
            <a:r>
              <a:rPr lang="en-US" sz="2000" dirty="0" err="1" smtClean="0"/>
              <a:t>Rahman</a:t>
            </a:r>
            <a:r>
              <a:rPr lang="en-US" sz="2000" dirty="0"/>
              <a:t>, </a:t>
            </a:r>
            <a:r>
              <a:rPr lang="en-US" sz="2000" dirty="0" err="1"/>
              <a:t>Tanzil</a:t>
            </a:r>
            <a:r>
              <a:rPr lang="en-US" sz="2000" dirty="0"/>
              <a:t> </a:t>
            </a:r>
            <a:r>
              <a:rPr lang="en-US" sz="2000" dirty="0" err="1"/>
              <a:t>Rahman</a:t>
            </a:r>
            <a:r>
              <a:rPr lang="en-US" sz="2000" dirty="0"/>
              <a:t> and M </a:t>
            </a:r>
            <a:r>
              <a:rPr lang="en-US" sz="2000" dirty="0" err="1"/>
              <a:t>Mahbubur</a:t>
            </a:r>
            <a:r>
              <a:rPr lang="en-US" sz="2000" dirty="0"/>
              <a:t> </a:t>
            </a:r>
            <a:r>
              <a:rPr lang="en-US" sz="2000" dirty="0" err="1"/>
              <a:t>Rasheed</a:t>
            </a:r>
            <a:r>
              <a:rPr lang="en-US" sz="2000" dirty="0"/>
              <a:t>,” Cost Effective </a:t>
            </a:r>
            <a:r>
              <a:rPr lang="en-US" sz="2000" dirty="0" smtClean="0"/>
              <a:t>GPS GPRS Based </a:t>
            </a:r>
            <a:r>
              <a:rPr lang="en-US" sz="2000" dirty="0"/>
              <a:t>Object Tracking System”, Proceedings of the </a:t>
            </a:r>
            <a:r>
              <a:rPr lang="en-US" sz="2000" dirty="0" smtClean="0"/>
              <a:t>International </a:t>
            </a:r>
            <a:r>
              <a:rPr lang="en-US" sz="2000" dirty="0" err="1" smtClean="0"/>
              <a:t>MultiConference</a:t>
            </a:r>
            <a:r>
              <a:rPr lang="en-US" sz="2000" dirty="0" smtClean="0"/>
              <a:t> </a:t>
            </a:r>
            <a:r>
              <a:rPr lang="en-US" sz="2000" dirty="0"/>
              <a:t>of Engineers and Computer Scientists ,</a:t>
            </a:r>
            <a:r>
              <a:rPr lang="en-US" sz="2000" dirty="0" err="1"/>
              <a:t>Vol</a:t>
            </a:r>
            <a:r>
              <a:rPr lang="en-US" sz="2000" dirty="0"/>
              <a:t> I IMECS </a:t>
            </a:r>
            <a:r>
              <a:rPr lang="en-US" sz="2000" dirty="0" smtClean="0"/>
              <a:t>March 18 </a:t>
            </a:r>
            <a:r>
              <a:rPr lang="en-US" sz="2000" dirty="0"/>
              <a:t>- 20, 2009, Hong Kong.</a:t>
            </a:r>
          </a:p>
          <a:p>
            <a:r>
              <a:rPr lang="en-US" sz="2000" dirty="0"/>
              <a:t>[4] </a:t>
            </a:r>
            <a:r>
              <a:rPr lang="en-US" sz="2000" dirty="0" err="1"/>
              <a:t>Sumit</a:t>
            </a:r>
            <a:r>
              <a:rPr lang="en-US" sz="2000" dirty="0"/>
              <a:t> S. </a:t>
            </a:r>
            <a:r>
              <a:rPr lang="en-US" sz="2000" dirty="0" err="1"/>
              <a:t>Dukare</a:t>
            </a:r>
            <a:r>
              <a:rPr lang="en-US" sz="2000" dirty="0"/>
              <a:t>, </a:t>
            </a:r>
            <a:r>
              <a:rPr lang="en-US" sz="2000" dirty="0" err="1"/>
              <a:t>Dattatray</a:t>
            </a:r>
            <a:r>
              <a:rPr lang="en-US" sz="2000" dirty="0"/>
              <a:t> A. </a:t>
            </a:r>
            <a:r>
              <a:rPr lang="en-US" sz="2000" dirty="0" err="1"/>
              <a:t>Patil</a:t>
            </a:r>
            <a:r>
              <a:rPr lang="en-US" sz="2000" dirty="0"/>
              <a:t>, </a:t>
            </a:r>
            <a:r>
              <a:rPr lang="en-US" sz="2000" dirty="0" err="1"/>
              <a:t>Kantilal</a:t>
            </a:r>
            <a:r>
              <a:rPr lang="en-US" sz="2000" dirty="0"/>
              <a:t> P. </a:t>
            </a:r>
            <a:r>
              <a:rPr lang="en-US" sz="2000" dirty="0" err="1"/>
              <a:t>Rane</a:t>
            </a:r>
            <a:r>
              <a:rPr lang="en-US" sz="2000" dirty="0"/>
              <a:t>,” Vehicle </a:t>
            </a:r>
            <a:r>
              <a:rPr lang="en-US" sz="2000" dirty="0" err="1" smtClean="0"/>
              <a:t>Tracking,Monitoring</a:t>
            </a:r>
            <a:r>
              <a:rPr lang="en-US" sz="2000" dirty="0" smtClean="0"/>
              <a:t> </a:t>
            </a:r>
            <a:r>
              <a:rPr lang="en-US" sz="2000" dirty="0"/>
              <a:t>and Alerting System: A Review”, International Journal </a:t>
            </a:r>
            <a:r>
              <a:rPr lang="en-US" sz="2000" dirty="0" smtClean="0"/>
              <a:t>of </a:t>
            </a:r>
            <a:r>
              <a:rPr lang="fr-FR" sz="2000" dirty="0" smtClean="0"/>
              <a:t>Computer </a:t>
            </a:r>
            <a:r>
              <a:rPr lang="fr-FR" sz="2000" dirty="0"/>
              <a:t>Applications (0975 – 8887) Volume 119 – No.10, </a:t>
            </a:r>
            <a:r>
              <a:rPr lang="fr-FR" sz="2000" dirty="0" err="1"/>
              <a:t>June</a:t>
            </a:r>
            <a:r>
              <a:rPr lang="fr-FR" sz="2000" dirty="0"/>
              <a:t> 2015</a:t>
            </a:r>
            <a:r>
              <a:rPr lang="fr-FR" sz="2000" dirty="0" smtClean="0"/>
              <a:t>.</a:t>
            </a:r>
          </a:p>
          <a:p>
            <a:r>
              <a:rPr lang="en-US" sz="2000" dirty="0"/>
              <a:t>[5] A. </a:t>
            </a:r>
            <a:r>
              <a:rPr lang="en-US" sz="2000" dirty="0" err="1"/>
              <a:t>Sai</a:t>
            </a:r>
            <a:r>
              <a:rPr lang="en-US" sz="2000" dirty="0"/>
              <a:t>, S. </a:t>
            </a:r>
            <a:r>
              <a:rPr lang="en-US" sz="2000" dirty="0" err="1"/>
              <a:t>Salim</a:t>
            </a:r>
            <a:r>
              <a:rPr lang="en-US" sz="2000" dirty="0"/>
              <a:t>, P. K. </a:t>
            </a:r>
            <a:r>
              <a:rPr lang="en-US" sz="2000" dirty="0" err="1"/>
              <a:t>Binu</a:t>
            </a:r>
            <a:r>
              <a:rPr lang="en-US" sz="2000" dirty="0"/>
              <a:t>, and R. C. </a:t>
            </a:r>
            <a:r>
              <a:rPr lang="en-US" sz="2000" dirty="0" err="1"/>
              <a:t>Jisha</a:t>
            </a:r>
            <a:r>
              <a:rPr lang="en-US" sz="2000" dirty="0"/>
              <a:t>, “A </a:t>
            </a:r>
            <a:r>
              <a:rPr lang="en-US" sz="2000" dirty="0" err="1"/>
              <a:t>Hadoop</a:t>
            </a:r>
            <a:r>
              <a:rPr lang="en-US" sz="2000" dirty="0"/>
              <a:t> </a:t>
            </a:r>
            <a:r>
              <a:rPr lang="en-US" sz="2000" dirty="0" smtClean="0"/>
              <a:t>Based Architecture </a:t>
            </a:r>
            <a:r>
              <a:rPr lang="en-US" sz="2000" dirty="0"/>
              <a:t>Using Recursive Expectation Maximization Algorithm </a:t>
            </a:r>
            <a:r>
              <a:rPr lang="en-US" sz="2000" dirty="0" smtClean="0"/>
              <a:t>for Effective </a:t>
            </a:r>
            <a:r>
              <a:rPr lang="en-US" sz="2000" dirty="0"/>
              <a:t>and Foolproof Traffic Anomaly Detection </a:t>
            </a:r>
            <a:r>
              <a:rPr lang="en-US" sz="2000" dirty="0" smtClean="0"/>
              <a:t>and </a:t>
            </a:r>
            <a:r>
              <a:rPr lang="en-US" sz="2000" dirty="0" err="1" smtClean="0"/>
              <a:t>Reporting</a:t>
            </a:r>
            <a:r>
              <a:rPr lang="en-US" sz="2000" dirty="0" err="1"/>
              <a:t>,”International</a:t>
            </a:r>
            <a:r>
              <a:rPr lang="en-US" sz="2000" dirty="0"/>
              <a:t> Journal of Applied Engineering </a:t>
            </a:r>
            <a:r>
              <a:rPr lang="en-US" sz="2000" dirty="0" err="1"/>
              <a:t>Reasrch</a:t>
            </a:r>
            <a:r>
              <a:rPr lang="en-US" sz="2000" dirty="0"/>
              <a:t>, vol. 10, </a:t>
            </a:r>
            <a:r>
              <a:rPr lang="en-US" sz="2000" dirty="0" smtClean="0"/>
              <a:t>no. 55</a:t>
            </a:r>
            <a:r>
              <a:rPr lang="en-US" sz="2000" dirty="0"/>
              <a:t>, pp. 2101–2106, 2015.</a:t>
            </a:r>
          </a:p>
          <a:p>
            <a:endParaRPr lang="fr-F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80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365161"/>
            <a:ext cx="12028868" cy="4642132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[</a:t>
            </a:r>
            <a:r>
              <a:rPr lang="en-US" sz="2200" dirty="0"/>
              <a:t>6] L. </a:t>
            </a:r>
            <a:r>
              <a:rPr lang="en-US" sz="2200" dirty="0" err="1"/>
              <a:t>Singla</a:t>
            </a:r>
            <a:r>
              <a:rPr lang="en-US" sz="2200" dirty="0"/>
              <a:t>, “GPS Based Bus Tracking System,” (2016) IEEE </a:t>
            </a:r>
            <a:r>
              <a:rPr lang="en-US" sz="2200" dirty="0" smtClean="0"/>
              <a:t>International Conference </a:t>
            </a:r>
            <a:r>
              <a:rPr lang="en-US" sz="2200" dirty="0"/>
              <a:t>on Computer Communication and Control, IC4 2015, art. </a:t>
            </a:r>
            <a:r>
              <a:rPr lang="en-US" sz="2200" dirty="0" smtClean="0"/>
              <a:t>no. 7375712</a:t>
            </a:r>
            <a:r>
              <a:rPr lang="en-US" sz="2200" dirty="0"/>
              <a:t>.</a:t>
            </a:r>
          </a:p>
          <a:p>
            <a:r>
              <a:rPr lang="en-US" sz="2200" dirty="0"/>
              <a:t>[7] T. Liu, J. Ma, W. Guan, Y. Song, and H. </a:t>
            </a:r>
            <a:r>
              <a:rPr lang="en-US" sz="2200" dirty="0" err="1"/>
              <a:t>Niu</a:t>
            </a:r>
            <a:r>
              <a:rPr lang="en-US" sz="2200" dirty="0"/>
              <a:t>, “Bus Arrival </a:t>
            </a:r>
            <a:r>
              <a:rPr lang="en-US" sz="2200" dirty="0" smtClean="0"/>
              <a:t>Time Prediction </a:t>
            </a:r>
            <a:r>
              <a:rPr lang="en-US" sz="2200" dirty="0"/>
              <a:t>Based on the k-Nearest Neighbor Method,” 2012 Fifth Int. Jt. </a:t>
            </a:r>
            <a:r>
              <a:rPr lang="en-US" sz="2200" dirty="0" smtClean="0"/>
              <a:t>Conf. </a:t>
            </a:r>
            <a:r>
              <a:rPr lang="en-US" sz="2200" dirty="0" err="1" smtClean="0"/>
              <a:t>Comput</a:t>
            </a:r>
            <a:r>
              <a:rPr lang="en-US" sz="2200" dirty="0"/>
              <a:t>. Sci. </a:t>
            </a:r>
            <a:r>
              <a:rPr lang="en-US" sz="2200" dirty="0" err="1"/>
              <a:t>Optim</a:t>
            </a:r>
            <a:r>
              <a:rPr lang="en-US" sz="2200" dirty="0"/>
              <a:t>., pp. 480–483, 2012.</a:t>
            </a:r>
          </a:p>
          <a:p>
            <a:r>
              <a:rPr lang="en-US" sz="2200" dirty="0"/>
              <a:t>[8]A. F. </a:t>
            </a:r>
            <a:r>
              <a:rPr lang="en-US" sz="2200" dirty="0" err="1"/>
              <a:t>Abidin</a:t>
            </a:r>
            <a:r>
              <a:rPr lang="en-US" sz="2200" dirty="0"/>
              <a:t> and M. </a:t>
            </a:r>
            <a:r>
              <a:rPr lang="en-US" sz="2200" dirty="0" err="1"/>
              <a:t>Kolberg</a:t>
            </a:r>
            <a:r>
              <a:rPr lang="en-US" sz="2200" dirty="0"/>
              <a:t>, “Towards Improved Vehicle Arrival </a:t>
            </a:r>
            <a:r>
              <a:rPr lang="en-US" sz="2200" dirty="0" smtClean="0"/>
              <a:t>Time Prediction </a:t>
            </a:r>
            <a:r>
              <a:rPr lang="en-US" sz="2200" dirty="0"/>
              <a:t>in Public Transportation: Integrating SUMO and </a:t>
            </a:r>
            <a:r>
              <a:rPr lang="en-US" sz="2200" dirty="0" err="1"/>
              <a:t>Kalman</a:t>
            </a:r>
            <a:r>
              <a:rPr lang="en-US" sz="2200" dirty="0"/>
              <a:t> </a:t>
            </a:r>
            <a:r>
              <a:rPr lang="en-US" sz="2200" dirty="0" smtClean="0"/>
              <a:t>Filter Models</a:t>
            </a:r>
            <a:r>
              <a:rPr lang="en-US" sz="2200" dirty="0"/>
              <a:t>,” Proc. - </a:t>
            </a:r>
            <a:r>
              <a:rPr lang="en-US" sz="2200" dirty="0" err="1"/>
              <a:t>UKSim</a:t>
            </a:r>
            <a:r>
              <a:rPr lang="en-US" sz="2200" dirty="0"/>
              <a:t>-AMSS 17th Int. Conf. </a:t>
            </a:r>
            <a:r>
              <a:rPr lang="en-US" sz="2200" dirty="0" err="1"/>
              <a:t>Comput</a:t>
            </a:r>
            <a:r>
              <a:rPr lang="en-US" sz="2200" dirty="0"/>
              <a:t>. Model. Simulation.</a:t>
            </a:r>
          </a:p>
          <a:p>
            <a:r>
              <a:rPr lang="en-US" sz="2200" dirty="0"/>
              <a:t>[9] H. </a:t>
            </a:r>
            <a:r>
              <a:rPr lang="en-US" sz="2200" dirty="0" err="1"/>
              <a:t>Yaling</a:t>
            </a:r>
            <a:r>
              <a:rPr lang="en-US" sz="2200" dirty="0"/>
              <a:t>, “The Design of Monitoring System Based on GPRS,” 2016 </a:t>
            </a:r>
            <a:r>
              <a:rPr lang="en-US" sz="2200" dirty="0" smtClean="0"/>
              <a:t>Int. Conf</a:t>
            </a:r>
            <a:r>
              <a:rPr lang="en-US" sz="2200" dirty="0"/>
              <a:t>. Robot. </a:t>
            </a:r>
            <a:r>
              <a:rPr lang="en-US" sz="2200" dirty="0" err="1"/>
              <a:t>Intell</a:t>
            </a:r>
            <a:r>
              <a:rPr lang="en-US" sz="2200" dirty="0"/>
              <a:t>. Syst., pp. 432–435, 2016.</a:t>
            </a:r>
          </a:p>
          <a:p>
            <a:r>
              <a:rPr lang="en-US" sz="2200" dirty="0"/>
              <a:t>[10] N. R. Nair, “2-D Airborne Vehicle Tracking Using </a:t>
            </a:r>
            <a:r>
              <a:rPr lang="en-US" sz="2200" dirty="0" err="1" smtClean="0"/>
              <a:t>Kalman</a:t>
            </a:r>
            <a:r>
              <a:rPr lang="en-US" sz="2200" dirty="0"/>
              <a:t> </a:t>
            </a:r>
            <a:r>
              <a:rPr lang="en-US" sz="2200" dirty="0" err="1" smtClean="0"/>
              <a:t>Filter</a:t>
            </a:r>
            <a:r>
              <a:rPr lang="en-US" sz="2200" dirty="0" err="1"/>
              <a:t>,”Proceedings</a:t>
            </a:r>
            <a:r>
              <a:rPr lang="en-US" sz="2200" dirty="0"/>
              <a:t> of IEEE International Conference on Circuit, Power and</a:t>
            </a:r>
          </a:p>
          <a:p>
            <a:pPr marL="109728" indent="0">
              <a:buNone/>
            </a:pPr>
            <a:r>
              <a:rPr lang="en-US" sz="2200" dirty="0" smtClean="0"/>
              <a:t>   Computing </a:t>
            </a:r>
            <a:r>
              <a:rPr lang="en-US" sz="2200" dirty="0"/>
              <a:t>Technologies, ICCPCT 2016.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54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4838275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0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822" y="0"/>
            <a:ext cx="10363200" cy="1829761"/>
          </a:xfrm>
        </p:spPr>
        <p:txBody>
          <a:bodyPr/>
          <a:lstStyle/>
          <a:p>
            <a:r>
              <a:rPr lang="en-IN" altLang="en-US" dirty="0" smtClean="0"/>
              <a:t>SECTIONS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7325" y="2091690"/>
            <a:ext cx="7393305" cy="4406265"/>
          </a:xfrm>
        </p:spPr>
        <p:txBody>
          <a:bodyPr/>
          <a:lstStyle/>
          <a:p>
            <a:r>
              <a:rPr lang="en-IN" altLang="en-US" sz="2800" dirty="0"/>
              <a:t>I</a:t>
            </a:r>
            <a:r>
              <a:rPr lang="en-US" sz="2800" dirty="0"/>
              <a:t>.INTRODUCTION</a:t>
            </a:r>
          </a:p>
          <a:p>
            <a:r>
              <a:rPr lang="en-US" sz="2800" dirty="0"/>
              <a:t>II. RELATED WORK</a:t>
            </a:r>
          </a:p>
          <a:p>
            <a:r>
              <a:rPr lang="en-US" sz="2800" dirty="0"/>
              <a:t>III. PROPOSED </a:t>
            </a:r>
            <a:r>
              <a:rPr lang="en-US" sz="2800" dirty="0" smtClean="0"/>
              <a:t>WORK</a:t>
            </a:r>
          </a:p>
          <a:p>
            <a:r>
              <a:rPr lang="en-US" sz="2800" dirty="0"/>
              <a:t>IV</a:t>
            </a:r>
            <a:r>
              <a:rPr lang="en-US" sz="2800" dirty="0" smtClean="0"/>
              <a:t>. ALGORITHM</a:t>
            </a:r>
          </a:p>
          <a:p>
            <a:r>
              <a:rPr lang="en-US" sz="2800" dirty="0"/>
              <a:t>V. RESULTS</a:t>
            </a:r>
          </a:p>
          <a:p>
            <a:r>
              <a:rPr lang="en-US" sz="2800" dirty="0" smtClean="0"/>
              <a:t>VI. CONCLUSION</a:t>
            </a:r>
          </a:p>
          <a:p>
            <a:endParaRPr lang="en-US" sz="2800" dirty="0"/>
          </a:p>
          <a:p>
            <a:endParaRPr lang="en-IN" altLang="en-US" sz="1800" dirty="0"/>
          </a:p>
          <a:p>
            <a:endParaRPr lang="en-I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Nowadays Mobile Applications are very important in smartphones. </a:t>
            </a:r>
            <a:endParaRPr lang="en-US" sz="2800" dirty="0"/>
          </a:p>
          <a:p>
            <a:r>
              <a:rPr lang="en-IN" altLang="en-US" sz="2800" dirty="0" smtClean="0"/>
              <a:t>Even to perform small operations we require Apps(ex: </a:t>
            </a:r>
            <a:r>
              <a:rPr lang="en-IN" altLang="en-US" sz="2800" dirty="0" err="1" smtClean="0"/>
              <a:t>calender</a:t>
            </a:r>
            <a:r>
              <a:rPr lang="en-IN" altLang="en-US" sz="2800" dirty="0" smtClean="0"/>
              <a:t>, calculate or send mails).</a:t>
            </a:r>
            <a:endParaRPr lang="en-IN" altLang="en-US" sz="2800" dirty="0"/>
          </a:p>
          <a:p>
            <a:r>
              <a:rPr lang="en-IN" altLang="en-US" sz="2800" dirty="0" smtClean="0"/>
              <a:t>At present area of Application Development is widely used and growing at faster rate(ex: Android Application).</a:t>
            </a:r>
            <a:endParaRPr lang="en-IN" altLang="en-US" sz="2800" dirty="0"/>
          </a:p>
          <a:p>
            <a:r>
              <a:rPr lang="en-IN" altLang="en-US" sz="2800" dirty="0" smtClean="0"/>
              <a:t>To Develop Applications, Android Studio is the Platform that is being used.</a:t>
            </a:r>
            <a:endParaRPr lang="en-IN" alt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1.INTRODUCTION</a:t>
            </a:r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87" y="1587321"/>
            <a:ext cx="11196034" cy="5135451"/>
          </a:xfrm>
        </p:spPr>
        <p:txBody>
          <a:bodyPr/>
          <a:lstStyle/>
          <a:p>
            <a:r>
              <a:rPr lang="en-US" dirty="0"/>
              <a:t>Today, parents are worried about the safety of </a:t>
            </a:r>
            <a:r>
              <a:rPr lang="en-US" dirty="0" smtClean="0"/>
              <a:t>their children</a:t>
            </a:r>
            <a:r>
              <a:rPr lang="en-US" dirty="0"/>
              <a:t>. There are a lot of issues like kidnapping children </a:t>
            </a:r>
            <a:r>
              <a:rPr lang="en-US" dirty="0" smtClean="0"/>
              <a:t>on their </a:t>
            </a:r>
            <a:r>
              <a:rPr lang="en-US" dirty="0"/>
              <a:t>way home, or from home when they are sleeping </a:t>
            </a:r>
            <a:r>
              <a:rPr lang="en-US" dirty="0" smtClean="0"/>
              <a:t>or during </a:t>
            </a:r>
            <a:r>
              <a:rPr lang="en-US" dirty="0"/>
              <a:t>a party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Recent </a:t>
            </a:r>
            <a:r>
              <a:rPr lang="en-US" dirty="0"/>
              <a:t>studies show that India is in 4th place </a:t>
            </a:r>
            <a:r>
              <a:rPr lang="en-US" dirty="0" smtClean="0"/>
              <a:t>in the </a:t>
            </a:r>
            <a:r>
              <a:rPr lang="en-US" dirty="0"/>
              <a:t>number </a:t>
            </a:r>
            <a:r>
              <a:rPr lang="en-US" dirty="0" smtClean="0"/>
              <a:t>of child </a:t>
            </a:r>
            <a:r>
              <a:rPr lang="en-US" dirty="0"/>
              <a:t>missing </a:t>
            </a:r>
            <a:r>
              <a:rPr lang="en-US" dirty="0" smtClean="0"/>
              <a:t>cases.</a:t>
            </a:r>
            <a:endParaRPr lang="en-IN" altLang="en-US" dirty="0"/>
          </a:p>
          <a:p>
            <a:r>
              <a:rPr lang="en-US" dirty="0"/>
              <a:t>Nowadays, even the bus </a:t>
            </a:r>
            <a:r>
              <a:rPr lang="en-US" dirty="0" smtClean="0"/>
              <a:t>getting delayed </a:t>
            </a:r>
            <a:r>
              <a:rPr lang="en-US" dirty="0"/>
              <a:t>due to a small reason makes the </a:t>
            </a:r>
            <a:r>
              <a:rPr lang="en-US" dirty="0" smtClean="0"/>
              <a:t>parents bothered about </a:t>
            </a:r>
            <a:r>
              <a:rPr lang="en-US" dirty="0"/>
              <a:t>it. But today’s technology can provide a much </a:t>
            </a:r>
            <a:r>
              <a:rPr lang="en-US" dirty="0" smtClean="0"/>
              <a:t>better solution </a:t>
            </a:r>
            <a:r>
              <a:rPr lang="en-US" dirty="0"/>
              <a:t>to ensure the children’s safety.</a:t>
            </a:r>
            <a:r>
              <a:rPr lang="en-IN" altLang="en-US" dirty="0" smtClean="0"/>
              <a:t>.</a:t>
            </a:r>
            <a:endParaRPr lang="en-IN" altLang="en-US" dirty="0"/>
          </a:p>
          <a:p>
            <a:endParaRPr lang="en-I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Reason for Developing Safety App</a:t>
            </a:r>
            <a:endParaRPr lang="en-I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track and </a:t>
            </a:r>
            <a:r>
              <a:rPr lang="en-US" dirty="0" smtClean="0"/>
              <a:t>monitor their </a:t>
            </a:r>
            <a:r>
              <a:rPr lang="en-US" dirty="0"/>
              <a:t>children, the proposed system provides an Android </a:t>
            </a:r>
            <a:r>
              <a:rPr lang="en-US" dirty="0" smtClean="0"/>
              <a:t>based bus </a:t>
            </a:r>
            <a:r>
              <a:rPr lang="en-US" dirty="0"/>
              <a:t>tracking system</a:t>
            </a:r>
            <a:r>
              <a:rPr lang="en-US" dirty="0" smtClean="0"/>
              <a:t>.</a:t>
            </a:r>
          </a:p>
          <a:p>
            <a:r>
              <a:rPr lang="en-US" dirty="0"/>
              <a:t>All the registered users can </a:t>
            </a:r>
            <a:r>
              <a:rPr lang="en-US" dirty="0" smtClean="0"/>
              <a:t>view/collect and </a:t>
            </a:r>
            <a:r>
              <a:rPr lang="en-US" dirty="0"/>
              <a:t>exchange data inside the android application.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dirty="0" err="1" smtClean="0"/>
              <a:t>Contd</a:t>
            </a:r>
            <a:r>
              <a:rPr lang="en-IN" altLang="en-US" dirty="0" smtClean="0"/>
              <a:t>…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altLang="en-US" sz="2800" dirty="0" err="1" smtClean="0">
                <a:solidFill>
                  <a:srgbClr val="FF0000"/>
                </a:solidFill>
              </a:rPr>
              <a:t>Implementaion</a:t>
            </a:r>
            <a:r>
              <a:rPr lang="en-IN" altLang="en-US" sz="2800" dirty="0" smtClean="0">
                <a:solidFill>
                  <a:srgbClr val="FF0000"/>
                </a:solidFill>
              </a:rPr>
              <a:t> </a:t>
            </a:r>
            <a:r>
              <a:rPr lang="en-IN" altLang="en-US" sz="2800" dirty="0" smtClean="0"/>
              <a:t>: In this Application we are using Radio-frequency identification(RFID) method.  we are using </a:t>
            </a:r>
            <a:r>
              <a:rPr lang="en-US" sz="2800" dirty="0"/>
              <a:t>using GPS tracking mechanism to </a:t>
            </a:r>
            <a:r>
              <a:rPr lang="en-US" sz="2800" dirty="0" smtClean="0"/>
              <a:t>track the </a:t>
            </a:r>
            <a:r>
              <a:rPr lang="en-US" sz="2800" dirty="0"/>
              <a:t>vehicle position and </a:t>
            </a:r>
            <a:r>
              <a:rPr lang="en-US" sz="2800" dirty="0" smtClean="0"/>
              <a:t>finally predicting </a:t>
            </a:r>
            <a:r>
              <a:rPr lang="en-US" sz="2800" dirty="0"/>
              <a:t>the arrival </a:t>
            </a:r>
            <a:r>
              <a:rPr lang="en-US" sz="2800" dirty="0" smtClean="0"/>
              <a:t>time using </a:t>
            </a:r>
            <a:r>
              <a:rPr lang="en-US" sz="2800" dirty="0" err="1"/>
              <a:t>Kalmann</a:t>
            </a:r>
            <a:r>
              <a:rPr lang="en-US" sz="2800" dirty="0"/>
              <a:t> filtering method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Low cost GPS and GPRS</a:t>
            </a:r>
          </a:p>
          <a:p>
            <a:pPr marL="109728" indent="0">
              <a:buNone/>
            </a:pPr>
            <a:endParaRPr lang="en-US" alt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2</a:t>
            </a:r>
            <a:r>
              <a:rPr lang="en-US" dirty="0" smtClean="0"/>
              <a:t>. RELATED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24" y="1600200"/>
            <a:ext cx="11170276" cy="4980904"/>
          </a:xfrm>
        </p:spPr>
        <p:txBody>
          <a:bodyPr/>
          <a:lstStyle/>
          <a:p>
            <a:r>
              <a:rPr lang="en-US" sz="2800" dirty="0"/>
              <a:t> </a:t>
            </a:r>
            <a:r>
              <a:rPr lang="en-US" sz="2800" dirty="0" smtClean="0"/>
              <a:t>Paper deals with Expectation </a:t>
            </a:r>
            <a:r>
              <a:rPr lang="en-US" sz="2800" dirty="0"/>
              <a:t>Maximization algorithm to </a:t>
            </a:r>
            <a:r>
              <a:rPr lang="en-US" sz="2800" dirty="0" smtClean="0"/>
              <a:t>resolve  traffic </a:t>
            </a:r>
            <a:r>
              <a:rPr lang="en-US" sz="2800" dirty="0"/>
              <a:t>anomalies and it uses </a:t>
            </a:r>
            <a:r>
              <a:rPr lang="en-US" sz="2800" dirty="0" err="1"/>
              <a:t>Hadoop</a:t>
            </a:r>
            <a:r>
              <a:rPr lang="en-US" sz="2800" dirty="0"/>
              <a:t> map reduce method</a:t>
            </a:r>
            <a:r>
              <a:rPr lang="en-US" sz="2800" dirty="0" smtClean="0"/>
              <a:t>.</a:t>
            </a:r>
            <a:endParaRPr lang="en-IN" altLang="en-US" sz="2800" dirty="0" smtClean="0"/>
          </a:p>
          <a:p>
            <a:r>
              <a:rPr lang="en-US" sz="2800" dirty="0" smtClean="0"/>
              <a:t>Main Purpose of this  </a:t>
            </a:r>
            <a:r>
              <a:rPr lang="en-US" sz="2800" dirty="0"/>
              <a:t>application </a:t>
            </a:r>
            <a:r>
              <a:rPr lang="en-US" sz="2800" dirty="0" smtClean="0"/>
              <a:t>is that it </a:t>
            </a:r>
            <a:r>
              <a:rPr lang="en-US" sz="2800" dirty="0"/>
              <a:t>uses GPS and GPRS</a:t>
            </a:r>
          </a:p>
          <a:p>
            <a:pPr marL="0" indent="0">
              <a:buNone/>
            </a:pPr>
            <a:r>
              <a:rPr lang="en-US" sz="2800" dirty="0" smtClean="0"/>
              <a:t>   technologies </a:t>
            </a:r>
            <a:r>
              <a:rPr lang="en-US" sz="2800" dirty="0"/>
              <a:t>to predict the real – time location of the </a:t>
            </a:r>
            <a:r>
              <a:rPr lang="en-US" sz="2800" dirty="0" smtClean="0"/>
              <a:t>bus</a:t>
            </a:r>
          </a:p>
          <a:p>
            <a:pPr marL="0" indent="0">
              <a:buNone/>
            </a:pPr>
            <a:r>
              <a:rPr lang="en-US" sz="2800" dirty="0" smtClean="0"/>
              <a:t>    and the </a:t>
            </a:r>
            <a:r>
              <a:rPr lang="en-US" sz="2800" dirty="0"/>
              <a:t>arrival time of </a:t>
            </a:r>
            <a:r>
              <a:rPr lang="en-US" sz="2800" dirty="0" smtClean="0"/>
              <a:t>bus.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Contd...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The proposed system is an Android application which </a:t>
            </a:r>
            <a:r>
              <a:rPr lang="en-US" dirty="0" smtClean="0"/>
              <a:t>helps parents </a:t>
            </a:r>
            <a:r>
              <a:rPr lang="en-US" dirty="0"/>
              <a:t>keep track of their ward(s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This </a:t>
            </a:r>
            <a:r>
              <a:rPr lang="en-US" dirty="0"/>
              <a:t>application is </a:t>
            </a:r>
            <a:r>
              <a:rPr lang="en-US" dirty="0" smtClean="0"/>
              <a:t>handled by </a:t>
            </a:r>
            <a:r>
              <a:rPr lang="en-US" dirty="0"/>
              <a:t>four categories of users: Parents, Faculty/Teacher, </a:t>
            </a:r>
            <a:r>
              <a:rPr lang="en-US" dirty="0" smtClean="0"/>
              <a:t>Driver, and </a:t>
            </a:r>
            <a:r>
              <a:rPr lang="en-US" dirty="0"/>
              <a:t>Admin</a:t>
            </a:r>
            <a:r>
              <a:rPr lang="en-US" dirty="0" smtClean="0"/>
              <a:t>.</a:t>
            </a:r>
          </a:p>
          <a:p>
            <a:r>
              <a:rPr lang="en-US" dirty="0"/>
              <a:t>Each child is identified </a:t>
            </a:r>
            <a:r>
              <a:rPr lang="en-US" dirty="0" smtClean="0"/>
              <a:t>by his/her </a:t>
            </a:r>
            <a:r>
              <a:rPr lang="en-US" dirty="0"/>
              <a:t>own unique ID.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3.Proposed Work</a:t>
            </a:r>
            <a:endParaRPr lang="en-I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843</TotalTime>
  <Words>1795</Words>
  <Application>Microsoft Office PowerPoint</Application>
  <PresentationFormat>Custom</PresentationFormat>
  <Paragraphs>133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Concourse</vt:lpstr>
      <vt:lpstr>                      SEMINAR(IS0117)</vt:lpstr>
      <vt:lpstr>An Android Application for School Bus Tracking and Student Monitoring System       Paper by  Jisha R C, Mathews P Mathews, Sidharth P Kini , Vineeth Kumar, Harisankar U V, Shilpa M</vt:lpstr>
      <vt:lpstr>SECTIONS    </vt:lpstr>
      <vt:lpstr>1.INTRODUCTION</vt:lpstr>
      <vt:lpstr>Reason for Developing Safety App</vt:lpstr>
      <vt:lpstr>Contd… </vt:lpstr>
      <vt:lpstr>2. RELATED WORK</vt:lpstr>
      <vt:lpstr>Contd...</vt:lpstr>
      <vt:lpstr>3.Proposed Work</vt:lpstr>
      <vt:lpstr>Contd…</vt:lpstr>
      <vt:lpstr>Contd…</vt:lpstr>
      <vt:lpstr>Contd...</vt:lpstr>
      <vt:lpstr>Contd…</vt:lpstr>
      <vt:lpstr>Contd..</vt:lpstr>
      <vt:lpstr>Contd…</vt:lpstr>
      <vt:lpstr>4.ALGORITHMS</vt:lpstr>
      <vt:lpstr>Contd...</vt:lpstr>
      <vt:lpstr>Contd...</vt:lpstr>
      <vt:lpstr>Contd…</vt:lpstr>
      <vt:lpstr>Contd…</vt:lpstr>
      <vt:lpstr>5.RESULTS</vt:lpstr>
      <vt:lpstr>6.Conclusion</vt:lpstr>
      <vt:lpstr>                    REFERENCES</vt:lpstr>
      <vt:lpstr>Contd…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Artificial Intelligence with BigData</dc:title>
  <dc:creator>Aditya</dc:creator>
  <cp:lastModifiedBy>S.NASIK</cp:lastModifiedBy>
  <cp:revision>47</cp:revision>
  <dcterms:created xsi:type="dcterms:W3CDTF">2020-04-22T16:20:00Z</dcterms:created>
  <dcterms:modified xsi:type="dcterms:W3CDTF">2020-04-26T12:37:24Z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