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CB8"/>
    <a:srgbClr val="EB7400"/>
    <a:srgbClr val="83000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81" autoAdjust="0"/>
  </p:normalViewPr>
  <p:slideViewPr>
    <p:cSldViewPr snapToGrid="0">
      <p:cViewPr varScale="1">
        <p:scale>
          <a:sx n="73" d="100"/>
          <a:sy n="73" d="100"/>
        </p:scale>
        <p:origin x="9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8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37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218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17143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24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17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61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2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62726E-379B-B349-9EED-81ED093FA806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3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DFA1846-DA80-1C48-A609-854EA85C59AD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3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8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20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8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0272-8C42-D1AA-A69B-3AD6E9ADB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DIN Condensed" panose="00000500000000000000" pitchFamily="2" charset="0"/>
              </a:rPr>
              <a:t>Hotel Data Analysis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F425D-BCEB-C675-112B-D69E295EA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 understand the business requirement and provide data 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27534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1D86-E537-98DE-0326-9DC64B69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4" y="1319505"/>
            <a:ext cx="3986225" cy="9704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E7EAEE-4817-3A60-748C-B5937877BCD0}"/>
              </a:ext>
            </a:extLst>
          </p:cNvPr>
          <p:cNvSpPr txBox="1">
            <a:spLocks/>
          </p:cNvSpPr>
          <p:nvPr/>
        </p:nvSpPr>
        <p:spPr>
          <a:xfrm>
            <a:off x="5331549" y="1675474"/>
            <a:ext cx="5536147" cy="4385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visual data story or dashboard using </a:t>
            </a:r>
            <a:r>
              <a:rPr lang="en-IN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r>
              <a:rPr lang="en-I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present to your stakeholders.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E85477-F4FD-58FD-8AF5-E2D898F2A887}"/>
              </a:ext>
            </a:extLst>
          </p:cNvPr>
          <p:cNvSpPr txBox="1">
            <a:spLocks/>
          </p:cNvSpPr>
          <p:nvPr/>
        </p:nvSpPr>
        <p:spPr>
          <a:xfrm>
            <a:off x="1408387" y="3212668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“Is our hotel revenue growing by year?”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D69FE2-576C-2D0F-DC7E-94031FB958C8}"/>
              </a:ext>
            </a:extLst>
          </p:cNvPr>
          <p:cNvSpPr txBox="1">
            <a:spLocks/>
          </p:cNvSpPr>
          <p:nvPr/>
        </p:nvSpPr>
        <p:spPr>
          <a:xfrm>
            <a:off x="4721949" y="3212668"/>
            <a:ext cx="2561720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“Should we increase our parking lot space?”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3E2C35-1EBA-C878-2B10-E5FADBE06A29}"/>
              </a:ext>
            </a:extLst>
          </p:cNvPr>
          <p:cNvSpPr txBox="1">
            <a:spLocks/>
          </p:cNvSpPr>
          <p:nvPr/>
        </p:nvSpPr>
        <p:spPr>
          <a:xfrm>
            <a:off x="8404597" y="3212668"/>
            <a:ext cx="2463099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“What trends can we see in the data?”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458F4-E633-A204-822F-85076AB11A89}"/>
              </a:ext>
            </a:extLst>
          </p:cNvPr>
          <p:cNvCxnSpPr>
            <a:cxnSpLocks/>
          </p:cNvCxnSpPr>
          <p:nvPr/>
        </p:nvCxnSpPr>
        <p:spPr>
          <a:xfrm>
            <a:off x="1408386" y="4046483"/>
            <a:ext cx="2375338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2E8C3-9246-FF8C-7CB8-0776129F9D45}"/>
              </a:ext>
            </a:extLst>
          </p:cNvPr>
          <p:cNvCxnSpPr>
            <a:cxnSpLocks/>
          </p:cNvCxnSpPr>
          <p:nvPr/>
        </p:nvCxnSpPr>
        <p:spPr>
          <a:xfrm>
            <a:off x="4721949" y="4046483"/>
            <a:ext cx="2561720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069A9C-1A79-5701-F13E-045DE1332402}"/>
              </a:ext>
            </a:extLst>
          </p:cNvPr>
          <p:cNvCxnSpPr>
            <a:cxnSpLocks/>
          </p:cNvCxnSpPr>
          <p:nvPr/>
        </p:nvCxnSpPr>
        <p:spPr>
          <a:xfrm>
            <a:off x="8404597" y="4046483"/>
            <a:ext cx="2375338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5710BB4-FA83-40FC-021D-18A8D222F035}"/>
              </a:ext>
            </a:extLst>
          </p:cNvPr>
          <p:cNvSpPr txBox="1">
            <a:spLocks/>
          </p:cNvSpPr>
          <p:nvPr/>
        </p:nvSpPr>
        <p:spPr>
          <a:xfrm>
            <a:off x="1321324" y="4654167"/>
            <a:ext cx="2464239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two hotel types so it would be good to segment revenue by hotel type.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722EA40-5808-98C9-DF58-F249A2DDA757}"/>
              </a:ext>
            </a:extLst>
          </p:cNvPr>
          <p:cNvSpPr txBox="1">
            <a:spLocks/>
          </p:cNvSpPr>
          <p:nvPr/>
        </p:nvSpPr>
        <p:spPr>
          <a:xfrm>
            <a:off x="4863880" y="4654167"/>
            <a:ext cx="2464239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understand if there is a trend in guests with personal cars.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AF5270-E813-CFD7-D986-E794C91F6B3A}"/>
              </a:ext>
            </a:extLst>
          </p:cNvPr>
          <p:cNvSpPr txBox="1">
            <a:spLocks/>
          </p:cNvSpPr>
          <p:nvPr/>
        </p:nvSpPr>
        <p:spPr>
          <a:xfrm>
            <a:off x="8404597" y="4026388"/>
            <a:ext cx="2464239" cy="104058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on average daily rate and guests to explore seasonality.</a:t>
            </a:r>
          </a:p>
        </p:txBody>
      </p:sp>
    </p:spTree>
    <p:extLst>
      <p:ext uri="{BB962C8B-B14F-4D97-AF65-F5344CB8AC3E}">
        <p14:creationId xmlns:p14="http://schemas.microsoft.com/office/powerpoint/2010/main" val="359276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1D86-E537-98DE-0326-9DC64B69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64" y="1319505"/>
            <a:ext cx="8569743" cy="9704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 project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E85477-F4FD-58FD-8AF5-E2D898F2A887}"/>
              </a:ext>
            </a:extLst>
          </p:cNvPr>
          <p:cNvSpPr txBox="1">
            <a:spLocks/>
          </p:cNvSpPr>
          <p:nvPr/>
        </p:nvSpPr>
        <p:spPr>
          <a:xfrm>
            <a:off x="304802" y="3361776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458F4-E633-A204-822F-85076AB11A89}"/>
              </a:ext>
            </a:extLst>
          </p:cNvPr>
          <p:cNvCxnSpPr>
            <a:cxnSpLocks/>
          </p:cNvCxnSpPr>
          <p:nvPr/>
        </p:nvCxnSpPr>
        <p:spPr>
          <a:xfrm>
            <a:off x="672664" y="4047464"/>
            <a:ext cx="1639614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5710BB4-FA83-40FC-021D-18A8D222F035}"/>
              </a:ext>
            </a:extLst>
          </p:cNvPr>
          <p:cNvSpPr txBox="1">
            <a:spLocks/>
          </p:cNvSpPr>
          <p:nvPr/>
        </p:nvSpPr>
        <p:spPr>
          <a:xfrm>
            <a:off x="567561" y="4126992"/>
            <a:ext cx="1902373" cy="44659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database</a:t>
            </a:r>
            <a:endParaRPr lang="en-IN" sz="18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558FFC-2BD1-089A-D590-7D9BFD230CBE}"/>
              </a:ext>
            </a:extLst>
          </p:cNvPr>
          <p:cNvSpPr txBox="1">
            <a:spLocks/>
          </p:cNvSpPr>
          <p:nvPr/>
        </p:nvSpPr>
        <p:spPr>
          <a:xfrm>
            <a:off x="2837794" y="3361776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A3727B8-0418-BFFD-304B-DB852175B6AE}"/>
              </a:ext>
            </a:extLst>
          </p:cNvPr>
          <p:cNvSpPr txBox="1">
            <a:spLocks/>
          </p:cNvSpPr>
          <p:nvPr/>
        </p:nvSpPr>
        <p:spPr>
          <a:xfrm>
            <a:off x="3074276" y="4207034"/>
            <a:ext cx="1902373" cy="5261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the SQL </a:t>
            </a:r>
          </a:p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F0590-2E10-90C5-AEFE-D6755D8EDB85}"/>
              </a:ext>
            </a:extLst>
          </p:cNvPr>
          <p:cNvCxnSpPr>
            <a:cxnSpLocks/>
          </p:cNvCxnSpPr>
          <p:nvPr/>
        </p:nvCxnSpPr>
        <p:spPr>
          <a:xfrm>
            <a:off x="3205656" y="4047464"/>
            <a:ext cx="1639614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A291A88-95E9-85DC-5702-D2E627A7FFE5}"/>
              </a:ext>
            </a:extLst>
          </p:cNvPr>
          <p:cNvSpPr txBox="1">
            <a:spLocks/>
          </p:cNvSpPr>
          <p:nvPr/>
        </p:nvSpPr>
        <p:spPr>
          <a:xfrm>
            <a:off x="5108028" y="3361776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2CBCDE7-1A49-6122-48B5-212A6440F7D9}"/>
              </a:ext>
            </a:extLst>
          </p:cNvPr>
          <p:cNvSpPr txBox="1">
            <a:spLocks/>
          </p:cNvSpPr>
          <p:nvPr/>
        </p:nvSpPr>
        <p:spPr>
          <a:xfrm>
            <a:off x="5318233" y="4470093"/>
            <a:ext cx="1902373" cy="52611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</a:t>
            </a:r>
            <a:r>
              <a:rPr lang="en-US" sz="1800" b="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Database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0EB14A-659A-0447-CCFC-D0B590961D3B}"/>
              </a:ext>
            </a:extLst>
          </p:cNvPr>
          <p:cNvCxnSpPr>
            <a:cxnSpLocks/>
          </p:cNvCxnSpPr>
          <p:nvPr/>
        </p:nvCxnSpPr>
        <p:spPr>
          <a:xfrm>
            <a:off x="5475890" y="4047464"/>
            <a:ext cx="1639614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971D3A01-30CF-1CCB-5282-58F3147EF152}"/>
              </a:ext>
            </a:extLst>
          </p:cNvPr>
          <p:cNvSpPr txBox="1">
            <a:spLocks/>
          </p:cNvSpPr>
          <p:nvPr/>
        </p:nvSpPr>
        <p:spPr>
          <a:xfrm>
            <a:off x="7136522" y="3361776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60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EF7596-2ABB-B79A-A7B8-979D5F874359}"/>
              </a:ext>
            </a:extLst>
          </p:cNvPr>
          <p:cNvCxnSpPr>
            <a:cxnSpLocks/>
          </p:cNvCxnSpPr>
          <p:nvPr/>
        </p:nvCxnSpPr>
        <p:spPr>
          <a:xfrm>
            <a:off x="7504384" y="4047464"/>
            <a:ext cx="1639614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3D514245-A3A1-958A-772A-297347DF1BB9}"/>
              </a:ext>
            </a:extLst>
          </p:cNvPr>
          <p:cNvSpPr txBox="1">
            <a:spLocks/>
          </p:cNvSpPr>
          <p:nvPr/>
        </p:nvSpPr>
        <p:spPr>
          <a:xfrm>
            <a:off x="7399282" y="4164607"/>
            <a:ext cx="1902373" cy="37136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Visualize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E2E8D4-F04B-753C-5841-80FD488B384D}"/>
              </a:ext>
            </a:extLst>
          </p:cNvPr>
          <p:cNvSpPr txBox="1">
            <a:spLocks/>
          </p:cNvSpPr>
          <p:nvPr/>
        </p:nvSpPr>
        <p:spPr>
          <a:xfrm>
            <a:off x="9380480" y="3361776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IN" sz="6000" b="0" dirty="0">
              <a:solidFill>
                <a:srgbClr val="EB74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8C120C-E19A-8235-C2AA-387479322562}"/>
              </a:ext>
            </a:extLst>
          </p:cNvPr>
          <p:cNvSpPr txBox="1">
            <a:spLocks/>
          </p:cNvSpPr>
          <p:nvPr/>
        </p:nvSpPr>
        <p:spPr>
          <a:xfrm>
            <a:off x="9616962" y="4387903"/>
            <a:ext cx="1902373" cy="37136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Summarize Findings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59115B-8D8F-8287-8853-12C0393B91B5}"/>
              </a:ext>
            </a:extLst>
          </p:cNvPr>
          <p:cNvCxnSpPr>
            <a:cxnSpLocks/>
          </p:cNvCxnSpPr>
          <p:nvPr/>
        </p:nvCxnSpPr>
        <p:spPr>
          <a:xfrm>
            <a:off x="9748342" y="4047464"/>
            <a:ext cx="1639614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1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5A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19C6A-7CAB-7627-0DEE-426D5FFE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98" y="-5255"/>
            <a:ext cx="9457403" cy="6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1D86-E537-98DE-0326-9DC64B69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86" y="1320732"/>
            <a:ext cx="3986225" cy="97045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E85477-F4FD-58FD-8AF5-E2D898F2A887}"/>
              </a:ext>
            </a:extLst>
          </p:cNvPr>
          <p:cNvSpPr txBox="1">
            <a:spLocks/>
          </p:cNvSpPr>
          <p:nvPr/>
        </p:nvSpPr>
        <p:spPr>
          <a:xfrm>
            <a:off x="1408386" y="2483142"/>
            <a:ext cx="2375338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our hotel revenue growing by year?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D69FE2-576C-2D0F-DC7E-94031FB958C8}"/>
              </a:ext>
            </a:extLst>
          </p:cNvPr>
          <p:cNvSpPr txBox="1">
            <a:spLocks/>
          </p:cNvSpPr>
          <p:nvPr/>
        </p:nvSpPr>
        <p:spPr>
          <a:xfrm>
            <a:off x="4863880" y="2483142"/>
            <a:ext cx="2561720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“Should we increase our parking lot space?”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3E2C35-1EBA-C878-2B10-E5FADBE06A29}"/>
              </a:ext>
            </a:extLst>
          </p:cNvPr>
          <p:cNvSpPr txBox="1">
            <a:spLocks/>
          </p:cNvSpPr>
          <p:nvPr/>
        </p:nvSpPr>
        <p:spPr>
          <a:xfrm>
            <a:off x="8405737" y="2483142"/>
            <a:ext cx="2463099" cy="68569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rgbClr val="EB74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“What trends can we see in the data?”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1458F4-E633-A204-822F-85076AB11A89}"/>
              </a:ext>
            </a:extLst>
          </p:cNvPr>
          <p:cNvCxnSpPr>
            <a:cxnSpLocks/>
          </p:cNvCxnSpPr>
          <p:nvPr/>
        </p:nvCxnSpPr>
        <p:spPr>
          <a:xfrm>
            <a:off x="1408386" y="3247700"/>
            <a:ext cx="2375338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2E8C3-9246-FF8C-7CB8-0776129F9D45}"/>
              </a:ext>
            </a:extLst>
          </p:cNvPr>
          <p:cNvCxnSpPr>
            <a:cxnSpLocks/>
          </p:cNvCxnSpPr>
          <p:nvPr/>
        </p:nvCxnSpPr>
        <p:spPr>
          <a:xfrm>
            <a:off x="4766399" y="3247700"/>
            <a:ext cx="2561720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069A9C-1A79-5701-F13E-045DE1332402}"/>
              </a:ext>
            </a:extLst>
          </p:cNvPr>
          <p:cNvCxnSpPr>
            <a:cxnSpLocks/>
          </p:cNvCxnSpPr>
          <p:nvPr/>
        </p:nvCxnSpPr>
        <p:spPr>
          <a:xfrm>
            <a:off x="8405166" y="3258211"/>
            <a:ext cx="2375338" cy="0"/>
          </a:xfrm>
          <a:prstGeom prst="line">
            <a:avLst/>
          </a:prstGeom>
          <a:ln>
            <a:solidFill>
              <a:srgbClr val="EB7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35710BB4-FA83-40FC-021D-18A8D222F035}"/>
              </a:ext>
            </a:extLst>
          </p:cNvPr>
          <p:cNvSpPr txBox="1">
            <a:spLocks/>
          </p:cNvSpPr>
          <p:nvPr/>
        </p:nvSpPr>
        <p:spPr>
          <a:xfrm>
            <a:off x="1319485" y="3429000"/>
            <a:ext cx="2464239" cy="2798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"Over the years, our hotel revenue has exhibited a consistent upward trajectory across both categories, reflecting sustained growth and positive market response to our offerings."</a:t>
            </a:r>
            <a:endParaRPr lang="en-IN" sz="18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722EA40-5808-98C9-DF58-F249A2DDA757}"/>
              </a:ext>
            </a:extLst>
          </p:cNvPr>
          <p:cNvSpPr txBox="1">
            <a:spLocks/>
          </p:cNvSpPr>
          <p:nvPr/>
        </p:nvSpPr>
        <p:spPr>
          <a:xfrm>
            <a:off x="4860202" y="3429081"/>
            <a:ext cx="2464239" cy="202308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"The current data indicates a flat trend, suggesting no compelling evidence for an immediate need to increase parking lot space. “</a:t>
            </a:r>
            <a:endParaRPr lang="en-IN" sz="1800" b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3AF5270-E813-CFD7-D986-E794C91F6B3A}"/>
              </a:ext>
            </a:extLst>
          </p:cNvPr>
          <p:cNvSpPr txBox="1">
            <a:spLocks/>
          </p:cNvSpPr>
          <p:nvPr/>
        </p:nvSpPr>
        <p:spPr>
          <a:xfrm>
            <a:off x="8400919" y="3350219"/>
            <a:ext cx="2464239" cy="235832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800" b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“The revenue per category , ADR(Average Daily Rate), Total Nights and Discounts show an increasing trend while the car parks show a flat trend.</a:t>
            </a:r>
          </a:p>
        </p:txBody>
      </p:sp>
    </p:spTree>
    <p:extLst>
      <p:ext uri="{BB962C8B-B14F-4D97-AF65-F5344CB8AC3E}">
        <p14:creationId xmlns:p14="http://schemas.microsoft.com/office/powerpoint/2010/main" val="75425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035D-18E3-ADAE-6F3F-3D646081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914" y="2782486"/>
            <a:ext cx="3350172" cy="1293028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76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</TotalTime>
  <Words>239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DIN Condensed</vt:lpstr>
      <vt:lpstr>Tahoma</vt:lpstr>
      <vt:lpstr>Vapor Trail</vt:lpstr>
      <vt:lpstr>Hotel Data Analysis and Visualization</vt:lpstr>
      <vt:lpstr>Requirements</vt:lpstr>
      <vt:lpstr>Data Analysis project pipeline</vt:lpstr>
      <vt:lpstr>PowerPoint Presentation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 Analysis and Visualization</dc:title>
  <dc:creator>Shrihari Sadagopan</dc:creator>
  <cp:lastModifiedBy>Shrihari Sadagopan</cp:lastModifiedBy>
  <cp:revision>1</cp:revision>
  <dcterms:created xsi:type="dcterms:W3CDTF">2023-11-25T01:13:02Z</dcterms:created>
  <dcterms:modified xsi:type="dcterms:W3CDTF">2023-11-25T01:59:36Z</dcterms:modified>
</cp:coreProperties>
</file>