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80" r:id="rId2"/>
    <p:sldId id="276" r:id="rId3"/>
    <p:sldId id="259" r:id="rId4"/>
    <p:sldId id="291" r:id="rId5"/>
    <p:sldId id="292" r:id="rId6"/>
    <p:sldId id="293" r:id="rId7"/>
    <p:sldId id="261" r:id="rId8"/>
    <p:sldId id="262" r:id="rId9"/>
    <p:sldId id="263" r:id="rId10"/>
    <p:sldId id="264" r:id="rId11"/>
    <p:sldId id="265" r:id="rId12"/>
    <p:sldId id="282" r:id="rId13"/>
    <p:sldId id="295" r:id="rId14"/>
    <p:sldId id="285" r:id="rId15"/>
    <p:sldId id="298" r:id="rId16"/>
    <p:sldId id="287" r:id="rId17"/>
    <p:sldId id="301" r:id="rId18"/>
    <p:sldId id="302" r:id="rId19"/>
    <p:sldId id="303" r:id="rId20"/>
    <p:sldId id="299" r:id="rId21"/>
    <p:sldId id="26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C94D4-5D80-438C-A346-11FF4149F3C5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E0208-4E56-4CBB-A7B7-809669A591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4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E0208-4E56-4CBB-A7B7-809669A5919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5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4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4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8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5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8F12-C10A-4FC2-AFC5-DAF1AC30CB03}" type="datetimeFigureOut">
              <a:rPr lang="en-IN" smtClean="0"/>
              <a:pPr/>
              <a:t>09-06-2016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A4FC-CFFF-40F8-BD40-1CC3237579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2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79" y="2529297"/>
            <a:ext cx="10663869" cy="186766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Distortion-Resistant Routing Framework for Video Traffic in Wireless Multihop Networks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6244686"/>
              </p:ext>
            </p:extLst>
          </p:nvPr>
        </p:nvGraphicFramePr>
        <p:xfrm>
          <a:off x="723648" y="4731658"/>
          <a:ext cx="618515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074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 Malola Rangan K 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1EW12IS093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Shrihari</a:t>
                      </a:r>
                      <a:r>
                        <a:rPr lang="en-IN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 H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1EW12IS094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Yogendra</a:t>
                      </a:r>
                      <a:r>
                        <a:rPr lang="en-IN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Prasad Sangroula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1EW12IS114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Vinyas B 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1EW12IS109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2281" y="4731658"/>
            <a:ext cx="3795475" cy="17059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ctr">
              <a:buNone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Mrs.Usha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V</a:t>
            </a:r>
          </a:p>
          <a:p>
            <a:pPr marL="0" indent="0" algn="ctr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ISE, EWIT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9087" y="4731733"/>
            <a:ext cx="162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753" y="178841"/>
            <a:ext cx="11760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INSTITUTE OF TECHNOLOGY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28" y="1185833"/>
            <a:ext cx="1773372" cy="13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2" y="217199"/>
            <a:ext cx="11693236" cy="147555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44436"/>
            <a:ext cx="11942618" cy="4239491"/>
          </a:xfrm>
        </p:spPr>
        <p:txBody>
          <a:bodyPr>
            <a:normAutofit/>
          </a:bodyPr>
          <a:lstStyle/>
          <a:p>
            <a:pPr marL="684213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routing distortion.</a:t>
            </a:r>
          </a:p>
          <a:p>
            <a:pPr marL="684213" lvl="0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dynamic programming approach that effectively captures the evolution of the frame-loss process.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 lvl="0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ensure that these frames are carried on the paths that experience the least congestion and the latter frames sent out on relatively more congested paths.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 lvl="0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routing scheme is optimized for transferring video clips on wireless networks with minimum video distortion.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2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182" y="1761964"/>
            <a:ext cx="11608904" cy="1005540"/>
          </a:xfrm>
        </p:spPr>
        <p:txBody>
          <a:bodyPr>
            <a:no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			 Hardware  Requirements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911" y="2862080"/>
            <a:ext cx="11728175" cy="3995920"/>
          </a:xfrm>
        </p:spPr>
        <p:txBody>
          <a:bodyPr/>
          <a:lstStyle/>
          <a:p>
            <a:pPr marL="461963" lvl="0" indent="-461963"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	: Windows 10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0" indent="-461963"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: JAVA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0" indent="-461963"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		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8.0.1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7762" y="175883"/>
            <a:ext cx="634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492761" y="2862080"/>
            <a:ext cx="5314122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lvl="0" indent="-46196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           :	Pentium IV 2.4 			GHz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0" indent="-46196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: </a:t>
            </a:r>
            <a:r>
              <a:rPr lang="en-GB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 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lvl="0" indent="-46196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: 	512 Mb</a:t>
            </a:r>
            <a:endParaRPr lang="en-I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I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2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00" y="119655"/>
            <a:ext cx="9144000" cy="1011676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763485"/>
            <a:ext cx="9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32410" y="1176714"/>
            <a:ext cx="7354389" cy="1723240"/>
            <a:chOff x="1533" y="2898"/>
            <a:chExt cx="9726" cy="231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33" y="3459"/>
              <a:ext cx="2263" cy="1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Server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769" y="2898"/>
              <a:ext cx="3198" cy="23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Avoid the Distortion in video transmission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884" y="3609"/>
              <a:ext cx="2375" cy="9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Client 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cxnSp>
          <p:nvCxnSpPr>
            <p:cNvPr id="10" name="AutoShape 7"/>
            <p:cNvCxnSpPr>
              <a:cxnSpLocks noChangeShapeType="1"/>
            </p:cNvCxnSpPr>
            <p:nvPr/>
          </p:nvCxnSpPr>
          <p:spPr bwMode="auto">
            <a:xfrm flipV="1">
              <a:off x="3796" y="4021"/>
              <a:ext cx="973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8"/>
            <p:cNvCxnSpPr>
              <a:cxnSpLocks noChangeShapeType="1"/>
            </p:cNvCxnSpPr>
            <p:nvPr/>
          </p:nvCxnSpPr>
          <p:spPr bwMode="auto">
            <a:xfrm>
              <a:off x="7967" y="3996"/>
              <a:ext cx="91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484809" y="3678841"/>
            <a:ext cx="1711185" cy="7843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Client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728754" y="3331029"/>
            <a:ext cx="1789611" cy="119743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Send request to server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63839" y="3409404"/>
            <a:ext cx="1708259" cy="101019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Process request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81406" y="4746170"/>
            <a:ext cx="1515291" cy="119743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Chunk Video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151223" y="6200473"/>
            <a:ext cx="1650223" cy="4746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Chunked packet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cxnSp>
        <p:nvCxnSpPr>
          <p:cNvPr id="43" name="AutoShape 8"/>
          <p:cNvCxnSpPr>
            <a:cxnSpLocks noChangeShapeType="1"/>
            <a:endCxn id="29" idx="2"/>
          </p:cNvCxnSpPr>
          <p:nvPr/>
        </p:nvCxnSpPr>
        <p:spPr bwMode="auto">
          <a:xfrm flipV="1">
            <a:off x="3214843" y="3929744"/>
            <a:ext cx="1513911" cy="49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8"/>
          <p:cNvCxnSpPr>
            <a:cxnSpLocks noChangeShapeType="1"/>
            <a:stCxn id="29" idx="6"/>
            <a:endCxn id="30" idx="2"/>
          </p:cNvCxnSpPr>
          <p:nvPr/>
        </p:nvCxnSpPr>
        <p:spPr bwMode="auto">
          <a:xfrm flipV="1">
            <a:off x="6518365" y="3914502"/>
            <a:ext cx="1345474" cy="152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Arrow Connector 81"/>
          <p:cNvCxnSpPr>
            <a:stCxn id="30" idx="4"/>
            <a:endCxn id="31" idx="0"/>
          </p:cNvCxnSpPr>
          <p:nvPr/>
        </p:nvCxnSpPr>
        <p:spPr>
          <a:xfrm rot="16200000" flipH="1">
            <a:off x="8565225" y="4572342"/>
            <a:ext cx="326571" cy="21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6200000" flipH="1">
            <a:off x="8761914" y="6051366"/>
            <a:ext cx="256874" cy="1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725025" y="3187335"/>
            <a:ext cx="6686072" cy="291301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>
            <a:off x="0" y="3187335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11745992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49634" y="958350"/>
            <a:ext cx="1292225" cy="504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Chunked packet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413023" y="536257"/>
            <a:ext cx="1569085" cy="14725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Analyzing path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863892" y="434794"/>
            <a:ext cx="2001520" cy="155130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200" dirty="0"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ea typeface="Calibri" panose="020F0502020204030204" pitchFamily="34" charset="0"/>
                <a:cs typeface="Tunga" panose="020B0502040204020203" pitchFamily="34" charset="0"/>
              </a:rPr>
              <a:t>Checks for less Congestion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28235" y="2533893"/>
            <a:ext cx="1606550" cy="3743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Optimal path detected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	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cxnSp>
        <p:nvCxnSpPr>
          <p:cNvPr id="25" name="Straight Arrow Connector 24"/>
          <p:cNvCxnSpPr>
            <a:stCxn id="17" idx="3"/>
          </p:cNvCxnSpPr>
          <p:nvPr/>
        </p:nvCxnSpPr>
        <p:spPr>
          <a:xfrm>
            <a:off x="2841859" y="1210445"/>
            <a:ext cx="1571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</p:cNvCxnSpPr>
          <p:nvPr/>
        </p:nvCxnSpPr>
        <p:spPr>
          <a:xfrm flipV="1">
            <a:off x="5982108" y="1272539"/>
            <a:ext cx="8779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19" idx="4"/>
          </p:cNvCxnSpPr>
          <p:nvPr/>
        </p:nvCxnSpPr>
        <p:spPr>
          <a:xfrm rot="16200000" flipH="1">
            <a:off x="7596730" y="2254020"/>
            <a:ext cx="548095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94397" y="222068"/>
            <a:ext cx="6354619" cy="210312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509304" y="5618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299064" y="3905795"/>
            <a:ext cx="7727836" cy="2560319"/>
            <a:chOff x="236" y="2420"/>
            <a:chExt cx="8690" cy="7237"/>
          </a:xfrm>
        </p:grpSpPr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236" y="2435"/>
              <a:ext cx="5433" cy="2319"/>
              <a:chOff x="1533" y="7290"/>
              <a:chExt cx="6434" cy="231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533" y="8095"/>
                <a:ext cx="2263" cy="9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Tunga" panose="020B0502040204020203" pitchFamily="34" charset="0"/>
                  </a:rPr>
                  <a:t>Server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769" y="7290"/>
                <a:ext cx="3198" cy="23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unga" panose="020B0502040204020203" pitchFamily="34" charset="0"/>
                  </a:rPr>
                  <a:t> Transfer I frames into less Congestion path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unga" panose="020B0502040204020203" pitchFamily="34" charset="0"/>
                  </a:rPr>
                  <a:t> 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endParaRPr>
              </a:p>
            </p:txBody>
          </p:sp>
          <p:cxnSp>
            <p:nvCxnSpPr>
              <p:cNvPr id="28" name="AutoShape 114"/>
              <p:cNvCxnSpPr>
                <a:cxnSpLocks noChangeShapeType="1"/>
              </p:cNvCxnSpPr>
              <p:nvPr/>
            </p:nvCxnSpPr>
            <p:spPr bwMode="auto">
              <a:xfrm flipV="1">
                <a:off x="3796" y="8488"/>
                <a:ext cx="973" cy="1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494" y="2420"/>
              <a:ext cx="2432" cy="2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 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Receive video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cxnSp>
          <p:nvCxnSpPr>
            <p:cNvPr id="15" name="AutoShape 125"/>
            <p:cNvCxnSpPr>
              <a:cxnSpLocks noChangeShapeType="1"/>
            </p:cNvCxnSpPr>
            <p:nvPr/>
          </p:nvCxnSpPr>
          <p:spPr bwMode="auto">
            <a:xfrm>
              <a:off x="5672" y="3669"/>
              <a:ext cx="8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6937" y="4753"/>
              <a:ext cx="1959" cy="4904"/>
              <a:chOff x="6151" y="4753"/>
              <a:chExt cx="1959" cy="4904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6151" y="8778"/>
                <a:ext cx="1959" cy="8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unga" panose="020B0502040204020203" pitchFamily="34" charset="0"/>
                  </a:rPr>
                  <a:t>Play video</a:t>
                </a:r>
                <a:endPara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endParaRPr>
              </a:p>
            </p:txBody>
          </p:sp>
          <p:cxnSp>
            <p:nvCxnSpPr>
              <p:cNvPr id="22" name="AutoShape 131"/>
              <p:cNvCxnSpPr>
                <a:cxnSpLocks noChangeShapeType="1"/>
              </p:cNvCxnSpPr>
              <p:nvPr/>
            </p:nvCxnSpPr>
            <p:spPr bwMode="auto">
              <a:xfrm rot="16200000" flipH="1">
                <a:off x="5062" y="6728"/>
                <a:ext cx="3985" cy="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0" name="Rectangle 29"/>
          <p:cNvSpPr/>
          <p:nvPr/>
        </p:nvSpPr>
        <p:spPr>
          <a:xfrm>
            <a:off x="4545239" y="3383281"/>
            <a:ext cx="5608955" cy="207699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76349" y="33365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85159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1817" y="480849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5915" y="480849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681" y="177800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</a:p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2586182" y="-13669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79907" y="282748"/>
            <a:ext cx="6638290" cy="6482080"/>
            <a:chOff x="935" y="1580"/>
            <a:chExt cx="10454" cy="1020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50" y="1580"/>
              <a:ext cx="3437" cy="10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Send Request for video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415" y="3235"/>
              <a:ext cx="3136" cy="9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Process request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15" y="4750"/>
              <a:ext cx="3136" cy="10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Chunk video 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415" y="6392"/>
              <a:ext cx="3136" cy="106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Analysis the path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551" y="8042"/>
              <a:ext cx="3136" cy="9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Transfer packets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654" y="9518"/>
              <a:ext cx="3033" cy="9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Receive packets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8883" y="2618"/>
              <a:ext cx="2506" cy="4507"/>
              <a:chOff x="8883" y="2618"/>
              <a:chExt cx="2506" cy="4507"/>
            </a:xfrm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9669" y="2618"/>
                <a:ext cx="1009" cy="15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32" name="AutoShape 145"/>
              <p:cNvCxnSpPr>
                <a:cxnSpLocks noChangeShapeType="1"/>
              </p:cNvCxnSpPr>
              <p:nvPr/>
            </p:nvCxnSpPr>
            <p:spPr bwMode="auto">
              <a:xfrm>
                <a:off x="10117" y="4152"/>
                <a:ext cx="0" cy="14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146"/>
              <p:cNvCxnSpPr>
                <a:cxnSpLocks noChangeShapeType="1"/>
              </p:cNvCxnSpPr>
              <p:nvPr/>
            </p:nvCxnSpPr>
            <p:spPr bwMode="auto">
              <a:xfrm flipH="1">
                <a:off x="8883" y="4152"/>
                <a:ext cx="1234" cy="10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147"/>
              <p:cNvCxnSpPr>
                <a:cxnSpLocks noChangeShapeType="1"/>
              </p:cNvCxnSpPr>
              <p:nvPr/>
            </p:nvCxnSpPr>
            <p:spPr bwMode="auto">
              <a:xfrm>
                <a:off x="10117" y="4152"/>
                <a:ext cx="127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148"/>
              <p:cNvCxnSpPr>
                <a:cxnSpLocks noChangeShapeType="1"/>
              </p:cNvCxnSpPr>
              <p:nvPr/>
            </p:nvCxnSpPr>
            <p:spPr bwMode="auto">
              <a:xfrm flipH="1">
                <a:off x="9164" y="5573"/>
                <a:ext cx="953" cy="155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149"/>
              <p:cNvCxnSpPr>
                <a:cxnSpLocks noChangeShapeType="1"/>
              </p:cNvCxnSpPr>
              <p:nvPr/>
            </p:nvCxnSpPr>
            <p:spPr bwMode="auto">
              <a:xfrm>
                <a:off x="10117" y="5573"/>
                <a:ext cx="1272" cy="13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935" y="3085"/>
              <a:ext cx="2506" cy="4507"/>
              <a:chOff x="8883" y="2618"/>
              <a:chExt cx="2506" cy="4507"/>
            </a:xfrm>
          </p:grpSpPr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9669" y="2618"/>
                <a:ext cx="1009" cy="15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26" name="AutoShape 152"/>
              <p:cNvCxnSpPr>
                <a:cxnSpLocks noChangeShapeType="1"/>
              </p:cNvCxnSpPr>
              <p:nvPr/>
            </p:nvCxnSpPr>
            <p:spPr bwMode="auto">
              <a:xfrm>
                <a:off x="10117" y="4152"/>
                <a:ext cx="0" cy="14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153"/>
              <p:cNvCxnSpPr>
                <a:cxnSpLocks noChangeShapeType="1"/>
              </p:cNvCxnSpPr>
              <p:nvPr/>
            </p:nvCxnSpPr>
            <p:spPr bwMode="auto">
              <a:xfrm flipH="1">
                <a:off x="8883" y="4152"/>
                <a:ext cx="1234" cy="10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154"/>
              <p:cNvCxnSpPr>
                <a:cxnSpLocks noChangeShapeType="1"/>
              </p:cNvCxnSpPr>
              <p:nvPr/>
            </p:nvCxnSpPr>
            <p:spPr bwMode="auto">
              <a:xfrm>
                <a:off x="10117" y="4152"/>
                <a:ext cx="127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155"/>
              <p:cNvCxnSpPr>
                <a:cxnSpLocks noChangeShapeType="1"/>
              </p:cNvCxnSpPr>
              <p:nvPr/>
            </p:nvCxnSpPr>
            <p:spPr bwMode="auto">
              <a:xfrm flipH="1">
                <a:off x="9164" y="5573"/>
                <a:ext cx="953" cy="155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AutoShape 156"/>
              <p:cNvCxnSpPr>
                <a:cxnSpLocks noChangeShapeType="1"/>
              </p:cNvCxnSpPr>
              <p:nvPr/>
            </p:nvCxnSpPr>
            <p:spPr bwMode="auto">
              <a:xfrm>
                <a:off x="10117" y="5573"/>
                <a:ext cx="1272" cy="13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654" y="11040"/>
              <a:ext cx="3063" cy="7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unga" panose="020B0502040204020203" pitchFamily="34" charset="0"/>
                </a:rPr>
                <a:t>Play 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endParaRPr>
            </a:p>
          </p:txBody>
        </p:sp>
        <p:cxnSp>
          <p:nvCxnSpPr>
            <p:cNvPr id="18" name="AutoShape 158"/>
            <p:cNvCxnSpPr>
              <a:cxnSpLocks noChangeShapeType="1"/>
            </p:cNvCxnSpPr>
            <p:nvPr/>
          </p:nvCxnSpPr>
          <p:spPr bwMode="auto">
            <a:xfrm flipV="1">
              <a:off x="3319" y="3828"/>
              <a:ext cx="931" cy="10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59"/>
            <p:cNvCxnSpPr>
              <a:cxnSpLocks noChangeShapeType="1"/>
            </p:cNvCxnSpPr>
            <p:nvPr/>
          </p:nvCxnSpPr>
          <p:spPr bwMode="auto">
            <a:xfrm>
              <a:off x="3441" y="5367"/>
              <a:ext cx="80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0"/>
            <p:cNvCxnSpPr>
              <a:cxnSpLocks noChangeShapeType="1"/>
            </p:cNvCxnSpPr>
            <p:nvPr/>
          </p:nvCxnSpPr>
          <p:spPr bwMode="auto">
            <a:xfrm>
              <a:off x="3038" y="6164"/>
              <a:ext cx="1377" cy="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61"/>
            <p:cNvCxnSpPr>
              <a:cxnSpLocks noChangeShapeType="1"/>
            </p:cNvCxnSpPr>
            <p:nvPr/>
          </p:nvCxnSpPr>
          <p:spPr bwMode="auto">
            <a:xfrm>
              <a:off x="3038" y="7592"/>
              <a:ext cx="1513" cy="9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62"/>
            <p:cNvCxnSpPr>
              <a:cxnSpLocks noChangeShapeType="1"/>
            </p:cNvCxnSpPr>
            <p:nvPr/>
          </p:nvCxnSpPr>
          <p:spPr bwMode="auto">
            <a:xfrm flipH="1" flipV="1">
              <a:off x="7687" y="2336"/>
              <a:ext cx="1813" cy="1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63"/>
            <p:cNvCxnSpPr>
              <a:cxnSpLocks noChangeShapeType="1"/>
            </p:cNvCxnSpPr>
            <p:nvPr/>
          </p:nvCxnSpPr>
          <p:spPr bwMode="auto">
            <a:xfrm flipH="1">
              <a:off x="7687" y="7458"/>
              <a:ext cx="1477" cy="2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64"/>
            <p:cNvCxnSpPr>
              <a:cxnSpLocks noChangeShapeType="1"/>
            </p:cNvCxnSpPr>
            <p:nvPr/>
          </p:nvCxnSpPr>
          <p:spPr bwMode="auto">
            <a:xfrm flipH="1">
              <a:off x="7717" y="8042"/>
              <a:ext cx="2100" cy="3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2586182" y="-9097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00828" y="228600"/>
            <a:ext cx="3012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</a:p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en-IN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81" y="47625"/>
            <a:ext cx="88106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7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200" y="241300"/>
            <a:ext cx="2627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</a:p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833" t="10628" r="42917" b="6557"/>
          <a:stretch/>
        </p:blipFill>
        <p:spPr>
          <a:xfrm>
            <a:off x="4526280" y="0"/>
            <a:ext cx="4846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6" y="255786"/>
            <a:ext cx="9144000" cy="89444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363" y="2163560"/>
            <a:ext cx="9485746" cy="253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455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PHY and MAC layer Modeling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analytical model couples the functionality of the physical and MAC   	layers of the network with the application layer.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for the lower layers computes the packet-loss probability.</a:t>
            </a:r>
          </a:p>
          <a:p>
            <a:pPr lvl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32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28600"/>
            <a:ext cx="10515600" cy="5554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Distortion Model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distortion is broken down into source distortion and wireless transmission distortion.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the packet losses in different frames in the GOP are independent events, the transition probabilities for the process can be computed.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5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633"/>
            <a:ext cx="9144000" cy="91153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18" y="1109169"/>
            <a:ext cx="9144000" cy="5573135"/>
          </a:xfrm>
        </p:spPr>
        <p:txBody>
          <a:bodyPr>
            <a:noAutofit/>
          </a:bodyPr>
          <a:lstStyle/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Path Discovery</a:t>
            </a:r>
          </a:p>
          <a:p>
            <a:pPr marL="623888" indent="-623888" algn="l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4422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816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Path Discovery in MDR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6"/>
            <a:ext cx="10515600" cy="5777344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Path_Discovery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Source node ‘S’, Destination node ‘D’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Distortion Resistant Path.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Begin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Send Route request.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For all nodes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If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	 request message is for particular node D</a:t>
            </a:r>
          </a:p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		Send Route reply to source S</a:t>
            </a:r>
          </a:p>
          <a:p>
            <a:pPr marL="9144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</a:p>
          <a:p>
            <a:pPr marL="914400" lvl="2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forward request message to next nodes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		Add the nearest node to the path.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End if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End for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return the path to source.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71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198727"/>
            <a:ext cx="11887200" cy="104826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" y="1514764"/>
            <a:ext cx="11277601" cy="5038436"/>
          </a:xfrm>
        </p:spPr>
        <p:txBody>
          <a:bodyPr>
            <a:normAutofit fontScale="92500"/>
          </a:bodyPr>
          <a:lstStyle/>
          <a:p>
            <a:pPr algn="l"/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Papageorgiou, Member, IEEE, ACM, Shailendra Singh, Srikanth V.Krishnamurthy, Fellow, IEEE, Ramesh Govindan, Fellow, IEEE, and Tom La Porta, Fellow, IEEE, “A Distortion-Resistant Routing Framework for Video Traffic in Wireless Multihop Networks”, IEEE/ACM TRANSACTIONS ON NETWORKING, VOL. 23, NO. 2, APRIL 2015.</a:t>
            </a:r>
          </a:p>
          <a:p>
            <a:pPr algn="l">
              <a:lnSpc>
                <a:spcPct val="100000"/>
              </a:lnSpc>
            </a:pP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Wiegand, G. J. Sullivan, G. Bjontegaard, and A. Luthra, “Overview of the H.264/AVC video coding standard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l"/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Y.-C. Lee, J. Kim, Y. Altunbasak, and R. M. Mersereau, “Layered coded vs. multiple description coded video over error-prone networks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l">
              <a:lnSpc>
                <a:spcPct val="100000"/>
              </a:lnSpc>
            </a:pP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M. Boyce, "Packet loss resilient transmission of MPEG video over the internet”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3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7" y="157624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31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397"/>
            <a:ext cx="9144000" cy="87735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27" y="1548766"/>
            <a:ext cx="11822546" cy="5127224"/>
          </a:xfrm>
        </p:spPr>
        <p:txBody>
          <a:bodyPr>
            <a:noAutofit/>
          </a:bodyPr>
          <a:lstStyle/>
          <a:p>
            <a:pPr marL="517525" indent="-517525" algn="l">
              <a:buFont typeface="Wingdings" panose="05000000000000000000" pitchFamily="2" charset="2"/>
              <a:buChar char="v"/>
              <a:tabLst>
                <a:tab pos="6286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routing metrics designed for wireless networks are application- agnostic.</a:t>
            </a:r>
          </a:p>
          <a:p>
            <a:pPr marL="517525" indent="-517525" algn="l">
              <a:buFont typeface="Wingdings" panose="05000000000000000000" pitchFamily="2" charset="2"/>
              <a:buChar char="v"/>
              <a:tabLst>
                <a:tab pos="6286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video distortion in a wireless network consisting of video traffic is critical in user perspective. </a:t>
            </a:r>
          </a:p>
          <a:p>
            <a:pPr marL="517525" indent="-517525" algn="l">
              <a:buFont typeface="Wingdings" panose="05000000000000000000" pitchFamily="2" charset="2"/>
              <a:buChar char="v"/>
              <a:tabLst>
                <a:tab pos="6286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framework to understand and assess the impact of the wireless network on video transmission is constructed. </a:t>
            </a:r>
          </a:p>
          <a:p>
            <a:pPr marL="517525" indent="-517525" algn="l">
              <a:buFont typeface="Wingdings" panose="05000000000000000000" pitchFamily="2" charset="2"/>
              <a:buChar char="v"/>
              <a:tabLst>
                <a:tab pos="6286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frameworks are used to formulate a routing policy for minimizing video distortion.</a:t>
            </a:r>
          </a:p>
          <a:p>
            <a:pPr marL="517525" indent="-517525" algn="l">
              <a:buFont typeface="Wingdings" panose="05000000000000000000" pitchFamily="2" charset="2"/>
              <a:buChar char="v"/>
              <a:tabLst>
                <a:tab pos="6286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with simulations and testbed experiments we prove our protocol is efficient in reducing video distortion and minimizing the user experience degradation.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137"/>
            <a:ext cx="9144000" cy="82607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1338841"/>
            <a:ext cx="11831782" cy="5265159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H.264/AVC video coding standard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8188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H.264/AVC is the newest video coding standard of the ITU-T Video Coding Experts Group.</a:t>
            </a:r>
          </a:p>
          <a:p>
            <a:pPr marL="738188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enhance compression performance and a network-friendly video representation. </a:t>
            </a:r>
          </a:p>
          <a:p>
            <a:pPr marL="738188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H.264/AVC has achieved a significant improvement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distortion-rate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relative to existing standards. </a:t>
            </a:r>
          </a:p>
          <a:p>
            <a:pPr marL="111125"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3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72" y="944958"/>
            <a:ext cx="11951855" cy="546507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Coded vs. Multiple Description Coded video over error-prone networks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Coding(LC) and Multiple Description Coding (MDC) have been proposed as source coding techniques that are robust to channel errors for video transmission. </a:t>
            </a:r>
          </a:p>
          <a:p>
            <a:pPr marL="573088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 and MDC have similar characteristics: they both generate multiple sub-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bitstreams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3088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different in the sense that the sub-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bitstreams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LC have different  levels of importance while all sub-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bitstreams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MDC are equally important. </a:t>
            </a: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1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1" y="723123"/>
            <a:ext cx="11831782" cy="60656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 resilient transmission of MPEG video over the internet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61963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is proposed to protect MPEG video quality from packet loss for real-time transmission over the Internet.</a:t>
            </a:r>
          </a:p>
          <a:p>
            <a:pPr marL="517525" indent="-461963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 uses inter-frame coding to check the small packet loss rates in internet and to preserve quality of the received video. </a:t>
            </a:r>
          </a:p>
          <a:p>
            <a:pPr marL="517525" indent="-461963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are sent over a single channel, using a packetization method that maximizes resistance to burst losses, while minimizing delay and overhead.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1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762" y="231325"/>
            <a:ext cx="9144000" cy="86026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99" y="1364395"/>
            <a:ext cx="11767127" cy="502744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 lvl="0" indent="-5080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are used to handle encoding and transmission such as,</a:t>
            </a:r>
          </a:p>
          <a:p>
            <a:pPr marL="1141413" lvl="1" indent="-5080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Description Coding (MDC)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1413" lvl="1" indent="-5080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like the MPEG-4 and the H.264/AVC provide guidelines.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 lvl="0" indent="-5080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framework is developed to model the effects of wireless channel fading on video distortion.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 lvl="0" indent="-5080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packet-loss patterns and specifically the length of error bursts on the distortion of compressed video are examined.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1" y="249382"/>
            <a:ext cx="11185236" cy="913536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Existing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455" y="1884218"/>
            <a:ext cx="11591636" cy="471978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lvl="0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 quality is affected by:</a:t>
            </a:r>
          </a:p>
          <a:p>
            <a:pPr marL="461963" lvl="2" indent="341313" algn="l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distortion due to compression at the source. </a:t>
            </a:r>
          </a:p>
          <a:p>
            <a:pPr marL="461963" lvl="2" indent="341313" algn="l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distortion due to both wireless channel induced errors and  	interference.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lvl="0" indent="-573088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only valid for single-hop communication.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093"/>
            <a:ext cx="9144000" cy="86026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27" y="1792941"/>
            <a:ext cx="11822546" cy="480182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lvl="0" indent="-517525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user-perceived video quality can be significantly improved by accounting for application requirements.</a:t>
            </a:r>
          </a:p>
          <a:p>
            <a:pPr marL="517525" lvl="0" indent="-517525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threshold is introduced with certain limit, if the packet losses exceed the threshold then the frames are discarded.</a:t>
            </a:r>
          </a:p>
          <a:p>
            <a:pPr marL="517525" lvl="0" indent="-517525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framework is developed to capture the impact of routing on video distortion.</a:t>
            </a:r>
          </a:p>
          <a:p>
            <a:pPr marL="517525" lvl="0" indent="-517525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practical routing protocol for distortion resilient video delivery.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4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657</Words>
  <Application>Microsoft Office PowerPoint</Application>
  <PresentationFormat>Widescreen</PresentationFormat>
  <Paragraphs>167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 Historic</vt:lpstr>
      <vt:lpstr>Times New Roman</vt:lpstr>
      <vt:lpstr>Tunga</vt:lpstr>
      <vt:lpstr>Wingdings</vt:lpstr>
      <vt:lpstr>Office Theme</vt:lpstr>
      <vt:lpstr>A Distortion-Resistant Routing Framework for Video Traffic in Wireless Multihop Networks</vt:lpstr>
      <vt:lpstr>Index</vt:lpstr>
      <vt:lpstr>Introduction</vt:lpstr>
      <vt:lpstr>Literature Survey</vt:lpstr>
      <vt:lpstr>PowerPoint Presentation</vt:lpstr>
      <vt:lpstr>PowerPoint Presentation</vt:lpstr>
      <vt:lpstr>Existing System</vt:lpstr>
      <vt:lpstr>Disadvantage of Existing System</vt:lpstr>
      <vt:lpstr>Proposed System</vt:lpstr>
      <vt:lpstr>Advantages of  Proposed System</vt:lpstr>
      <vt:lpstr>Software Requirements    Hardware  Requirements </vt:lpstr>
      <vt:lpstr>Data Flow Diagram</vt:lpstr>
      <vt:lpstr>PowerPoint Presentation</vt:lpstr>
      <vt:lpstr>PowerPoint Presentation</vt:lpstr>
      <vt:lpstr>PowerPoint Presentation</vt:lpstr>
      <vt:lpstr>PowerPoint Presentation</vt:lpstr>
      <vt:lpstr>System Architecture</vt:lpstr>
      <vt:lpstr>Modules</vt:lpstr>
      <vt:lpstr>PowerPoint Presentation</vt:lpstr>
      <vt:lpstr>Pseudo Code for Path Discovery in MDR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Distortion-Resistant Routing Framework for Video Traffic in Wireless Multihop Networks</dc:title>
  <dc:creator>Shrihari Hebballi</dc:creator>
  <cp:lastModifiedBy>Shrihari Hebballi</cp:lastModifiedBy>
  <cp:revision>39</cp:revision>
  <dcterms:modified xsi:type="dcterms:W3CDTF">2016-06-09T08:22:40Z</dcterms:modified>
</cp:coreProperties>
</file>