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16"/>
  </p:notesMasterIdLst>
  <p:handoutMasterIdLst>
    <p:handoutMasterId r:id="rId117"/>
  </p:handoutMasterIdLst>
  <p:sldIdLst>
    <p:sldId id="343" r:id="rId2"/>
    <p:sldId id="344" r:id="rId3"/>
    <p:sldId id="425" r:id="rId4"/>
    <p:sldId id="334" r:id="rId5"/>
    <p:sldId id="335" r:id="rId6"/>
    <p:sldId id="258" r:id="rId7"/>
    <p:sldId id="428" r:id="rId8"/>
    <p:sldId id="429" r:id="rId9"/>
    <p:sldId id="274" r:id="rId10"/>
    <p:sldId id="275" r:id="rId11"/>
    <p:sldId id="276" r:id="rId12"/>
    <p:sldId id="277" r:id="rId13"/>
    <p:sldId id="279" r:id="rId14"/>
    <p:sldId id="287" r:id="rId15"/>
    <p:sldId id="288" r:id="rId16"/>
    <p:sldId id="289" r:id="rId17"/>
    <p:sldId id="290" r:id="rId18"/>
    <p:sldId id="291" r:id="rId19"/>
    <p:sldId id="292" r:id="rId20"/>
    <p:sldId id="293" r:id="rId21"/>
    <p:sldId id="294" r:id="rId22"/>
    <p:sldId id="295" r:id="rId23"/>
    <p:sldId id="296" r:id="rId24"/>
    <p:sldId id="307" r:id="rId25"/>
    <p:sldId id="308" r:id="rId26"/>
    <p:sldId id="310" r:id="rId27"/>
    <p:sldId id="311" r:id="rId28"/>
    <p:sldId id="388" r:id="rId29"/>
    <p:sldId id="389" r:id="rId30"/>
    <p:sldId id="390" r:id="rId31"/>
    <p:sldId id="391" r:id="rId32"/>
    <p:sldId id="312" r:id="rId33"/>
    <p:sldId id="313" r:id="rId34"/>
    <p:sldId id="314" r:id="rId35"/>
    <p:sldId id="315" r:id="rId36"/>
    <p:sldId id="316" r:id="rId37"/>
    <p:sldId id="331" r:id="rId38"/>
    <p:sldId id="332" r:id="rId39"/>
    <p:sldId id="395" r:id="rId40"/>
    <p:sldId id="396" r:id="rId41"/>
    <p:sldId id="403" r:id="rId42"/>
    <p:sldId id="398" r:id="rId43"/>
    <p:sldId id="399" r:id="rId44"/>
    <p:sldId id="400" r:id="rId45"/>
    <p:sldId id="401" r:id="rId46"/>
    <p:sldId id="404" r:id="rId47"/>
    <p:sldId id="405" r:id="rId48"/>
    <p:sldId id="406" r:id="rId49"/>
    <p:sldId id="407" r:id="rId50"/>
    <p:sldId id="409" r:id="rId51"/>
    <p:sldId id="410" r:id="rId52"/>
    <p:sldId id="345" r:id="rId53"/>
    <p:sldId id="346" r:id="rId54"/>
    <p:sldId id="347" r:id="rId55"/>
    <p:sldId id="348" r:id="rId56"/>
    <p:sldId id="349" r:id="rId57"/>
    <p:sldId id="350" r:id="rId58"/>
    <p:sldId id="351" r:id="rId59"/>
    <p:sldId id="352" r:id="rId60"/>
    <p:sldId id="353"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386" r:id="rId94"/>
    <p:sldId id="387" r:id="rId95"/>
    <p:sldId id="411" r:id="rId96"/>
    <p:sldId id="412" r:id="rId97"/>
    <p:sldId id="413" r:id="rId98"/>
    <p:sldId id="414" r:id="rId99"/>
    <p:sldId id="415" r:id="rId100"/>
    <p:sldId id="416" r:id="rId101"/>
    <p:sldId id="417" r:id="rId102"/>
    <p:sldId id="418" r:id="rId103"/>
    <p:sldId id="419" r:id="rId104"/>
    <p:sldId id="420" r:id="rId105"/>
    <p:sldId id="421" r:id="rId106"/>
    <p:sldId id="422" r:id="rId107"/>
    <p:sldId id="423" r:id="rId108"/>
    <p:sldId id="392" r:id="rId109"/>
    <p:sldId id="424" r:id="rId110"/>
    <p:sldId id="393" r:id="rId111"/>
    <p:sldId id="426" r:id="rId112"/>
    <p:sldId id="427" r:id="rId113"/>
    <p:sldId id="394" r:id="rId114"/>
    <p:sldId id="321" r:id="rId115"/>
  </p:sldIdLst>
  <p:sldSz cx="6858000" cy="9144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2CD93-CBDF-5A90-1BAE-7A70C63192F6}" v="39" dt="2024-05-24T11:00:28.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97312" autoAdjust="0"/>
  </p:normalViewPr>
  <p:slideViewPr>
    <p:cSldViewPr>
      <p:cViewPr varScale="1">
        <p:scale>
          <a:sx n="59" d="100"/>
          <a:sy n="59" d="100"/>
        </p:scale>
        <p:origin x="2683" y="34"/>
      </p:cViewPr>
      <p:guideLst>
        <p:guide orient="horz" pos="2880"/>
        <p:guide pos="2160"/>
      </p:guideLst>
    </p:cSldViewPr>
  </p:slideViewPr>
  <p:notesTextViewPr>
    <p:cViewPr>
      <p:scale>
        <a:sx n="100" d="100"/>
        <a:sy n="100" d="100"/>
      </p:scale>
      <p:origin x="0" y="0"/>
    </p:cViewPr>
  </p:notesTextViewPr>
  <p:sorterViewPr>
    <p:cViewPr>
      <p:scale>
        <a:sx n="66" d="100"/>
        <a:sy n="66" d="100"/>
      </p:scale>
      <p:origin x="0" y="132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FD07817F-CFE0-4698-9BD1-21E71163046A}" type="datetimeFigureOut">
              <a:rPr lang="en-US" smtClean="0"/>
              <a:pPr/>
              <a:t>5/24/2024</a:t>
            </a:fld>
            <a:endParaRPr lang="en-US"/>
          </a:p>
        </p:txBody>
      </p:sp>
      <p:sp>
        <p:nvSpPr>
          <p:cNvPr id="4" name="Footer Placehold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8AA2AB44-1034-4762-A4D1-8316AC6FF258}"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9B0AE175-A6E2-459D-A7AF-E6915420CB66}" type="datetimeFigureOut">
              <a:rPr lang="en-US" smtClean="0"/>
              <a:pPr/>
              <a:t>5/24/2024</a:t>
            </a:fld>
            <a:endParaRPr lang="en-US"/>
          </a:p>
        </p:txBody>
      </p:sp>
      <p:sp>
        <p:nvSpPr>
          <p:cNvPr id="4" name="Slide Image Placeholder 3"/>
          <p:cNvSpPr>
            <a:spLocks noGrp="1" noRot="1" noChangeAspect="1"/>
          </p:cNvSpPr>
          <p:nvPr>
            <p:ph type="sldImg" idx="2"/>
          </p:nvPr>
        </p:nvSpPr>
        <p:spPr>
          <a:xfrm>
            <a:off x="2114550" y="768350"/>
            <a:ext cx="2874963" cy="3836988"/>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B1B96712-A8CA-4EFE-8B97-38B9C39DF3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324040" y="1499616"/>
            <a:ext cx="6208205" cy="4230624"/>
          </a:xfrm>
        </p:spPr>
        <p:txBody>
          <a:bodyPr anchor="b">
            <a:norm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324040" y="6303264"/>
            <a:ext cx="6208205" cy="1975104"/>
          </a:xfrm>
        </p:spPr>
        <p:txBody>
          <a:bodyPr>
            <a:normAutofit/>
          </a:bodyPr>
          <a:lstStyle>
            <a:lvl1pPr marL="0" indent="0" algn="l">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324041" y="8475134"/>
            <a:ext cx="1543050" cy="486833"/>
          </a:xfrm>
        </p:spPr>
        <p:txBody>
          <a:bodyPr/>
          <a:lstStyle/>
          <a:p>
            <a:fld id="{965A7A7B-B71A-428D-833F-0F3507A6DB13}" type="datetimeFigureOut">
              <a:rPr lang="en-US" dirty="0"/>
              <a:t>5/24/2024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4989195" y="8475134"/>
            <a:ext cx="1543050" cy="486833"/>
          </a:xfrm>
        </p:spPr>
        <p:txBody>
          <a:bodyPr/>
          <a:lstStyle/>
          <a:p>
            <a:fld id="{A65A5C87-DF58-40C8-B092-1DE63DB4547E}" type="slidenum">
              <a:rPr lang="en-US" dirty="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425981" y="733755"/>
            <a:ext cx="195072" cy="396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325492" y="6001601"/>
            <a:ext cx="6207017" cy="2438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564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5/24/2024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43695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4907756" y="486834"/>
            <a:ext cx="1478756" cy="774911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471487" y="486834"/>
            <a:ext cx="4350544" cy="77491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5/24/2024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16204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313993" y="0"/>
            <a:ext cx="6281689" cy="2691741"/>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318897" y="0"/>
            <a:ext cx="6275070" cy="268224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280594" y="1049803"/>
            <a:ext cx="72009" cy="9387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27507" y="731520"/>
            <a:ext cx="5719572" cy="1572768"/>
          </a:xfrm>
        </p:spPr>
        <p:txBody>
          <a:bodyPr>
            <a:normAutofit/>
          </a:bodyPr>
          <a:lstStyle>
            <a:lvl1pPr>
              <a:defRPr sz="3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27507" y="3304032"/>
            <a:ext cx="5719572" cy="49255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627507" y="8475134"/>
            <a:ext cx="1543050" cy="486833"/>
          </a:xfrm>
        </p:spPr>
        <p:txBody>
          <a:bodyPr/>
          <a:lstStyle/>
          <a:p>
            <a:fld id="{5CF65307-640F-4AE7-B0BE-50C709AD86C5}" type="datetimeFigureOut">
              <a:rPr lang="en-US" dirty="0"/>
              <a:t>5/24/2024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4804029" y="8475134"/>
            <a:ext cx="1543050" cy="486833"/>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434840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313993" y="6641895"/>
            <a:ext cx="6263413" cy="109728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280594" y="6824775"/>
            <a:ext cx="8229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313753" y="853440"/>
            <a:ext cx="6125909" cy="5486400"/>
          </a:xfrm>
        </p:spPr>
        <p:txBody>
          <a:bodyPr anchor="b">
            <a:normAutofit/>
          </a:bodyPr>
          <a:lstStyle>
            <a:lvl1pPr>
              <a:defRPr sz="495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473202" y="6803136"/>
            <a:ext cx="5966460" cy="780288"/>
          </a:xfrm>
        </p:spPr>
        <p:txBody>
          <a:bodyPr anchor="ct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5/24/2024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71904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313993" y="0"/>
            <a:ext cx="6281689" cy="2691741"/>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318897" y="0"/>
            <a:ext cx="6275070" cy="268224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280594" y="1049803"/>
            <a:ext cx="72009" cy="9387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627507" y="731520"/>
            <a:ext cx="5719572" cy="1572768"/>
          </a:xfrm>
        </p:spPr>
        <p:txBody>
          <a:bodyPr>
            <a:normAutofit/>
          </a:bodyPr>
          <a:lstStyle>
            <a:lvl1pPr>
              <a:defRPr sz="3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627507" y="3304032"/>
            <a:ext cx="2777490" cy="49255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3569589" y="3304032"/>
            <a:ext cx="2777490" cy="49255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627507" y="8475134"/>
            <a:ext cx="1543050" cy="486833"/>
          </a:xfrm>
        </p:spPr>
        <p:txBody>
          <a:bodyPr/>
          <a:lstStyle/>
          <a:p>
            <a:fld id="{202278E8-5F4B-47D5-A617-8CCDF75D6A33}" type="datetimeFigureOut">
              <a:rPr lang="en-US" dirty="0"/>
              <a:t>5/24/2024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4804029" y="8475134"/>
            <a:ext cx="1543050" cy="486833"/>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20663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313993" y="0"/>
            <a:ext cx="6281689" cy="2691741"/>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318897" y="0"/>
            <a:ext cx="6275070" cy="268224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280594" y="1049803"/>
            <a:ext cx="72009" cy="9387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627507" y="731520"/>
            <a:ext cx="5719572" cy="1572768"/>
          </a:xfrm>
        </p:spPr>
        <p:txBody>
          <a:bodyPr>
            <a:normAutofit/>
          </a:bodyPr>
          <a:lstStyle>
            <a:lvl1pPr>
              <a:defRPr sz="3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627507" y="3163534"/>
            <a:ext cx="2777490" cy="1098549"/>
          </a:xfrm>
        </p:spPr>
        <p:txBody>
          <a:bodyPr anchor="b"/>
          <a:lstStyle>
            <a:lvl1pPr marL="0" indent="0">
              <a:buNone/>
              <a:defRPr sz="1800" b="1" cap="none"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627507" y="4271584"/>
            <a:ext cx="2777490" cy="3958016"/>
          </a:xfrm>
        </p:spPr>
        <p:txBody>
          <a:bodyPr/>
          <a:lstStyle>
            <a:lvl1pPr>
              <a:defRPr sz="1800"/>
            </a:lvl1pPr>
            <a:lvl2pPr>
              <a:defRPr sz="1500"/>
            </a:lvl2pPr>
            <a:lvl3pPr>
              <a:defRPr sz="135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3569589" y="3163534"/>
            <a:ext cx="2777490" cy="1098549"/>
          </a:xfrm>
        </p:spPr>
        <p:txBody>
          <a:bodyPr anchor="b"/>
          <a:lstStyle>
            <a:lvl1pPr marL="0" indent="0">
              <a:buNone/>
              <a:defRPr sz="1800" b="1" cap="none"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3569589" y="4271583"/>
            <a:ext cx="2777490" cy="3958015"/>
          </a:xfrm>
        </p:spPr>
        <p:txBody>
          <a:bodyPr/>
          <a:lstStyle>
            <a:lvl1pPr>
              <a:defRPr sz="1800"/>
            </a:lvl1pPr>
            <a:lvl2pPr>
              <a:defRPr sz="1500"/>
            </a:lvl2pPr>
            <a:lvl3pPr>
              <a:defRPr sz="135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627507" y="8475134"/>
            <a:ext cx="1543050" cy="486833"/>
          </a:xfrm>
        </p:spPr>
        <p:txBody>
          <a:bodyPr/>
          <a:lstStyle/>
          <a:p>
            <a:fld id="{16AAFA52-7A21-407F-8339-40DF182D7460}" type="datetimeFigureOut">
              <a:rPr lang="en-US" dirty="0"/>
              <a:t>5/24/2024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4804029" y="8475134"/>
            <a:ext cx="1543050" cy="486833"/>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3897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374543" y="2044700"/>
            <a:ext cx="6140848" cy="505460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342610" y="3962397"/>
            <a:ext cx="72009"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606933" y="2584704"/>
            <a:ext cx="5724716" cy="3986784"/>
          </a:xfrm>
        </p:spPr>
        <p:txBody>
          <a:bodyPr>
            <a:normAutofit/>
          </a:bodyPr>
          <a:lstStyle>
            <a:lvl1pPr>
              <a:defRPr sz="405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5/24/2024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93333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5/24/2024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30756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313993" y="1549378"/>
            <a:ext cx="2104166" cy="6191125"/>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280594" y="2157833"/>
            <a:ext cx="82296" cy="109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488632" y="2279904"/>
            <a:ext cx="1743647" cy="2279904"/>
          </a:xfrm>
        </p:spPr>
        <p:txBody>
          <a:bodyPr tIns="45720" anchor="t">
            <a:normAutofit/>
          </a:bodyPr>
          <a:lstStyle>
            <a:lvl1pPr>
              <a:lnSpc>
                <a:spcPct val="100000"/>
              </a:lnSpc>
              <a:defRPr sz="255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2792921" y="2279904"/>
            <a:ext cx="3785616" cy="5462016"/>
          </a:xfrm>
        </p:spPr>
        <p:txBody>
          <a:bodyPr/>
          <a:lstStyle>
            <a:lvl1pPr>
              <a:defRPr sz="2100"/>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488632" y="4572000"/>
            <a:ext cx="1743647" cy="2755392"/>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488633" y="8475134"/>
            <a:ext cx="1543050" cy="486833"/>
          </a:xfrm>
        </p:spPr>
        <p:txBody>
          <a:bodyPr/>
          <a:lstStyle/>
          <a:p>
            <a:fld id="{6E6483A1-31A8-47A2-AB0A-53A7803D5EBF}" type="datetimeFigureOut">
              <a:rPr lang="en-US" dirty="0"/>
              <a:t>5/24/2024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04991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313993" y="1549378"/>
            <a:ext cx="2104166" cy="6191125"/>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280594" y="2157833"/>
            <a:ext cx="82296" cy="109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488632" y="2279904"/>
            <a:ext cx="1743647" cy="2279904"/>
          </a:xfrm>
        </p:spPr>
        <p:txBody>
          <a:bodyPr tIns="45720" anchor="t">
            <a:normAutofit/>
          </a:bodyPr>
          <a:lstStyle>
            <a:lvl1pPr>
              <a:lnSpc>
                <a:spcPct val="100000"/>
              </a:lnSpc>
              <a:defRPr sz="255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2792921" y="1548384"/>
            <a:ext cx="3785616" cy="6193536"/>
          </a:xfrm>
        </p:spPr>
        <p:txBody>
          <a:bodyPr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488632" y="4584192"/>
            <a:ext cx="1743647" cy="2743200"/>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488633" y="8475134"/>
            <a:ext cx="1543050" cy="486833"/>
          </a:xfrm>
        </p:spPr>
        <p:txBody>
          <a:bodyPr/>
          <a:lstStyle/>
          <a:p>
            <a:fld id="{6D8810B9-2C7C-4CAF-99E2-617AE20BA331}" type="datetimeFigureOut">
              <a:rPr lang="en-US" dirty="0"/>
              <a:t>5/24/2024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4360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7E93E0A-5177-400C-87C9-C93AF466EC49}" type="datetimeFigureOut">
              <a:rPr lang="en-US" dirty="0"/>
              <a:t>5/24/2024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94917615-2DB4-4DAA-9DE3-B2B689A846E0}" type="slidenum">
              <a:rPr lang="en-US" dirty="0"/>
              <a:t>‹#›</a:t>
            </a:fld>
            <a:endParaRPr lang="en-US" dirty="0"/>
          </a:p>
        </p:txBody>
      </p:sp>
    </p:spTree>
    <p:extLst>
      <p:ext uri="{BB962C8B-B14F-4D97-AF65-F5344CB8AC3E}">
        <p14:creationId xmlns:p14="http://schemas.microsoft.com/office/powerpoint/2010/main" val="122015598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1.xml"/><Relationship Id="rId4" Type="http://schemas.openxmlformats.org/officeDocument/2006/relationships/hyperlink" Target="http://www.w3schools.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www.apachefriends.org/"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2133600" y="762002"/>
            <a:ext cx="2819400" cy="461665"/>
          </a:xfrm>
          <a:prstGeom prst="rect">
            <a:avLst/>
          </a:prstGeom>
          <a:noFill/>
        </p:spPr>
        <p:txBody>
          <a:bodyPr wrap="square" rtlCol="0">
            <a:spAutoFit/>
          </a:bodyPr>
          <a:lstStyle/>
          <a:p>
            <a:pPr algn="ctr"/>
            <a:r>
              <a:rPr lang="en-US" sz="2400" b="1" u="sng" spc="300" dirty="0">
                <a:latin typeface="Century Gothic" pitchFamily="34" charset="0"/>
              </a:rPr>
              <a:t>ABSTRACT</a:t>
            </a:r>
          </a:p>
        </p:txBody>
      </p:sp>
      <p:sp>
        <p:nvSpPr>
          <p:cNvPr id="8" name="TextBox 7"/>
          <p:cNvSpPr txBox="1"/>
          <p:nvPr/>
        </p:nvSpPr>
        <p:spPr>
          <a:xfrm>
            <a:off x="533400" y="1524001"/>
            <a:ext cx="5715000" cy="6740307"/>
          </a:xfrm>
          <a:prstGeom prst="rect">
            <a:avLst/>
          </a:prstGeom>
          <a:noFill/>
        </p:spPr>
        <p:txBody>
          <a:bodyPr wrap="square" rtlCol="0">
            <a:spAutoFit/>
          </a:bodyPr>
          <a:lstStyle/>
          <a:p>
            <a:pPr algn="just"/>
            <a:r>
              <a:rPr lang="en-US" dirty="0">
                <a:latin typeface="Comic Sans MS" pitchFamily="66" charset="0"/>
              </a:rPr>
              <a:t>The main purpose of this student information management system (SIMS),is a management information system for education establishments to manage student data. </a:t>
            </a:r>
          </a:p>
          <a:p>
            <a:pPr algn="just"/>
            <a:r>
              <a:rPr lang="en-US" dirty="0">
                <a:latin typeface="Comic Sans MS" pitchFamily="66" charset="0"/>
              </a:rPr>
              <a:t>In the Current system all the activities are done manually. It is very time consuming and costly. Our student management system deals with the various activities related to the students. For every colleges of their important task for people administration department is to manage student data information of the details in a the procedure oriented system manner with of latest inform updates for every year for which need to be available for easy access. In order to provide this service we designed simple follow of the students information role management system enter project which has  various of modules which is helpful for the student administration to the of efficiently faculty manages .</a:t>
            </a:r>
          </a:p>
          <a:p>
            <a:pPr algn="just"/>
            <a:endParaRPr lang="en-US" dirty="0">
              <a:latin typeface="Comic Sans MS" pitchFamily="66" charset="0"/>
            </a:endParaRPr>
          </a:p>
          <a:p>
            <a:pPr algn="just"/>
            <a:r>
              <a:rPr lang="en-US" dirty="0">
                <a:latin typeface="Comic Sans MS" pitchFamily="66" charset="0"/>
              </a:rPr>
              <a:t>Keywords: - student information management </a:t>
            </a:r>
          </a:p>
          <a:p>
            <a:pPr algn="just"/>
            <a:r>
              <a:rPr lang="en-US" dirty="0">
                <a:latin typeface="Comic Sans MS" pitchFamily="66" charset="0"/>
              </a:rPr>
              <a:t>System, student information activity, </a:t>
            </a:r>
          </a:p>
          <a:p>
            <a:pPr algn="just"/>
            <a:r>
              <a:rPr lang="en-US" dirty="0">
                <a:latin typeface="Comic Sans MS" pitchFamily="66" charset="0"/>
              </a:rPr>
              <a:t>Administration process, managing capability.</a:t>
            </a:r>
          </a:p>
          <a:p>
            <a:pPr algn="just"/>
            <a:endParaRPr lang="en-US" dirty="0">
              <a:latin typeface="Comic Sans MS" pitchFamily="66" charset="0"/>
            </a:endParaRPr>
          </a:p>
        </p:txBody>
      </p:sp>
      <p:sp>
        <p:nvSpPr>
          <p:cNvPr id="10" name="Footer Placeholder 9"/>
          <p:cNvSpPr>
            <a:spLocks noGrp="1"/>
          </p:cNvSpPr>
          <p:nvPr>
            <p:ph type="ftr" sz="quarter" idx="11"/>
          </p:nvPr>
        </p:nvSpPr>
        <p:spPr/>
        <p:txBody>
          <a:bodyPr/>
          <a:lstStyle/>
          <a:p>
            <a:r>
              <a:rPr lang="en-US" dirty="0"/>
              <a:t>..</a:t>
            </a:r>
          </a:p>
        </p:txBody>
      </p:sp>
      <p:sp>
        <p:nvSpPr>
          <p:cNvPr id="9" name="Slide Number Placeholder 8"/>
          <p:cNvSpPr>
            <a:spLocks noGrp="1"/>
          </p:cNvSpPr>
          <p:nvPr>
            <p:ph type="sldNum" sz="quarter" idx="12"/>
          </p:nvPr>
        </p:nvSpPr>
        <p:spPr/>
        <p:txBody>
          <a:bodyPr/>
          <a:lstStyle/>
          <a:p>
            <a:fld id="{66E96716-FF1B-4FC4-A514-F8A3B2D44856}"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10</a:t>
            </a:fld>
            <a:endParaRPr lang="en-US"/>
          </a:p>
        </p:txBody>
      </p:sp>
      <p:sp>
        <p:nvSpPr>
          <p:cNvPr id="10" name="TextBox 9"/>
          <p:cNvSpPr txBox="1"/>
          <p:nvPr/>
        </p:nvSpPr>
        <p:spPr>
          <a:xfrm>
            <a:off x="381000" y="457200"/>
            <a:ext cx="6019800" cy="4247317"/>
          </a:xfrm>
          <a:prstGeom prst="rect">
            <a:avLst/>
          </a:prstGeom>
          <a:noFill/>
        </p:spPr>
        <p:txBody>
          <a:bodyPr wrap="square" rtlCol="0">
            <a:spAutoFit/>
          </a:bodyPr>
          <a:lstStyle/>
          <a:p>
            <a:r>
              <a:rPr lang="en-US" b="1" u="sng" dirty="0">
                <a:latin typeface="Century Gothic" pitchFamily="34" charset="0"/>
              </a:rPr>
              <a:t>User Classes and Characteristics :</a:t>
            </a:r>
          </a:p>
          <a:p>
            <a:endParaRPr lang="en-US" b="1" u="sng" dirty="0">
              <a:latin typeface="Century Gothic" pitchFamily="34" charset="0"/>
            </a:endParaRPr>
          </a:p>
          <a:p>
            <a:r>
              <a:rPr lang="en-US" dirty="0">
                <a:latin typeface="Comic Sans MS" pitchFamily="66" charset="0"/>
              </a:rPr>
              <a:t>There are mainly two kinds of users for the product.</a:t>
            </a:r>
          </a:p>
          <a:p>
            <a:r>
              <a:rPr lang="en-US" dirty="0">
                <a:latin typeface="Comic Sans MS" pitchFamily="66" charset="0"/>
              </a:rPr>
              <a:t>The users include:</a:t>
            </a:r>
          </a:p>
          <a:p>
            <a:pPr>
              <a:buFont typeface="Wingdings" pitchFamily="2" charset="2"/>
              <a:buChar char="§"/>
            </a:pPr>
            <a:r>
              <a:rPr lang="en-US" dirty="0">
                <a:latin typeface="Comic Sans MS" pitchFamily="66" charset="0"/>
              </a:rPr>
              <a:t> Administrator</a:t>
            </a:r>
          </a:p>
          <a:p>
            <a:pPr>
              <a:buFont typeface="Wingdings" pitchFamily="2" charset="2"/>
              <a:buChar char="§"/>
            </a:pPr>
            <a:r>
              <a:rPr lang="en-US" dirty="0">
                <a:latin typeface="Comic Sans MS" pitchFamily="66" charset="0"/>
              </a:rPr>
              <a:t>Student</a:t>
            </a:r>
          </a:p>
          <a:p>
            <a:pPr>
              <a:buFont typeface="Wingdings" pitchFamily="2" charset="2"/>
              <a:buChar char="§"/>
            </a:pPr>
            <a:endParaRPr lang="en-US" dirty="0">
              <a:latin typeface="Comic Sans MS" pitchFamily="66" charset="0"/>
            </a:endParaRPr>
          </a:p>
          <a:p>
            <a:r>
              <a:rPr lang="en-US" b="1" u="sng" dirty="0">
                <a:latin typeface="Century Gothic" pitchFamily="34" charset="0"/>
              </a:rPr>
              <a:t>Operating Environment :</a:t>
            </a:r>
          </a:p>
          <a:p>
            <a:endParaRPr lang="en-US" b="1" u="sng" dirty="0">
              <a:latin typeface="Century Gothic" pitchFamily="34" charset="0"/>
            </a:endParaRPr>
          </a:p>
          <a:p>
            <a:r>
              <a:rPr lang="en-US" dirty="0">
                <a:latin typeface="Comic Sans MS" pitchFamily="66" charset="0"/>
              </a:rPr>
              <a:t>The product can run on any browser.</a:t>
            </a:r>
          </a:p>
          <a:p>
            <a:r>
              <a:rPr lang="en-US" b="1" u="sng" dirty="0">
                <a:latin typeface="Century Gothic" pitchFamily="34" charset="0"/>
              </a:rPr>
              <a:t>Constraints :</a:t>
            </a:r>
          </a:p>
          <a:p>
            <a:endParaRPr lang="en-US" b="1" u="sng" dirty="0">
              <a:latin typeface="Century Gothic" pitchFamily="34" charset="0"/>
            </a:endParaRPr>
          </a:p>
          <a:p>
            <a:pPr>
              <a:buFont typeface="Wingdings" pitchFamily="2" charset="2"/>
              <a:buChar char="§"/>
            </a:pPr>
            <a:r>
              <a:rPr lang="en-US" dirty="0">
                <a:latin typeface="Comic Sans MS" pitchFamily="66" charset="0"/>
              </a:rPr>
              <a:t>Every user must be comfortable using computer.</a:t>
            </a:r>
          </a:p>
          <a:p>
            <a:pPr>
              <a:buFont typeface="Wingdings" pitchFamily="2" charset="2"/>
              <a:buChar char="§"/>
            </a:pPr>
            <a:r>
              <a:rPr lang="en-US" dirty="0">
                <a:latin typeface="Comic Sans MS" pitchFamily="66" charset="0"/>
              </a:rPr>
              <a:t>All operations are in English so user must have basic knowledge of English.</a:t>
            </a:r>
          </a:p>
        </p:txBody>
      </p:sp>
      <p:pic>
        <p:nvPicPr>
          <p:cNvPr id="1026" name="Picture 2"/>
          <p:cNvPicPr>
            <a:picLocks noChangeAspect="1" noChangeArrowheads="1"/>
          </p:cNvPicPr>
          <p:nvPr/>
        </p:nvPicPr>
        <p:blipFill>
          <a:blip r:embed="rId2" cstate="print"/>
          <a:srcRect/>
          <a:stretch>
            <a:fillRect/>
          </a:stretch>
        </p:blipFill>
        <p:spPr bwMode="auto">
          <a:xfrm>
            <a:off x="609600" y="4800600"/>
            <a:ext cx="5410200" cy="3886200"/>
          </a:xfrm>
          <a:prstGeom prst="rect">
            <a:avLst/>
          </a:prstGeom>
          <a:noFill/>
          <a:ln w="9525">
            <a:noFill/>
            <a:miter lim="800000"/>
            <a:headEnd/>
            <a:tailEnd/>
          </a:ln>
          <a:effectLst/>
        </p:spPr>
      </p:pic>
      <p:sp>
        <p:nvSpPr>
          <p:cNvPr id="12" name="TextBox 11"/>
          <p:cNvSpPr txBox="1"/>
          <p:nvPr/>
        </p:nvSpPr>
        <p:spPr>
          <a:xfrm>
            <a:off x="1295400" y="8421469"/>
            <a:ext cx="4343400" cy="646331"/>
          </a:xfrm>
          <a:prstGeom prst="rect">
            <a:avLst/>
          </a:prstGeom>
          <a:noFill/>
        </p:spPr>
        <p:txBody>
          <a:bodyPr wrap="square" rtlCol="0">
            <a:spAutoFit/>
          </a:bodyPr>
          <a:lstStyle/>
          <a:p>
            <a:pPr algn="ctr"/>
            <a:r>
              <a:rPr lang="en-US" b="1" u="sng" dirty="0">
                <a:latin typeface="Century Gothic" pitchFamily="34" charset="0"/>
              </a:rPr>
              <a:t>USE CASE MODEL</a:t>
            </a:r>
            <a:endParaRPr lang="en-US" u="sng" dirty="0">
              <a:latin typeface="Century Gothic" pitchFamily="34" charset="0"/>
            </a:endParaRPr>
          </a:p>
          <a:p>
            <a:pPr algn="ct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100</a:t>
            </a:fld>
            <a:endParaRPr lang="en-US"/>
          </a:p>
        </p:txBody>
      </p:sp>
      <p:sp>
        <p:nvSpPr>
          <p:cNvPr id="9" name="TextBox 8"/>
          <p:cNvSpPr txBox="1"/>
          <p:nvPr/>
        </p:nvSpPr>
        <p:spPr>
          <a:xfrm>
            <a:off x="381000" y="6781800"/>
            <a:ext cx="6172200" cy="923330"/>
          </a:xfrm>
          <a:prstGeom prst="rect">
            <a:avLst/>
          </a:prstGeom>
          <a:noFill/>
        </p:spPr>
        <p:txBody>
          <a:bodyPr wrap="square" rtlCol="0">
            <a:spAutoFit/>
          </a:bodyPr>
          <a:lstStyle/>
          <a:p>
            <a:r>
              <a:rPr lang="en-US" dirty="0"/>
              <a:t>The student can view their </a:t>
            </a:r>
            <a:r>
              <a:rPr lang="en-US" dirty="0" err="1"/>
              <a:t>profile.The</a:t>
            </a:r>
            <a:r>
              <a:rPr lang="en-US" dirty="0"/>
              <a:t> above page shows the user </a:t>
            </a:r>
            <a:r>
              <a:rPr lang="en-US" dirty="0" err="1"/>
              <a:t>profile.The</a:t>
            </a:r>
            <a:r>
              <a:rPr lang="en-US" dirty="0"/>
              <a:t> link to the resume is shown if a resume was uploaded during registration otherwise its not shown.</a:t>
            </a:r>
            <a:endParaRPr lang="en-US" dirty="0">
              <a:latin typeface="Comic Sans MS" pitchFamily="66" charset="0"/>
            </a:endParaRPr>
          </a:p>
        </p:txBody>
      </p:sp>
      <p:pic>
        <p:nvPicPr>
          <p:cNvPr id="6146" name="Picture 2"/>
          <p:cNvPicPr>
            <a:picLocks noChangeAspect="1" noChangeArrowheads="1"/>
          </p:cNvPicPr>
          <p:nvPr/>
        </p:nvPicPr>
        <p:blipFill>
          <a:blip r:embed="rId2"/>
          <a:srcRect b="7423"/>
          <a:stretch>
            <a:fillRect/>
          </a:stretch>
        </p:blipFill>
        <p:spPr bwMode="auto">
          <a:xfrm>
            <a:off x="304800" y="457200"/>
            <a:ext cx="6248400" cy="5678682"/>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101</a:t>
            </a:fld>
            <a:endParaRPr lang="en-US"/>
          </a:p>
        </p:txBody>
      </p:sp>
      <p:sp>
        <p:nvSpPr>
          <p:cNvPr id="9" name="TextBox 8"/>
          <p:cNvSpPr txBox="1"/>
          <p:nvPr/>
        </p:nvSpPr>
        <p:spPr>
          <a:xfrm>
            <a:off x="381000" y="5410200"/>
            <a:ext cx="6172200" cy="923330"/>
          </a:xfrm>
          <a:prstGeom prst="rect">
            <a:avLst/>
          </a:prstGeom>
          <a:noFill/>
        </p:spPr>
        <p:txBody>
          <a:bodyPr wrap="square" rtlCol="0">
            <a:spAutoFit/>
          </a:bodyPr>
          <a:lstStyle/>
          <a:p>
            <a:r>
              <a:rPr lang="en-US" dirty="0">
                <a:latin typeface="Comic Sans MS" pitchFamily="66" charset="0"/>
              </a:rPr>
              <a:t>Students can edit their profiles by using the edit profile option on their </a:t>
            </a:r>
            <a:r>
              <a:rPr lang="en-US" dirty="0" err="1">
                <a:latin typeface="Comic Sans MS" pitchFamily="66" charset="0"/>
              </a:rPr>
              <a:t>homepage.The</a:t>
            </a:r>
            <a:r>
              <a:rPr lang="en-US" dirty="0">
                <a:latin typeface="Comic Sans MS" pitchFamily="66" charset="0"/>
              </a:rPr>
              <a:t> above page is</a:t>
            </a:r>
          </a:p>
          <a:p>
            <a:r>
              <a:rPr lang="en-US" dirty="0">
                <a:latin typeface="Comic Sans MS" pitchFamily="66" charset="0"/>
              </a:rPr>
              <a:t> used for editing student information.</a:t>
            </a:r>
          </a:p>
        </p:txBody>
      </p:sp>
      <p:pic>
        <p:nvPicPr>
          <p:cNvPr id="7170" name="Picture 2"/>
          <p:cNvPicPr>
            <a:picLocks noChangeAspect="1" noChangeArrowheads="1"/>
          </p:cNvPicPr>
          <p:nvPr/>
        </p:nvPicPr>
        <p:blipFill>
          <a:blip r:embed="rId2"/>
          <a:srcRect b="7111"/>
          <a:stretch>
            <a:fillRect/>
          </a:stretch>
        </p:blipFill>
        <p:spPr bwMode="auto">
          <a:xfrm>
            <a:off x="304800" y="533400"/>
            <a:ext cx="6219463" cy="4388405"/>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102</a:t>
            </a:fld>
            <a:endParaRPr lang="en-US"/>
          </a:p>
        </p:txBody>
      </p:sp>
      <p:sp>
        <p:nvSpPr>
          <p:cNvPr id="9" name="TextBox 8"/>
          <p:cNvSpPr txBox="1"/>
          <p:nvPr/>
        </p:nvSpPr>
        <p:spPr>
          <a:xfrm>
            <a:off x="381000" y="5791200"/>
            <a:ext cx="6172200" cy="923330"/>
          </a:xfrm>
          <a:prstGeom prst="rect">
            <a:avLst/>
          </a:prstGeom>
          <a:noFill/>
        </p:spPr>
        <p:txBody>
          <a:bodyPr wrap="square" rtlCol="0">
            <a:spAutoFit/>
          </a:bodyPr>
          <a:lstStyle/>
          <a:p>
            <a:r>
              <a:rPr lang="en-US" dirty="0">
                <a:latin typeface="Comic Sans MS" pitchFamily="66" charset="0"/>
              </a:rPr>
              <a:t>The students have the option to change their </a:t>
            </a:r>
            <a:r>
              <a:rPr lang="en-US" dirty="0" err="1">
                <a:latin typeface="Comic Sans MS" pitchFamily="66" charset="0"/>
              </a:rPr>
              <a:t>password.They</a:t>
            </a:r>
            <a:r>
              <a:rPr lang="en-US" dirty="0">
                <a:latin typeface="Comic Sans MS" pitchFamily="66" charset="0"/>
              </a:rPr>
              <a:t> need their old password in order</a:t>
            </a:r>
          </a:p>
          <a:p>
            <a:r>
              <a:rPr lang="en-US" dirty="0">
                <a:latin typeface="Comic Sans MS" pitchFamily="66" charset="0"/>
              </a:rPr>
              <a:t> to change the password.</a:t>
            </a:r>
          </a:p>
        </p:txBody>
      </p:sp>
      <p:pic>
        <p:nvPicPr>
          <p:cNvPr id="8194" name="Picture 2"/>
          <p:cNvPicPr>
            <a:picLocks noChangeAspect="1" noChangeArrowheads="1"/>
          </p:cNvPicPr>
          <p:nvPr/>
        </p:nvPicPr>
        <p:blipFill>
          <a:blip r:embed="rId2"/>
          <a:srcRect b="7111"/>
          <a:stretch>
            <a:fillRect/>
          </a:stretch>
        </p:blipFill>
        <p:spPr bwMode="auto">
          <a:xfrm>
            <a:off x="304800" y="457200"/>
            <a:ext cx="6248400" cy="4875023"/>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103</a:t>
            </a:fld>
            <a:endParaRPr lang="en-US"/>
          </a:p>
        </p:txBody>
      </p:sp>
      <p:sp>
        <p:nvSpPr>
          <p:cNvPr id="9" name="TextBox 8"/>
          <p:cNvSpPr txBox="1"/>
          <p:nvPr/>
        </p:nvSpPr>
        <p:spPr>
          <a:xfrm>
            <a:off x="381000" y="5181600"/>
            <a:ext cx="6172200" cy="646331"/>
          </a:xfrm>
          <a:prstGeom prst="rect">
            <a:avLst/>
          </a:prstGeom>
          <a:noFill/>
        </p:spPr>
        <p:txBody>
          <a:bodyPr wrap="square" rtlCol="0">
            <a:spAutoFit/>
          </a:bodyPr>
          <a:lstStyle/>
          <a:p>
            <a:r>
              <a:rPr lang="en-US" dirty="0">
                <a:latin typeface="Comic Sans MS" pitchFamily="66" charset="0"/>
              </a:rPr>
              <a:t>After successful operation a password change notification is displayed to the user.</a:t>
            </a:r>
          </a:p>
        </p:txBody>
      </p:sp>
      <p:pic>
        <p:nvPicPr>
          <p:cNvPr id="9218" name="Picture 2"/>
          <p:cNvPicPr>
            <a:picLocks noChangeAspect="1" noChangeArrowheads="1"/>
          </p:cNvPicPr>
          <p:nvPr/>
        </p:nvPicPr>
        <p:blipFill>
          <a:blip r:embed="rId2"/>
          <a:srcRect b="7111"/>
          <a:stretch>
            <a:fillRect/>
          </a:stretch>
        </p:blipFill>
        <p:spPr bwMode="auto">
          <a:xfrm>
            <a:off x="304800" y="457200"/>
            <a:ext cx="6172200" cy="4246843"/>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104</a:t>
            </a:fld>
            <a:endParaRPr lang="en-US"/>
          </a:p>
        </p:txBody>
      </p:sp>
      <p:sp>
        <p:nvSpPr>
          <p:cNvPr id="9" name="TextBox 8"/>
          <p:cNvSpPr txBox="1"/>
          <p:nvPr/>
        </p:nvSpPr>
        <p:spPr>
          <a:xfrm>
            <a:off x="381000" y="4953000"/>
            <a:ext cx="6172200" cy="646331"/>
          </a:xfrm>
          <a:prstGeom prst="rect">
            <a:avLst/>
          </a:prstGeom>
          <a:noFill/>
        </p:spPr>
        <p:txBody>
          <a:bodyPr wrap="square" rtlCol="0">
            <a:spAutoFit/>
          </a:bodyPr>
          <a:lstStyle/>
          <a:p>
            <a:r>
              <a:rPr lang="en-US" dirty="0"/>
              <a:t>The above page is the administrator login page. It requires the administrator username and password</a:t>
            </a:r>
            <a:endParaRPr lang="en-US" dirty="0">
              <a:latin typeface="Comic Sans MS" pitchFamily="66" charset="0"/>
            </a:endParaRPr>
          </a:p>
        </p:txBody>
      </p:sp>
      <p:pic>
        <p:nvPicPr>
          <p:cNvPr id="10242" name="Picture 2"/>
          <p:cNvPicPr>
            <a:picLocks noChangeAspect="1" noChangeArrowheads="1"/>
          </p:cNvPicPr>
          <p:nvPr/>
        </p:nvPicPr>
        <p:blipFill>
          <a:blip r:embed="rId2"/>
          <a:srcRect b="8889"/>
          <a:stretch>
            <a:fillRect/>
          </a:stretch>
        </p:blipFill>
        <p:spPr bwMode="auto">
          <a:xfrm>
            <a:off x="304801" y="457200"/>
            <a:ext cx="6248400" cy="409613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This is the </a:t>
            </a:r>
            <a:r>
              <a:rPr lang="en-US" dirty="0" err="1"/>
              <a:t>displayall</a:t>
            </a:r>
            <a:r>
              <a:rPr lang="en-US" dirty="0"/>
              <a:t> page wherein the administrator can see all the registered</a:t>
            </a:r>
          </a:p>
          <a:p>
            <a:r>
              <a:rPr lang="en-US" dirty="0" err="1"/>
              <a:t>students.He</a:t>
            </a:r>
            <a:r>
              <a:rPr lang="en-US" dirty="0"/>
              <a:t> can enable/disable their accounts as well as view/edit students</a:t>
            </a:r>
          </a:p>
          <a:p>
            <a:r>
              <a:rPr lang="en-US" dirty="0"/>
              <a:t>information.</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105</a:t>
            </a:fld>
            <a:endParaRPr lang="en-US"/>
          </a:p>
        </p:txBody>
      </p:sp>
      <p:sp>
        <p:nvSpPr>
          <p:cNvPr id="9" name="TextBox 8"/>
          <p:cNvSpPr txBox="1"/>
          <p:nvPr/>
        </p:nvSpPr>
        <p:spPr>
          <a:xfrm>
            <a:off x="381000" y="3352800"/>
            <a:ext cx="6172200" cy="369332"/>
          </a:xfrm>
          <a:prstGeom prst="rect">
            <a:avLst/>
          </a:prstGeom>
          <a:noFill/>
        </p:spPr>
        <p:txBody>
          <a:bodyPr wrap="square" rtlCol="0">
            <a:spAutoFit/>
          </a:bodyPr>
          <a:lstStyle/>
          <a:p>
            <a:r>
              <a:rPr lang="en-US" dirty="0">
                <a:latin typeface="Comic Sans MS" pitchFamily="66" charset="0"/>
              </a:rPr>
              <a:t>This is the homepage of administrator.</a:t>
            </a:r>
          </a:p>
        </p:txBody>
      </p:sp>
      <p:pic>
        <p:nvPicPr>
          <p:cNvPr id="11266" name="Picture 2"/>
          <p:cNvPicPr>
            <a:picLocks noChangeAspect="1" noChangeArrowheads="1"/>
          </p:cNvPicPr>
          <p:nvPr/>
        </p:nvPicPr>
        <p:blipFill>
          <a:blip r:embed="rId2"/>
          <a:srcRect b="8889"/>
          <a:stretch>
            <a:fillRect/>
          </a:stretch>
        </p:blipFill>
        <p:spPr bwMode="auto">
          <a:xfrm>
            <a:off x="304800" y="381001"/>
            <a:ext cx="6248400" cy="2895599"/>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b="7111"/>
          <a:stretch>
            <a:fillRect/>
          </a:stretch>
        </p:blipFill>
        <p:spPr bwMode="auto">
          <a:xfrm>
            <a:off x="304800" y="3886200"/>
            <a:ext cx="6248400" cy="3352800"/>
          </a:xfrm>
          <a:prstGeom prst="rect">
            <a:avLst/>
          </a:prstGeom>
          <a:noFill/>
          <a:ln w="9525">
            <a:noFill/>
            <a:miter lim="800000"/>
            <a:headEnd/>
            <a:tailEnd/>
          </a:ln>
          <a:effectLst/>
        </p:spPr>
      </p:pic>
      <p:sp>
        <p:nvSpPr>
          <p:cNvPr id="10" name="TextBox 9"/>
          <p:cNvSpPr txBox="1"/>
          <p:nvPr/>
        </p:nvSpPr>
        <p:spPr>
          <a:xfrm>
            <a:off x="457200" y="7334071"/>
            <a:ext cx="6172200" cy="1200329"/>
          </a:xfrm>
          <a:prstGeom prst="rect">
            <a:avLst/>
          </a:prstGeom>
          <a:noFill/>
        </p:spPr>
        <p:txBody>
          <a:bodyPr wrap="square" rtlCol="0">
            <a:spAutoFit/>
          </a:bodyPr>
          <a:lstStyle/>
          <a:p>
            <a:r>
              <a:rPr lang="en-US" dirty="0">
                <a:latin typeface="Comic Sans MS" pitchFamily="66" charset="0"/>
              </a:rPr>
              <a:t>This is the </a:t>
            </a:r>
            <a:r>
              <a:rPr lang="en-US" dirty="0" err="1">
                <a:latin typeface="Comic Sans MS" pitchFamily="66" charset="0"/>
              </a:rPr>
              <a:t>displayall</a:t>
            </a:r>
            <a:r>
              <a:rPr lang="en-US" dirty="0">
                <a:latin typeface="Comic Sans MS" pitchFamily="66" charset="0"/>
              </a:rPr>
              <a:t> page wherein the administrator can see all the registered </a:t>
            </a:r>
            <a:r>
              <a:rPr lang="en-US" dirty="0" err="1">
                <a:latin typeface="Comic Sans MS" pitchFamily="66" charset="0"/>
              </a:rPr>
              <a:t>students.He</a:t>
            </a:r>
            <a:r>
              <a:rPr lang="en-US" dirty="0">
                <a:latin typeface="Comic Sans MS" pitchFamily="66" charset="0"/>
              </a:rPr>
              <a:t> can enable/disable their accounts as well as view/edit students information.</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106</a:t>
            </a:fld>
            <a:endParaRPr lang="en-US"/>
          </a:p>
        </p:txBody>
      </p:sp>
      <p:sp>
        <p:nvSpPr>
          <p:cNvPr id="9" name="TextBox 8"/>
          <p:cNvSpPr txBox="1"/>
          <p:nvPr/>
        </p:nvSpPr>
        <p:spPr>
          <a:xfrm>
            <a:off x="381000" y="3925669"/>
            <a:ext cx="6172200" cy="646331"/>
          </a:xfrm>
          <a:prstGeom prst="rect">
            <a:avLst/>
          </a:prstGeom>
          <a:noFill/>
        </p:spPr>
        <p:txBody>
          <a:bodyPr wrap="square" rtlCol="0">
            <a:spAutoFit/>
          </a:bodyPr>
          <a:lstStyle/>
          <a:p>
            <a:r>
              <a:rPr lang="en-US" dirty="0"/>
              <a:t>This page shows the change in account </a:t>
            </a:r>
            <a:r>
              <a:rPr lang="en-US" dirty="0" err="1"/>
              <a:t>status.After</a:t>
            </a:r>
            <a:r>
              <a:rPr lang="en-US" dirty="0"/>
              <a:t> successful change a message is displayed to the administrator</a:t>
            </a:r>
            <a:endParaRPr lang="en-US" dirty="0">
              <a:latin typeface="Comic Sans MS" pitchFamily="66" charset="0"/>
            </a:endParaRPr>
          </a:p>
        </p:txBody>
      </p:sp>
      <p:pic>
        <p:nvPicPr>
          <p:cNvPr id="12290" name="Picture 2"/>
          <p:cNvPicPr>
            <a:picLocks noChangeAspect="1" noChangeArrowheads="1"/>
          </p:cNvPicPr>
          <p:nvPr/>
        </p:nvPicPr>
        <p:blipFill>
          <a:blip r:embed="rId2"/>
          <a:srcRect b="7111"/>
          <a:stretch>
            <a:fillRect/>
          </a:stretch>
        </p:blipFill>
        <p:spPr bwMode="auto">
          <a:xfrm>
            <a:off x="304800" y="381001"/>
            <a:ext cx="6248400" cy="3468254"/>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b="7111"/>
          <a:stretch>
            <a:fillRect/>
          </a:stretch>
        </p:blipFill>
        <p:spPr bwMode="auto">
          <a:xfrm>
            <a:off x="304800" y="4648200"/>
            <a:ext cx="6172200" cy="3092235"/>
          </a:xfrm>
          <a:prstGeom prst="rect">
            <a:avLst/>
          </a:prstGeom>
          <a:noFill/>
          <a:ln w="9525">
            <a:noFill/>
            <a:miter lim="800000"/>
            <a:headEnd/>
            <a:tailEnd/>
          </a:ln>
          <a:effectLst/>
        </p:spPr>
      </p:pic>
      <p:sp>
        <p:nvSpPr>
          <p:cNvPr id="10" name="TextBox 9"/>
          <p:cNvSpPr txBox="1"/>
          <p:nvPr/>
        </p:nvSpPr>
        <p:spPr>
          <a:xfrm>
            <a:off x="304800" y="7772400"/>
            <a:ext cx="5715000" cy="923330"/>
          </a:xfrm>
          <a:prstGeom prst="rect">
            <a:avLst/>
          </a:prstGeom>
          <a:noFill/>
        </p:spPr>
        <p:txBody>
          <a:bodyPr wrap="square" rtlCol="0">
            <a:spAutoFit/>
          </a:bodyPr>
          <a:lstStyle/>
          <a:p>
            <a:r>
              <a:rPr lang="en-US" dirty="0">
                <a:latin typeface="Comic Sans MS" pitchFamily="66" charset="0"/>
              </a:rPr>
              <a:t>This is the search page and it provides search function to the </a:t>
            </a:r>
            <a:r>
              <a:rPr lang="en-US" dirty="0" err="1">
                <a:latin typeface="Comic Sans MS" pitchFamily="66" charset="0"/>
              </a:rPr>
              <a:t>administrator.Here</a:t>
            </a:r>
            <a:r>
              <a:rPr lang="en-US" dirty="0">
                <a:latin typeface="Comic Sans MS" pitchFamily="66" charset="0"/>
              </a:rPr>
              <a:t> we search</a:t>
            </a:r>
          </a:p>
          <a:p>
            <a:r>
              <a:rPr lang="en-US" dirty="0">
                <a:latin typeface="Comic Sans MS" pitchFamily="66" charset="0"/>
              </a:rPr>
              <a:t> for all the students with theirs accounts enabled.</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107</a:t>
            </a:fld>
            <a:endParaRPr lang="en-US"/>
          </a:p>
        </p:txBody>
      </p:sp>
      <p:sp>
        <p:nvSpPr>
          <p:cNvPr id="9" name="TextBox 8"/>
          <p:cNvSpPr txBox="1"/>
          <p:nvPr/>
        </p:nvSpPr>
        <p:spPr>
          <a:xfrm>
            <a:off x="381000" y="4495800"/>
            <a:ext cx="6172200" cy="1200329"/>
          </a:xfrm>
          <a:prstGeom prst="rect">
            <a:avLst/>
          </a:prstGeom>
          <a:noFill/>
        </p:spPr>
        <p:txBody>
          <a:bodyPr wrap="square" rtlCol="0">
            <a:spAutoFit/>
          </a:bodyPr>
          <a:lstStyle/>
          <a:p>
            <a:r>
              <a:rPr lang="en-US" dirty="0">
                <a:latin typeface="Comic Sans MS" pitchFamily="66" charset="0"/>
              </a:rPr>
              <a:t>This is the search result display </a:t>
            </a:r>
            <a:r>
              <a:rPr lang="en-US" dirty="0" err="1">
                <a:latin typeface="Comic Sans MS" pitchFamily="66" charset="0"/>
              </a:rPr>
              <a:t>page.The</a:t>
            </a:r>
            <a:r>
              <a:rPr lang="en-US" dirty="0">
                <a:latin typeface="Comic Sans MS" pitchFamily="66" charset="0"/>
              </a:rPr>
              <a:t> administrator can view profile of any of the searched students from </a:t>
            </a:r>
            <a:r>
              <a:rPr lang="en-US" dirty="0" err="1">
                <a:latin typeface="Comic Sans MS" pitchFamily="66" charset="0"/>
              </a:rPr>
              <a:t>here.If</a:t>
            </a:r>
            <a:r>
              <a:rPr lang="en-US" dirty="0">
                <a:latin typeface="Comic Sans MS" pitchFamily="66" charset="0"/>
              </a:rPr>
              <a:t> there are no results then an appropriate message is displayed.</a:t>
            </a:r>
          </a:p>
        </p:txBody>
      </p:sp>
      <p:pic>
        <p:nvPicPr>
          <p:cNvPr id="13314" name="Picture 2"/>
          <p:cNvPicPr>
            <a:picLocks noChangeAspect="1" noChangeArrowheads="1"/>
          </p:cNvPicPr>
          <p:nvPr/>
        </p:nvPicPr>
        <p:blipFill>
          <a:blip r:embed="rId2"/>
          <a:srcRect b="7111"/>
          <a:stretch>
            <a:fillRect/>
          </a:stretch>
        </p:blipFill>
        <p:spPr bwMode="auto">
          <a:xfrm>
            <a:off x="304800" y="364256"/>
            <a:ext cx="6248400" cy="3979267"/>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304800" y="381000"/>
            <a:ext cx="6248400" cy="6463308"/>
          </a:xfrm>
          <a:prstGeom prst="rect">
            <a:avLst/>
          </a:prstGeom>
          <a:noFill/>
        </p:spPr>
        <p:txBody>
          <a:bodyPr wrap="square" rtlCol="0">
            <a:spAutoFit/>
          </a:bodyPr>
          <a:lstStyle/>
          <a:p>
            <a:pPr algn="ctr"/>
            <a:r>
              <a:rPr lang="en-US" sz="2400" b="1" i="1" u="sng" dirty="0">
                <a:latin typeface="Century Gothic" pitchFamily="34" charset="0"/>
              </a:rPr>
              <a:t>SCOPE OF THE PROJECT</a:t>
            </a:r>
          </a:p>
          <a:p>
            <a:pPr algn="ctr"/>
            <a:endParaRPr lang="en-US" sz="2400" b="1" i="1" u="sng" dirty="0">
              <a:latin typeface="Century Gothic" pitchFamily="34" charset="0"/>
            </a:endParaRPr>
          </a:p>
          <a:p>
            <a:pPr algn="ctr"/>
            <a:endParaRPr lang="en-US" sz="2400" b="1" i="1" u="sng" dirty="0">
              <a:latin typeface="Century Gothic" pitchFamily="34" charset="0"/>
            </a:endParaRPr>
          </a:p>
          <a:p>
            <a:pPr>
              <a:buFont typeface="Wingdings" pitchFamily="2" charset="2"/>
              <a:buChar char="§"/>
            </a:pPr>
            <a:r>
              <a:rPr lang="en-US" dirty="0">
                <a:latin typeface="Comic Sans MS" pitchFamily="66" charset="0"/>
              </a:rPr>
              <a:t>The Student Information Management System</a:t>
            </a:r>
          </a:p>
          <a:p>
            <a:r>
              <a:rPr lang="en-US" dirty="0">
                <a:latin typeface="Comic Sans MS" pitchFamily="66" charset="0"/>
              </a:rPr>
              <a:t>(SIMS) can be enhanced to include some other functionality like marks , attendance management.</a:t>
            </a:r>
          </a:p>
          <a:p>
            <a:endParaRPr lang="en-US" dirty="0">
              <a:latin typeface="Comic Sans MS" pitchFamily="66" charset="0"/>
            </a:endParaRPr>
          </a:p>
          <a:p>
            <a:pPr>
              <a:buFont typeface="Wingdings" pitchFamily="2" charset="2"/>
              <a:buChar char="§"/>
            </a:pPr>
            <a:r>
              <a:rPr lang="en-US" dirty="0">
                <a:latin typeface="Comic Sans MS" pitchFamily="66" charset="0"/>
              </a:rPr>
              <a:t> Talent management of students based on their performance evaluation can be added.</a:t>
            </a:r>
          </a:p>
          <a:p>
            <a:endParaRPr lang="en-US" dirty="0">
              <a:latin typeface="Comic Sans MS" pitchFamily="66" charset="0"/>
            </a:endParaRPr>
          </a:p>
          <a:p>
            <a:pPr>
              <a:buFont typeface="Wingdings" pitchFamily="2" charset="2"/>
              <a:buChar char="§"/>
            </a:pPr>
            <a:r>
              <a:rPr lang="en-US" dirty="0">
                <a:latin typeface="Comic Sans MS" pitchFamily="66" charset="0"/>
              </a:rPr>
              <a:t> Social networking can also be added wherein students can interact with each other.</a:t>
            </a:r>
          </a:p>
          <a:p>
            <a:endParaRPr lang="en-US" dirty="0">
              <a:latin typeface="Comic Sans MS" pitchFamily="66" charset="0"/>
            </a:endParaRPr>
          </a:p>
          <a:p>
            <a:pPr>
              <a:buFont typeface="Wingdings" pitchFamily="2" charset="2"/>
              <a:buChar char="§"/>
            </a:pPr>
            <a:r>
              <a:rPr lang="en-US" dirty="0">
                <a:latin typeface="Comic Sans MS" pitchFamily="66" charset="0"/>
              </a:rPr>
              <a:t> Online class functionality can be added.</a:t>
            </a:r>
          </a:p>
          <a:p>
            <a:endParaRPr lang="en-US" dirty="0">
              <a:latin typeface="Comic Sans MS" pitchFamily="66" charset="0"/>
            </a:endParaRPr>
          </a:p>
          <a:p>
            <a:pPr>
              <a:buFont typeface="Wingdings" pitchFamily="2" charset="2"/>
              <a:buChar char="§"/>
            </a:pPr>
            <a:r>
              <a:rPr lang="en-US" dirty="0">
                <a:latin typeface="Comic Sans MS" pitchFamily="66" charset="0"/>
              </a:rPr>
              <a:t> Can evolve as an online institution.</a:t>
            </a:r>
          </a:p>
          <a:p>
            <a:endParaRPr lang="en-US" dirty="0">
              <a:latin typeface="Comic Sans MS" pitchFamily="66" charset="0"/>
            </a:endParaRPr>
          </a:p>
          <a:p>
            <a:pPr>
              <a:buFont typeface="Wingdings" pitchFamily="2" charset="2"/>
              <a:buChar char="§"/>
            </a:pPr>
            <a:r>
              <a:rPr lang="en-US" dirty="0">
                <a:latin typeface="Comic Sans MS" pitchFamily="66" charset="0"/>
              </a:rPr>
              <a:t> Functionality of chat and messages can be added.</a:t>
            </a:r>
          </a:p>
          <a:p>
            <a:endParaRPr lang="en-US" dirty="0">
              <a:latin typeface="Comic Sans MS" pitchFamily="66" charset="0"/>
            </a:endParaRPr>
          </a:p>
          <a:p>
            <a:pPr>
              <a:buFont typeface="Wingdings" pitchFamily="2" charset="2"/>
              <a:buChar char="§"/>
            </a:pPr>
            <a:r>
              <a:rPr lang="en-US" dirty="0">
                <a:latin typeface="Comic Sans MS" pitchFamily="66" charset="0"/>
              </a:rPr>
              <a:t> Online exam functionality can be added.</a:t>
            </a:r>
          </a:p>
          <a:p>
            <a:endParaRPr lang="en-US" dirty="0">
              <a:latin typeface="Comic Sans MS" pitchFamily="66" charset="0"/>
            </a:endParaRPr>
          </a:p>
          <a:p>
            <a:pPr>
              <a:buFont typeface="Wingdings" pitchFamily="2" charset="2"/>
              <a:buChar char="§"/>
            </a:pPr>
            <a:r>
              <a:rPr lang="en-US" dirty="0">
                <a:latin typeface="Comic Sans MS" pitchFamily="66" charset="0"/>
              </a:rPr>
              <a:t> Online resume builder functionality can also be added.</a:t>
            </a:r>
            <a:endParaRPr lang="en-IN" dirty="0">
              <a:latin typeface="Comic Sans MS" pitchFamily="66"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2362200" y="341293"/>
            <a:ext cx="2209800" cy="954107"/>
          </a:xfrm>
          <a:prstGeom prst="rect">
            <a:avLst/>
          </a:prstGeom>
          <a:noFill/>
        </p:spPr>
        <p:txBody>
          <a:bodyPr wrap="square" rtlCol="0">
            <a:spAutoFit/>
          </a:bodyPr>
          <a:lstStyle/>
          <a:p>
            <a:r>
              <a:rPr lang="en-US" sz="2800" b="1" u="sng" dirty="0">
                <a:latin typeface="Century Gothic" pitchFamily="34" charset="0"/>
              </a:rPr>
              <a:t>Limitations</a:t>
            </a:r>
            <a:endParaRPr lang="en-IN" sz="2800" b="1" u="sng" dirty="0">
              <a:latin typeface="Century Gothic" pitchFamily="34" charset="0"/>
            </a:endParaRPr>
          </a:p>
          <a:p>
            <a:endParaRPr lang="en-IN" sz="2800" dirty="0"/>
          </a:p>
        </p:txBody>
      </p:sp>
      <p:sp>
        <p:nvSpPr>
          <p:cNvPr id="12" name="TextBox 11"/>
          <p:cNvSpPr txBox="1"/>
          <p:nvPr/>
        </p:nvSpPr>
        <p:spPr>
          <a:xfrm>
            <a:off x="533400" y="816412"/>
            <a:ext cx="5867400" cy="9140964"/>
          </a:xfrm>
          <a:prstGeom prst="rect">
            <a:avLst/>
          </a:prstGeom>
          <a:noFill/>
        </p:spPr>
        <p:txBody>
          <a:bodyPr wrap="square" rtlCol="0">
            <a:spAutoFit/>
          </a:bodyPr>
          <a:lstStyle/>
          <a:p>
            <a:pPr algn="just"/>
            <a:r>
              <a:rPr lang="en-US" dirty="0">
                <a:latin typeface="Comic Sans MS" pitchFamily="66" charset="0"/>
              </a:rPr>
              <a:t>Limitations of existing system </a:t>
            </a:r>
            <a:r>
              <a:rPr lang="en-IN" dirty="0">
                <a:latin typeface="Comic Sans MS" pitchFamily="66" charset="0"/>
              </a:rPr>
              <a:t>Basically, a student information management system offers a 360-degree view of students. And this helps monitor, track and improve the educational performance and several other aspects of students. It helps you manage all the student-related data in a well-organized manner.</a:t>
            </a:r>
          </a:p>
          <a:p>
            <a:pPr algn="just"/>
            <a:endParaRPr lang="en-IN" dirty="0">
              <a:latin typeface="Comic Sans MS" pitchFamily="66" charset="0"/>
            </a:endParaRPr>
          </a:p>
          <a:p>
            <a:pPr algn="just"/>
            <a:r>
              <a:rPr lang="en-IN" dirty="0">
                <a:latin typeface="Comic Sans MS" pitchFamily="66" charset="0"/>
              </a:rPr>
              <a:t>A </a:t>
            </a:r>
            <a:r>
              <a:rPr lang="en-IN" b="1" i="1" dirty="0">
                <a:latin typeface="Comic Sans MS" pitchFamily="66" charset="0"/>
              </a:rPr>
              <a:t>Student Information Management System </a:t>
            </a:r>
            <a:r>
              <a:rPr lang="en-IN" dirty="0">
                <a:latin typeface="Comic Sans MS" pitchFamily="66" charset="0"/>
              </a:rPr>
              <a:t>gives you a unique ID against every student. And using that ID, you can easily track the fee status, assignments, exam results, grades, parent info within seconds.</a:t>
            </a:r>
          </a:p>
          <a:p>
            <a:pPr algn="just"/>
            <a:r>
              <a:rPr lang="en-IN" dirty="0">
                <a:latin typeface="Comic Sans MS" pitchFamily="66" charset="0"/>
              </a:rPr>
              <a:t>Similar to the students, the teachers also become more productive with a student management system. It’s because, with a system in place, teachers won’t have to manually take attendance, manage timetables and assignments.</a:t>
            </a:r>
          </a:p>
          <a:p>
            <a:pPr algn="just"/>
            <a:endParaRPr lang="en-IN" dirty="0">
              <a:latin typeface="Comic Sans MS" pitchFamily="66" charset="0"/>
            </a:endParaRPr>
          </a:p>
          <a:p>
            <a:pPr algn="just"/>
            <a:r>
              <a:rPr lang="en-IN" dirty="0">
                <a:latin typeface="Comic Sans MS" pitchFamily="66" charset="0"/>
              </a:rPr>
              <a:t>Everything can be loaded on the </a:t>
            </a:r>
            <a:r>
              <a:rPr lang="en-IN" b="1" i="1" dirty="0">
                <a:latin typeface="Comic Sans MS" pitchFamily="66" charset="0"/>
              </a:rPr>
              <a:t>management Software</a:t>
            </a:r>
            <a:r>
              <a:rPr lang="en-IN" dirty="0">
                <a:latin typeface="Comic Sans MS" pitchFamily="66" charset="0"/>
              </a:rPr>
              <a:t>, which can be accessed by all.</a:t>
            </a:r>
          </a:p>
          <a:p>
            <a:pPr algn="just"/>
            <a:r>
              <a:rPr lang="en-IN" dirty="0">
                <a:latin typeface="Comic Sans MS" pitchFamily="66" charset="0"/>
              </a:rPr>
              <a:t>This way, teachers can focus more on academics and learning than administrative tasks.</a:t>
            </a:r>
          </a:p>
          <a:p>
            <a:pPr algn="just"/>
            <a:r>
              <a:rPr lang="en-IN" dirty="0">
                <a:latin typeface="Comic Sans MS" pitchFamily="66" charset="0"/>
              </a:rPr>
              <a:t>If you have a software managing all the records, you won’t have to purchase/maintain huge piles of paper based records . This way you can save some money.</a:t>
            </a:r>
          </a:p>
          <a:p>
            <a:pPr algn="just"/>
            <a:r>
              <a:rPr lang="en-IN" dirty="0">
                <a:latin typeface="Comic Sans MS" pitchFamily="66" charset="0"/>
              </a:rPr>
              <a:t>Although it may not be a huge saving, “a penny saved</a:t>
            </a:r>
          </a:p>
          <a:p>
            <a:pPr algn="just"/>
            <a:r>
              <a:rPr lang="en-IN" dirty="0">
                <a:latin typeface="Comic Sans MS" pitchFamily="66" charset="0"/>
              </a:rPr>
              <a:t> is a penny earned.”</a:t>
            </a:r>
          </a:p>
          <a:p>
            <a:pPr algn="just"/>
            <a:endParaRPr lang="en-IN" dirty="0">
              <a:latin typeface="Comic Sans MS" pitchFamily="66" charset="0"/>
            </a:endParaRPr>
          </a:p>
          <a:p>
            <a:pPr algn="just"/>
            <a:r>
              <a:rPr lang="en-IN" dirty="0">
                <a:latin typeface="Comic Sans MS" pitchFamily="66" charset="0"/>
              </a:rPr>
              <a:t> </a:t>
            </a:r>
          </a:p>
          <a:p>
            <a:pPr algn="just"/>
            <a:endParaRPr lang="en-IN" dirty="0">
              <a:latin typeface="Comic Sans MS" pitchFamily="66"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11</a:t>
            </a:fld>
            <a:endParaRPr lang="en-US"/>
          </a:p>
        </p:txBody>
      </p:sp>
      <p:sp>
        <p:nvSpPr>
          <p:cNvPr id="10" name="TextBox 9"/>
          <p:cNvSpPr txBox="1"/>
          <p:nvPr/>
        </p:nvSpPr>
        <p:spPr>
          <a:xfrm>
            <a:off x="381000" y="457200"/>
            <a:ext cx="6096000" cy="8156079"/>
          </a:xfrm>
          <a:prstGeom prst="rect">
            <a:avLst/>
          </a:prstGeom>
          <a:noFill/>
        </p:spPr>
        <p:txBody>
          <a:bodyPr wrap="square" rtlCol="0">
            <a:spAutoFit/>
          </a:bodyPr>
          <a:lstStyle/>
          <a:p>
            <a:pPr marL="342900" indent="-342900">
              <a:buAutoNum type="arabicPeriod"/>
            </a:pPr>
            <a:r>
              <a:rPr lang="en-US" b="1" u="sng" dirty="0">
                <a:latin typeface="Century Gothic" pitchFamily="34" charset="0"/>
              </a:rPr>
              <a:t>Administrator:  </a:t>
            </a:r>
            <a:r>
              <a:rPr lang="en-US" dirty="0">
                <a:latin typeface="Comic Sans MS" pitchFamily="66" charset="0"/>
              </a:rPr>
              <a:t>Responsible for managing student</a:t>
            </a:r>
          </a:p>
          <a:p>
            <a:pPr marL="342900" indent="-342900"/>
            <a:r>
              <a:rPr lang="en-US" b="1" dirty="0">
                <a:latin typeface="Comic Sans MS" pitchFamily="66" charset="0"/>
              </a:rPr>
              <a:t>                     </a:t>
            </a:r>
            <a:r>
              <a:rPr lang="en-US" dirty="0">
                <a:latin typeface="Comic Sans MS" pitchFamily="66" charset="0"/>
              </a:rPr>
              <a:t>records</a:t>
            </a:r>
            <a:endParaRPr lang="en-US" b="1" dirty="0">
              <a:latin typeface="Comic Sans MS" pitchFamily="66" charset="0"/>
            </a:endParaRPr>
          </a:p>
          <a:p>
            <a:pPr>
              <a:buFont typeface="Arial" pitchFamily="34" charset="0"/>
              <a:buChar char="•"/>
            </a:pPr>
            <a:r>
              <a:rPr lang="en-US" dirty="0">
                <a:latin typeface="Comic Sans MS" pitchFamily="66" charset="0"/>
              </a:rPr>
              <a:t>Login into the website</a:t>
            </a:r>
          </a:p>
          <a:p>
            <a:pPr>
              <a:buFont typeface="Arial" pitchFamily="34" charset="0"/>
              <a:buChar char="•"/>
            </a:pPr>
            <a:r>
              <a:rPr lang="en-US" dirty="0">
                <a:latin typeface="Comic Sans MS" pitchFamily="66" charset="0"/>
              </a:rPr>
              <a:t>Update student details</a:t>
            </a:r>
          </a:p>
          <a:p>
            <a:pPr>
              <a:buFont typeface="Arial" pitchFamily="34" charset="0"/>
              <a:buChar char="•"/>
            </a:pPr>
            <a:r>
              <a:rPr lang="en-US" dirty="0">
                <a:latin typeface="Comic Sans MS" pitchFamily="66" charset="0"/>
              </a:rPr>
              <a:t>Search student details</a:t>
            </a:r>
          </a:p>
          <a:p>
            <a:pPr>
              <a:buFont typeface="Arial" pitchFamily="34" charset="0"/>
              <a:buChar char="•"/>
            </a:pPr>
            <a:r>
              <a:rPr lang="en-US" dirty="0">
                <a:latin typeface="Comic Sans MS" pitchFamily="66" charset="0"/>
              </a:rPr>
              <a:t> Display student details</a:t>
            </a:r>
          </a:p>
          <a:p>
            <a:pPr>
              <a:buFont typeface="Arial" pitchFamily="34" charset="0"/>
              <a:buChar char="•"/>
            </a:pPr>
            <a:r>
              <a:rPr lang="en-US" dirty="0">
                <a:latin typeface="Comic Sans MS" pitchFamily="66" charset="0"/>
              </a:rPr>
              <a:t> Enable/Disable student</a:t>
            </a:r>
          </a:p>
          <a:p>
            <a:pPr>
              <a:buFont typeface="Arial" pitchFamily="34" charset="0"/>
              <a:buChar char="•"/>
            </a:pPr>
            <a:endParaRPr lang="en-US" dirty="0">
              <a:latin typeface="Comic Sans MS" pitchFamily="66" charset="0"/>
            </a:endParaRPr>
          </a:p>
          <a:p>
            <a:r>
              <a:rPr lang="en-US" b="1" dirty="0">
                <a:latin typeface="Comic Sans MS" pitchFamily="66" charset="0"/>
              </a:rPr>
              <a:t>2.</a:t>
            </a:r>
            <a:r>
              <a:rPr lang="en-US" b="1" u="sng" dirty="0">
                <a:latin typeface="Comic Sans MS" pitchFamily="66" charset="0"/>
              </a:rPr>
              <a:t> Student</a:t>
            </a:r>
            <a:r>
              <a:rPr lang="en-US" dirty="0">
                <a:latin typeface="Comic Sans MS" pitchFamily="66" charset="0"/>
              </a:rPr>
              <a:t>: Has the access rights to view and edit their personal details.</a:t>
            </a:r>
          </a:p>
          <a:p>
            <a:pPr>
              <a:buFont typeface="Arial" pitchFamily="34" charset="0"/>
              <a:buChar char="•"/>
            </a:pPr>
            <a:r>
              <a:rPr lang="en-US" dirty="0">
                <a:latin typeface="Comic Sans MS" pitchFamily="66" charset="0"/>
              </a:rPr>
              <a:t>Login into the website</a:t>
            </a:r>
          </a:p>
          <a:p>
            <a:pPr>
              <a:buFont typeface="Arial" pitchFamily="34" charset="0"/>
              <a:buChar char="•"/>
            </a:pPr>
            <a:r>
              <a:rPr lang="en-US" dirty="0">
                <a:latin typeface="Comic Sans MS" pitchFamily="66" charset="0"/>
              </a:rPr>
              <a:t>Display student details</a:t>
            </a:r>
          </a:p>
          <a:p>
            <a:pPr>
              <a:buFont typeface="Arial" pitchFamily="34" charset="0"/>
              <a:buChar char="•"/>
            </a:pPr>
            <a:r>
              <a:rPr lang="en-US" dirty="0">
                <a:latin typeface="Comic Sans MS" pitchFamily="66" charset="0"/>
              </a:rPr>
              <a:t>Edit their details</a:t>
            </a:r>
          </a:p>
          <a:p>
            <a:pPr>
              <a:buFont typeface="Arial" pitchFamily="34" charset="0"/>
              <a:buChar char="•"/>
            </a:pPr>
            <a:r>
              <a:rPr lang="en-US" dirty="0">
                <a:latin typeface="Comic Sans MS" pitchFamily="66" charset="0"/>
              </a:rPr>
              <a:t>Upload their images</a:t>
            </a:r>
          </a:p>
          <a:p>
            <a:pPr>
              <a:buFont typeface="Arial" pitchFamily="34" charset="0"/>
              <a:buChar char="•"/>
            </a:pPr>
            <a:r>
              <a:rPr lang="en-US" dirty="0">
                <a:latin typeface="Comic Sans MS" pitchFamily="66" charset="0"/>
              </a:rPr>
              <a:t>Upload their resumes</a:t>
            </a:r>
          </a:p>
          <a:p>
            <a:r>
              <a:rPr lang="en-US" b="1" u="sng" dirty="0">
                <a:latin typeface="Century Gothic" pitchFamily="34" charset="0"/>
              </a:rPr>
              <a:t>Assumptions &amp; dependencies</a:t>
            </a:r>
          </a:p>
          <a:p>
            <a:endParaRPr lang="en-US" b="1" u="sng" dirty="0">
              <a:latin typeface="Century Gothic" pitchFamily="34" charset="0"/>
            </a:endParaRPr>
          </a:p>
          <a:p>
            <a:pPr>
              <a:buFont typeface="Arial" pitchFamily="34" charset="0"/>
              <a:buChar char="•"/>
            </a:pPr>
            <a:r>
              <a:rPr lang="en-US" dirty="0">
                <a:latin typeface="Comic Sans MS" pitchFamily="66" charset="0"/>
              </a:rPr>
              <a:t>Administrator is created in the system already.</a:t>
            </a:r>
          </a:p>
          <a:p>
            <a:pPr>
              <a:buFont typeface="Arial" pitchFamily="34" charset="0"/>
              <a:buChar char="•"/>
            </a:pPr>
            <a:r>
              <a:rPr lang="en-US" dirty="0">
                <a:latin typeface="Comic Sans MS" pitchFamily="66" charset="0"/>
              </a:rPr>
              <a:t>Roles and tasks are predefined.</a:t>
            </a:r>
          </a:p>
          <a:p>
            <a:pPr>
              <a:buFont typeface="Arial" pitchFamily="34" charset="0"/>
              <a:buChar char="•"/>
            </a:pPr>
            <a:endParaRPr lang="en-US" dirty="0">
              <a:latin typeface="Comic Sans MS" pitchFamily="66" charset="0"/>
            </a:endParaRPr>
          </a:p>
          <a:p>
            <a:r>
              <a:rPr lang="en-US" sz="2000" b="1" u="sng" dirty="0">
                <a:latin typeface="Century Gothic" pitchFamily="34" charset="0"/>
              </a:rPr>
              <a:t>Use Case Reports</a:t>
            </a:r>
          </a:p>
          <a:p>
            <a:endParaRPr lang="en-US" b="1" u="sng" dirty="0">
              <a:latin typeface="Comic Sans MS" pitchFamily="66" charset="0"/>
            </a:endParaRPr>
          </a:p>
          <a:p>
            <a:pPr algn="ctr"/>
            <a:r>
              <a:rPr lang="en-US" b="1" u="sng" dirty="0">
                <a:latin typeface="Comic Sans MS" pitchFamily="66" charset="0"/>
              </a:rPr>
              <a:t>Use-case: Login into the website</a:t>
            </a:r>
          </a:p>
          <a:p>
            <a:pPr algn="ctr"/>
            <a:endParaRPr lang="en-US" b="1" u="sng" dirty="0">
              <a:latin typeface="Comic Sans MS" pitchFamily="66" charset="0"/>
            </a:endParaRPr>
          </a:p>
          <a:p>
            <a:r>
              <a:rPr lang="en-US" b="1" dirty="0">
                <a:latin typeface="Comic Sans MS" pitchFamily="66" charset="0"/>
              </a:rPr>
              <a:t>Goal in context</a:t>
            </a:r>
            <a:r>
              <a:rPr lang="en-US" dirty="0">
                <a:latin typeface="Comic Sans MS" pitchFamily="66" charset="0"/>
              </a:rPr>
              <a:t>: Gain access to the website</a:t>
            </a:r>
          </a:p>
          <a:p>
            <a:r>
              <a:rPr lang="en-US" b="1" dirty="0">
                <a:latin typeface="Comic Sans MS" pitchFamily="66" charset="0"/>
              </a:rPr>
              <a:t>Brief Description</a:t>
            </a:r>
            <a:r>
              <a:rPr lang="en-US" dirty="0">
                <a:latin typeface="Comic Sans MS" pitchFamily="66" charset="0"/>
              </a:rPr>
              <a:t>: This use case is used when the administrator wants to access the website to enable/disable/update the personal details of</a:t>
            </a:r>
          </a:p>
          <a:p>
            <a:r>
              <a:rPr lang="en-US" dirty="0">
                <a:latin typeface="Comic Sans MS" pitchFamily="66" charset="0"/>
              </a:rPr>
              <a:t>the student.</a:t>
            </a:r>
          </a:p>
        </p:txBody>
      </p:sp>
      <p:sp>
        <p:nvSpPr>
          <p:cNvPr id="11" name="TextBox 10"/>
          <p:cNvSpPr txBox="1"/>
          <p:nvPr/>
        </p:nvSpPr>
        <p:spPr>
          <a:xfrm>
            <a:off x="609600" y="3429002"/>
            <a:ext cx="3657600" cy="646331"/>
          </a:xfrm>
          <a:prstGeom prst="rect">
            <a:avLst/>
          </a:prstGeom>
          <a:noFill/>
        </p:spPr>
        <p:txBody>
          <a:bodyPr wrap="square" rtlCol="0">
            <a:spAutoFit/>
          </a:bodyPr>
          <a:lstStyle/>
          <a:p>
            <a:endParaRPr lang="en-US" dirty="0"/>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304800" y="304800"/>
            <a:ext cx="6172200" cy="9510296"/>
          </a:xfrm>
          <a:prstGeom prst="rect">
            <a:avLst/>
          </a:prstGeom>
          <a:noFill/>
        </p:spPr>
        <p:txBody>
          <a:bodyPr wrap="square" rtlCol="0">
            <a:spAutoFit/>
          </a:bodyPr>
          <a:lstStyle/>
          <a:p>
            <a:pPr algn="just"/>
            <a:r>
              <a:rPr lang="en-IN" dirty="0">
                <a:latin typeface="Comic Sans MS" pitchFamily="66" charset="0"/>
              </a:rPr>
              <a:t>There aren’t any limitations of a student management system as such. A better word for limitations would be </a:t>
            </a:r>
            <a:r>
              <a:rPr lang="en-IN" b="1" dirty="0">
                <a:latin typeface="Comic Sans MS" pitchFamily="66" charset="0"/>
              </a:rPr>
              <a:t>“issues” faced by schools while using a student management system.</a:t>
            </a:r>
          </a:p>
          <a:p>
            <a:pPr algn="just"/>
            <a:endParaRPr lang="en-IN" b="1" dirty="0">
              <a:latin typeface="Comic Sans MS" pitchFamily="66" charset="0"/>
            </a:endParaRPr>
          </a:p>
          <a:p>
            <a:pPr algn="just"/>
            <a:r>
              <a:rPr lang="en-IN" dirty="0">
                <a:latin typeface="Comic Sans MS" pitchFamily="66" charset="0"/>
              </a:rPr>
              <a:t>Fortunately, there aren’t many. </a:t>
            </a:r>
          </a:p>
          <a:p>
            <a:pPr algn="just"/>
            <a:endParaRPr lang="en-IN" dirty="0">
              <a:latin typeface="Comic Sans MS" pitchFamily="66" charset="0"/>
            </a:endParaRPr>
          </a:p>
          <a:p>
            <a:pPr algn="just"/>
            <a:r>
              <a:rPr lang="en-US" dirty="0">
                <a:latin typeface="Comic Sans MS" pitchFamily="66" charset="0"/>
              </a:rPr>
              <a:t>The most common issues are schools/teachers/students/parents face while using a student management system is: a complex user interface and that’s a solvable issue.</a:t>
            </a:r>
          </a:p>
          <a:p>
            <a:pPr algn="just"/>
            <a:r>
              <a:rPr lang="en-IN" dirty="0">
                <a:latin typeface="Comic Sans MS" pitchFamily="66" charset="0"/>
              </a:rPr>
              <a:t>We’re humans and we need some time to get a hang of things. If the tool you’re using is genuinely tough to use, you can go for a tool that’s simple or get a training.</a:t>
            </a:r>
          </a:p>
          <a:p>
            <a:pPr algn="just"/>
            <a:endParaRPr lang="en-US" dirty="0">
              <a:latin typeface="Comic Sans MS" pitchFamily="66" charset="0"/>
            </a:endParaRPr>
          </a:p>
          <a:p>
            <a:pPr algn="just">
              <a:buFont typeface="Wingdings" pitchFamily="2" charset="2"/>
              <a:buChar char="Ø"/>
            </a:pPr>
            <a:r>
              <a:rPr lang="en-IN" dirty="0">
                <a:latin typeface="Comic Sans MS" pitchFamily="66" charset="0"/>
              </a:rPr>
              <a:t>Often, applications face minor technical glitches and these systems are no exception but, ratification is immediate.</a:t>
            </a:r>
          </a:p>
          <a:p>
            <a:pPr algn="just">
              <a:buFont typeface="Wingdings" pitchFamily="2" charset="2"/>
              <a:buChar char="Ø"/>
            </a:pPr>
            <a:endParaRPr lang="en-IN" dirty="0">
              <a:latin typeface="Comic Sans MS" pitchFamily="66" charset="0"/>
            </a:endParaRPr>
          </a:p>
          <a:p>
            <a:pPr algn="just">
              <a:buFont typeface="Wingdings" pitchFamily="2" charset="2"/>
              <a:buChar char="Ø"/>
            </a:pPr>
            <a:r>
              <a:rPr lang="en-IN" dirty="0">
                <a:latin typeface="Comic Sans MS" pitchFamily="66" charset="0"/>
              </a:rPr>
              <a:t>Only, people who are accustomed to regular use of </a:t>
            </a:r>
            <a:r>
              <a:rPr lang="en-IN" dirty="0" err="1">
                <a:latin typeface="Comic Sans MS" pitchFamily="66" charset="0"/>
              </a:rPr>
              <a:t>smartphones</a:t>
            </a:r>
            <a:r>
              <a:rPr lang="en-IN" dirty="0">
                <a:latin typeface="Comic Sans MS" pitchFamily="66" charset="0"/>
              </a:rPr>
              <a:t> or computers can operate this software.</a:t>
            </a:r>
          </a:p>
          <a:p>
            <a:pPr algn="just">
              <a:buFont typeface="Wingdings" pitchFamily="2" charset="2"/>
              <a:buChar char="Ø"/>
            </a:pPr>
            <a:endParaRPr lang="en-IN" dirty="0">
              <a:latin typeface="Comic Sans MS" pitchFamily="66" charset="0"/>
            </a:endParaRPr>
          </a:p>
          <a:p>
            <a:pPr algn="just">
              <a:buFont typeface="Wingdings" pitchFamily="2" charset="2"/>
              <a:buChar char="Ø"/>
            </a:pPr>
            <a:r>
              <a:rPr lang="en-IN" dirty="0">
                <a:latin typeface="Comic Sans MS" pitchFamily="66" charset="0"/>
              </a:rPr>
              <a:t>Extensive modules and features make it  difficult for a user to utilise the application.</a:t>
            </a:r>
          </a:p>
          <a:p>
            <a:pPr algn="just">
              <a:buFont typeface="Wingdings" pitchFamily="2" charset="2"/>
              <a:buChar char="Ø"/>
            </a:pPr>
            <a:endParaRPr lang="en-IN" dirty="0">
              <a:latin typeface="Comic Sans MS" pitchFamily="66" charset="0"/>
            </a:endParaRPr>
          </a:p>
          <a:p>
            <a:pPr algn="just">
              <a:buFont typeface="Wingdings" pitchFamily="2" charset="2"/>
              <a:buChar char="Ø"/>
            </a:pPr>
            <a:r>
              <a:rPr lang="en-IN" dirty="0">
                <a:latin typeface="Comic Sans MS" pitchFamily="66" charset="0"/>
              </a:rPr>
              <a:t>With huge flow in traffic the application is prone to performance issues.</a:t>
            </a:r>
          </a:p>
          <a:p>
            <a:pPr algn="just">
              <a:buFont typeface="Wingdings" pitchFamily="2" charset="2"/>
              <a:buChar char="Ø"/>
            </a:pPr>
            <a:endParaRPr lang="en-IN" dirty="0">
              <a:latin typeface="Comic Sans MS" pitchFamily="66" charset="0"/>
            </a:endParaRPr>
          </a:p>
          <a:p>
            <a:pPr algn="just">
              <a:buFont typeface="Wingdings" pitchFamily="2" charset="2"/>
              <a:buChar char="Ø"/>
            </a:pPr>
            <a:r>
              <a:rPr lang="en-IN" dirty="0">
                <a:latin typeface="Comic Sans MS" pitchFamily="66" charset="0"/>
              </a:rPr>
              <a:t>Few companies market their products at extravagant price, which are not affordable by</a:t>
            </a:r>
          </a:p>
          <a:p>
            <a:pPr algn="just"/>
            <a:r>
              <a:rPr lang="en-IN" dirty="0">
                <a:latin typeface="Comic Sans MS" pitchFamily="66" charset="0"/>
              </a:rPr>
              <a:t> growing organizations.</a:t>
            </a:r>
          </a:p>
          <a:p>
            <a:pPr algn="just"/>
            <a:endParaRPr lang="en-IN" dirty="0">
              <a:latin typeface="Comic Sans MS" pitchFamily="66" charset="0"/>
            </a:endParaRPr>
          </a:p>
          <a:p>
            <a:pPr algn="just"/>
            <a:endParaRPr lang="en-IN" dirty="0">
              <a:latin typeface="Comic Sans MS" pitchFamily="66" charset="0"/>
            </a:endParaRPr>
          </a:p>
          <a:p>
            <a:pPr algn="just"/>
            <a:endParaRPr lang="en-IN" dirty="0">
              <a:latin typeface="Comic Sans MS" pitchFamily="66"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2438400" y="405825"/>
            <a:ext cx="1981200" cy="584775"/>
          </a:xfrm>
          <a:prstGeom prst="rect">
            <a:avLst/>
          </a:prstGeom>
          <a:noFill/>
        </p:spPr>
        <p:txBody>
          <a:bodyPr wrap="square" rtlCol="0">
            <a:spAutoFit/>
          </a:bodyPr>
          <a:lstStyle/>
          <a:p>
            <a:r>
              <a:rPr lang="en-US" sz="3200" b="1" i="1" u="sng" spc="300" dirty="0">
                <a:latin typeface="Century Gothic" pitchFamily="34" charset="0"/>
              </a:rPr>
              <a:t>TESTING</a:t>
            </a:r>
            <a:endParaRPr lang="en-US" sz="3200" spc="300" dirty="0"/>
          </a:p>
        </p:txBody>
      </p:sp>
      <p:sp>
        <p:nvSpPr>
          <p:cNvPr id="8" name="TextBox 7"/>
          <p:cNvSpPr txBox="1"/>
          <p:nvPr/>
        </p:nvSpPr>
        <p:spPr>
          <a:xfrm>
            <a:off x="304800" y="1404878"/>
            <a:ext cx="6172200" cy="2862322"/>
          </a:xfrm>
          <a:prstGeom prst="rect">
            <a:avLst/>
          </a:prstGeom>
          <a:noFill/>
        </p:spPr>
        <p:txBody>
          <a:bodyPr wrap="square" rtlCol="0">
            <a:spAutoFit/>
          </a:bodyPr>
          <a:lstStyle/>
          <a:p>
            <a:r>
              <a:rPr lang="en-US" dirty="0">
                <a:latin typeface="Century" pitchFamily="18" charset="0"/>
              </a:rPr>
              <a:t>Software testing is the process of executing a program with an intension of finding errors. This can also be stated as the process of validating and verifying that a software program is working as expected and is meeting the technical as well as business requirements. This can be implemented at any time in the development process. There are many types of testing software viz., unit testing, black box testing, performance testing, stress testing, regression testing, white box testing etc. </a:t>
            </a:r>
          </a:p>
          <a:p>
            <a:endParaRPr lang="en-US" dirty="0">
              <a:latin typeface="Century" pitchFamily="18" charset="0"/>
            </a:endParaRPr>
          </a:p>
        </p:txBody>
      </p:sp>
      <p:sp>
        <p:nvSpPr>
          <p:cNvPr id="9" name="TextBox 8"/>
          <p:cNvSpPr txBox="1"/>
          <p:nvPr/>
        </p:nvSpPr>
        <p:spPr>
          <a:xfrm>
            <a:off x="381000" y="4343400"/>
            <a:ext cx="5943600" cy="3508653"/>
          </a:xfrm>
          <a:prstGeom prst="rect">
            <a:avLst/>
          </a:prstGeom>
          <a:noFill/>
        </p:spPr>
        <p:txBody>
          <a:bodyPr wrap="square" rtlCol="0">
            <a:spAutoFit/>
          </a:bodyPr>
          <a:lstStyle/>
          <a:p>
            <a:r>
              <a:rPr lang="en-US" sz="2400" b="1" spc="300" dirty="0"/>
              <a:t>SOFTWARE TESTING TYPE </a:t>
            </a:r>
          </a:p>
          <a:p>
            <a:endParaRPr lang="en-US" sz="2400" dirty="0"/>
          </a:p>
          <a:p>
            <a:r>
              <a:rPr lang="en-US" sz="2400" u="sng" spc="300" dirty="0">
                <a:latin typeface="Bahnschrift Condensed" pitchFamily="34" charset="0"/>
              </a:rPr>
              <a:t>BLACKBOX TESTING </a:t>
            </a:r>
          </a:p>
          <a:p>
            <a:endParaRPr lang="en-US" sz="2400" u="sng" dirty="0">
              <a:latin typeface="Bahnschrift Condensed" pitchFamily="34" charset="0"/>
            </a:endParaRPr>
          </a:p>
          <a:p>
            <a:endParaRPr lang="en-US" dirty="0"/>
          </a:p>
          <a:p>
            <a:r>
              <a:rPr lang="en-US" dirty="0">
                <a:latin typeface="Bahnschrift SemiBold SemiConden" pitchFamily="34" charset="0"/>
              </a:rPr>
              <a:t>The black-box approach is a testing method in which test data are derived from the specified functional requirements without regard to the final program structure .It is also termed data-driven or requirements-based testing . A testing method emphasized on executing the functions and examination of their input and output data.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304800" y="533400"/>
            <a:ext cx="6248400" cy="4339650"/>
          </a:xfrm>
          <a:prstGeom prst="rect">
            <a:avLst/>
          </a:prstGeom>
          <a:noFill/>
        </p:spPr>
        <p:txBody>
          <a:bodyPr wrap="square" rtlCol="0">
            <a:spAutoFit/>
          </a:bodyPr>
          <a:lstStyle/>
          <a:p>
            <a:r>
              <a:rPr lang="en-US" sz="2400" b="1" u="sng" dirty="0"/>
              <a:t>WHITE BOX TESTING </a:t>
            </a:r>
          </a:p>
          <a:p>
            <a:endParaRPr lang="en-US" dirty="0"/>
          </a:p>
          <a:p>
            <a:r>
              <a:rPr lang="en-US" spc="300" dirty="0">
                <a:latin typeface="Calisto MT" pitchFamily="18" charset="0"/>
              </a:rPr>
              <a:t>Contrary to black-box testing software is viewed as a whitebox , or glass-box in white-box testing as the structure and flow of the software under test are visible to the tester . This testing is based on knowledge of the internal logic of an application’s code. Testing plans are made according to the details of the software implementation, such as programming language, logic and styles. Test cases are derived from the program structure. White-box testing is also called glass-box testing, logic-driven testing or design based testing.</a:t>
            </a:r>
          </a:p>
        </p:txBody>
      </p:sp>
      <p:sp>
        <p:nvSpPr>
          <p:cNvPr id="8" name="TextBox 7"/>
          <p:cNvSpPr txBox="1"/>
          <p:nvPr/>
        </p:nvSpPr>
        <p:spPr>
          <a:xfrm>
            <a:off x="381000" y="4953000"/>
            <a:ext cx="5715000" cy="3724096"/>
          </a:xfrm>
          <a:prstGeom prst="rect">
            <a:avLst/>
          </a:prstGeom>
          <a:noFill/>
        </p:spPr>
        <p:txBody>
          <a:bodyPr wrap="square" rtlCol="0">
            <a:spAutoFit/>
          </a:bodyPr>
          <a:lstStyle/>
          <a:p>
            <a:r>
              <a:rPr lang="en-US" sz="2800" b="1" u="sng" dirty="0"/>
              <a:t>BENEFITS </a:t>
            </a:r>
          </a:p>
          <a:p>
            <a:endParaRPr lang="en-US" sz="2800" b="1" u="sng" dirty="0"/>
          </a:p>
          <a:p>
            <a:pPr marL="342900" indent="-342900">
              <a:buFont typeface="+mj-lt"/>
              <a:buAutoNum type="alphaLcParenR"/>
            </a:pPr>
            <a:r>
              <a:rPr lang="en-US" dirty="0"/>
              <a:t>Software provide easy management of student records. </a:t>
            </a:r>
          </a:p>
          <a:p>
            <a:pPr marL="342900" indent="-342900">
              <a:buFont typeface="+mj-lt"/>
              <a:buAutoNum type="alphaLcParenR"/>
            </a:pPr>
            <a:endParaRPr lang="en-US" dirty="0"/>
          </a:p>
          <a:p>
            <a:pPr marL="342900" indent="-342900">
              <a:buFont typeface="+mj-lt"/>
              <a:buAutoNum type="alphaLcParenR"/>
            </a:pPr>
            <a:r>
              <a:rPr lang="en-US" dirty="0"/>
              <a:t>Software has very user friendly interface which is very easy to handle and understand .</a:t>
            </a:r>
          </a:p>
          <a:p>
            <a:pPr marL="342900" indent="-342900">
              <a:buFont typeface="+mj-lt"/>
              <a:buAutoNum type="alphaLcParenR"/>
            </a:pPr>
            <a:endParaRPr lang="en-US" dirty="0"/>
          </a:p>
          <a:p>
            <a:pPr marL="342900" indent="-342900">
              <a:buFont typeface="+mj-lt"/>
              <a:buAutoNum type="alphaLcParenR"/>
            </a:pPr>
            <a:r>
              <a:rPr lang="en-US" dirty="0"/>
              <a:t>Software provides security to private data by hiding them.</a:t>
            </a:r>
          </a:p>
          <a:p>
            <a:pPr marL="342900" indent="-342900">
              <a:buFont typeface="+mj-lt"/>
              <a:buAutoNum type="alphaLcParenR"/>
            </a:pPr>
            <a:endParaRPr lang="en-US" dirty="0"/>
          </a:p>
          <a:p>
            <a:pPr marL="342900" indent="-342900">
              <a:buFont typeface="+mj-lt"/>
              <a:buAutoNum type="alphaLcParenR"/>
            </a:pPr>
            <a:r>
              <a:rPr lang="en-US" dirty="0"/>
              <a:t>Software uses very less memory and takes less time to startup.</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533400" y="803493"/>
            <a:ext cx="5791200" cy="923330"/>
          </a:xfrm>
          <a:prstGeom prst="rect">
            <a:avLst/>
          </a:prstGeom>
          <a:noFill/>
        </p:spPr>
        <p:txBody>
          <a:bodyPr wrap="square" rtlCol="0">
            <a:spAutoFit/>
          </a:bodyPr>
          <a:lstStyle/>
          <a:p>
            <a:pPr algn="just">
              <a:buFont typeface="Wingdings" pitchFamily="2" charset="2"/>
              <a:buChar char="Ø"/>
            </a:pPr>
            <a:endParaRPr lang="en-IN" dirty="0">
              <a:latin typeface="Comic Sans MS" pitchFamily="66" charset="0"/>
            </a:endParaRPr>
          </a:p>
          <a:p>
            <a:pPr algn="just"/>
            <a:endParaRPr lang="en-IN" dirty="0">
              <a:latin typeface="Comic Sans MS" pitchFamily="66" charset="0"/>
            </a:endParaRPr>
          </a:p>
          <a:p>
            <a:pPr algn="just"/>
            <a:endParaRPr lang="en-IN" dirty="0">
              <a:latin typeface="Comic Sans MS" pitchFamily="66" charset="0"/>
            </a:endParaRPr>
          </a:p>
        </p:txBody>
      </p:sp>
      <p:sp>
        <p:nvSpPr>
          <p:cNvPr id="5" name="TextBox 4"/>
          <p:cNvSpPr txBox="1"/>
          <p:nvPr/>
        </p:nvSpPr>
        <p:spPr>
          <a:xfrm>
            <a:off x="381000" y="381000"/>
            <a:ext cx="6096000" cy="8125301"/>
          </a:xfrm>
          <a:prstGeom prst="rect">
            <a:avLst/>
          </a:prstGeom>
          <a:noFill/>
        </p:spPr>
        <p:txBody>
          <a:bodyPr wrap="square" rtlCol="0">
            <a:spAutoFit/>
          </a:bodyPr>
          <a:lstStyle/>
          <a:p>
            <a:pPr algn="ctr"/>
            <a:r>
              <a:rPr lang="en-US" sz="2400" b="1" i="1" u="sng" dirty="0">
                <a:latin typeface="Century Gothic" pitchFamily="34" charset="0"/>
              </a:rPr>
              <a:t>CONTRIBUTION IN THE PROJECT</a:t>
            </a:r>
          </a:p>
          <a:p>
            <a:pPr algn="ctr"/>
            <a:endParaRPr lang="en-US" sz="2400" b="1" i="1" u="sng" dirty="0">
              <a:latin typeface="Century Gothic" pitchFamily="34" charset="0"/>
            </a:endParaRPr>
          </a:p>
          <a:p>
            <a:endParaRPr lang="en-US" sz="2400" b="1" i="1" u="sng" dirty="0">
              <a:latin typeface="Comic Sans MS" pitchFamily="66" charset="0"/>
            </a:endParaRPr>
          </a:p>
          <a:p>
            <a:r>
              <a:rPr lang="en-US" dirty="0">
                <a:latin typeface="Comic Sans MS" pitchFamily="66" charset="0"/>
              </a:rPr>
              <a:t>Student information management system lead to a better organization structure since the information management of the students is well structured and also lead to better as well as efficient utilization of resources.</a:t>
            </a:r>
          </a:p>
          <a:p>
            <a:endParaRPr lang="en-US" dirty="0">
              <a:latin typeface="Comic Sans MS" pitchFamily="66" charset="0"/>
            </a:endParaRPr>
          </a:p>
          <a:p>
            <a:endParaRPr lang="en-US" dirty="0">
              <a:latin typeface="Comic Sans MS" pitchFamily="66" charset="0"/>
            </a:endParaRPr>
          </a:p>
          <a:p>
            <a:r>
              <a:rPr lang="en-US" dirty="0">
                <a:latin typeface="Comic Sans MS" pitchFamily="66" charset="0"/>
              </a:rPr>
              <a:t>Student Information Management System can be used by education institutes to maintain the records of students easily. Achieving this objective is difficult using a manual system as the information is scattered, can be redundant and collecting</a:t>
            </a:r>
          </a:p>
          <a:p>
            <a:r>
              <a:rPr lang="en-US" dirty="0">
                <a:latin typeface="Comic Sans MS" pitchFamily="66" charset="0"/>
              </a:rPr>
              <a:t>relevant information may be very time consuming. </a:t>
            </a:r>
          </a:p>
          <a:p>
            <a:r>
              <a:rPr lang="en-US" dirty="0">
                <a:latin typeface="Comic Sans MS" pitchFamily="66" charset="0"/>
              </a:rPr>
              <a:t>All these problems are solved using this project.</a:t>
            </a:r>
          </a:p>
          <a:p>
            <a:r>
              <a:rPr lang="en-US" dirty="0">
                <a:latin typeface="Comic Sans MS" pitchFamily="66" charset="0"/>
              </a:rPr>
              <a:t>Our project “</a:t>
            </a:r>
            <a:r>
              <a:rPr lang="en-US" b="1" i="1" dirty="0">
                <a:latin typeface="Comic Sans MS" pitchFamily="66" charset="0"/>
              </a:rPr>
              <a:t>Student Information Management System</a:t>
            </a:r>
            <a:r>
              <a:rPr lang="en-US" dirty="0">
                <a:latin typeface="Comic Sans MS" pitchFamily="66" charset="0"/>
              </a:rPr>
              <a:t>” was developed by all four of us.</a:t>
            </a:r>
          </a:p>
          <a:p>
            <a:endParaRPr lang="en-US" dirty="0">
              <a:latin typeface="Comic Sans MS" pitchFamily="66" charset="0"/>
            </a:endParaRPr>
          </a:p>
          <a:p>
            <a:endParaRPr lang="en-US" dirty="0">
              <a:latin typeface="Comic Sans MS" pitchFamily="66" charset="0"/>
            </a:endParaRPr>
          </a:p>
          <a:p>
            <a:r>
              <a:rPr lang="en-US" dirty="0">
                <a:latin typeface="Comic Sans MS" pitchFamily="66" charset="0"/>
              </a:rPr>
              <a:t>We, a team of two persons took a step by step approach in order to reach our goal.</a:t>
            </a:r>
          </a:p>
          <a:p>
            <a:endParaRPr lang="en-US" dirty="0">
              <a:latin typeface="Comic Sans MS" pitchFamily="66" charset="0"/>
            </a:endParaRPr>
          </a:p>
          <a:p>
            <a:r>
              <a:rPr lang="en-US" dirty="0">
                <a:latin typeface="Comic Sans MS" pitchFamily="66" charset="0"/>
              </a:rPr>
              <a:t>We applied the knowledge we gained from our respected teachers and developed this project </a:t>
            </a:r>
            <a:r>
              <a:rPr lang="en-US" b="1" dirty="0">
                <a:latin typeface="Comic Sans MS" pitchFamily="66" charset="0"/>
              </a:rPr>
              <a:t>“STUDENT INFORMATION MANAGEMENT SYSTEM”.</a:t>
            </a:r>
            <a:endParaRPr lang="en-US" dirty="0">
              <a:latin typeface="Comic Sans MS" pitchFamily="66"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114</a:t>
            </a:fld>
            <a:endParaRPr lang="en-US"/>
          </a:p>
        </p:txBody>
      </p:sp>
      <p:sp>
        <p:nvSpPr>
          <p:cNvPr id="9" name="TextBox 8"/>
          <p:cNvSpPr txBox="1"/>
          <p:nvPr/>
        </p:nvSpPr>
        <p:spPr>
          <a:xfrm>
            <a:off x="609600" y="914400"/>
            <a:ext cx="5715000" cy="5078313"/>
          </a:xfrm>
          <a:prstGeom prst="rect">
            <a:avLst/>
          </a:prstGeom>
          <a:noFill/>
        </p:spPr>
        <p:txBody>
          <a:bodyPr wrap="square" rtlCol="0">
            <a:spAutoFit/>
          </a:bodyPr>
          <a:lstStyle/>
          <a:p>
            <a:pPr algn="ctr"/>
            <a:r>
              <a:rPr lang="en-US" sz="2400" b="1" i="1" u="sng" dirty="0">
                <a:latin typeface="Century Gothic" pitchFamily="34" charset="0"/>
              </a:rPr>
              <a:t>Bibliography</a:t>
            </a:r>
          </a:p>
          <a:p>
            <a:pPr algn="ctr"/>
            <a:endParaRPr lang="en-US" sz="2400" b="1" i="1" u="sng" dirty="0">
              <a:latin typeface="Century Gothic" pitchFamily="34" charset="0"/>
            </a:endParaRPr>
          </a:p>
          <a:p>
            <a:pPr algn="ctr"/>
            <a:endParaRPr lang="en-US" sz="2400" b="1" i="1" u="sng" dirty="0">
              <a:latin typeface="Century Gothic" pitchFamily="34" charset="0"/>
            </a:endParaRPr>
          </a:p>
          <a:p>
            <a:pPr>
              <a:buFont typeface="Wingdings" pitchFamily="2" charset="2"/>
              <a:buChar char="§"/>
            </a:pPr>
            <a:r>
              <a:rPr lang="en-US" dirty="0">
                <a:latin typeface="Comic Sans MS" pitchFamily="66" charset="0"/>
              </a:rPr>
              <a:t>PHP book by Vasvani (TMH publications).</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Beginning PHP5 by WROX.</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dirty="0">
                <a:latin typeface="Comic Sans MS" pitchFamily="66" charset="0"/>
                <a:hlinkClick r:id="rId2"/>
              </a:rPr>
              <a:t>www.google.com</a:t>
            </a:r>
            <a:endParaRPr lang="en-US" dirty="0">
              <a:latin typeface="Comic Sans MS" pitchFamily="66" charset="0"/>
            </a:endParaRP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dirty="0">
                <a:latin typeface="Comic Sans MS" pitchFamily="66" charset="0"/>
                <a:hlinkClick r:id="rId3"/>
              </a:rPr>
              <a:t>www.wikipedia.com</a:t>
            </a:r>
            <a:endParaRPr lang="en-US" dirty="0">
              <a:latin typeface="Comic Sans MS" pitchFamily="66" charset="0"/>
            </a:endParaRP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dirty="0">
                <a:latin typeface="Comic Sans MS" pitchFamily="66" charset="0"/>
                <a:hlinkClick r:id="rId4"/>
              </a:rPr>
              <a:t>www.w3schools.com</a:t>
            </a:r>
            <a:endParaRPr lang="en-US" dirty="0">
              <a:latin typeface="Comic Sans MS" pitchFamily="66" charset="0"/>
            </a:endParaRP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Informatics practices by </a:t>
            </a:r>
            <a:r>
              <a:rPr lang="en-US" dirty="0" err="1">
                <a:latin typeface="Comic Sans MS" pitchFamily="66" charset="0"/>
              </a:rPr>
              <a:t>Sumita</a:t>
            </a:r>
            <a:r>
              <a:rPr lang="en-US" dirty="0">
                <a:latin typeface="Comic Sans MS" pitchFamily="66" charset="0"/>
              </a:rPr>
              <a:t> </a:t>
            </a:r>
            <a:r>
              <a:rPr lang="en-US" dirty="0" err="1">
                <a:latin typeface="Comic Sans MS" pitchFamily="66" charset="0"/>
              </a:rPr>
              <a:t>Arora</a:t>
            </a:r>
            <a:r>
              <a:rPr lang="en-US" dirty="0">
                <a:latin typeface="Comic Sans MS" pitchFamily="66" charset="0"/>
              </a:rPr>
              <a:t>.</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Head First PHP &amp; </a:t>
            </a:r>
            <a:r>
              <a:rPr lang="en-US" dirty="0" err="1">
                <a:latin typeface="Comic Sans MS" pitchFamily="66" charset="0"/>
              </a:rPr>
              <a:t>MySQL</a:t>
            </a:r>
            <a:r>
              <a:rPr lang="en-US" dirty="0">
                <a:latin typeface="Comic Sans MS" pitchFamily="66" charset="0"/>
              </a:rPr>
              <a:t> by Lynn </a:t>
            </a:r>
            <a:r>
              <a:rPr lang="en-US" dirty="0" err="1">
                <a:latin typeface="Comic Sans MS" pitchFamily="66" charset="0"/>
              </a:rPr>
              <a:t>Beighley</a:t>
            </a:r>
            <a:r>
              <a:rPr lang="en-US" dirty="0">
                <a:latin typeface="Comic Sans MS" pitchFamily="66" charset="0"/>
              </a:rPr>
              <a:t> and Michael Morrison(O’Reilly)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12</a:t>
            </a:fld>
            <a:endParaRPr lang="en-US"/>
          </a:p>
        </p:txBody>
      </p:sp>
      <p:sp>
        <p:nvSpPr>
          <p:cNvPr id="9" name="TextBox 8"/>
          <p:cNvSpPr txBox="1"/>
          <p:nvPr/>
        </p:nvSpPr>
        <p:spPr>
          <a:xfrm>
            <a:off x="304800" y="457200"/>
            <a:ext cx="6248400" cy="5970865"/>
          </a:xfrm>
          <a:prstGeom prst="rect">
            <a:avLst/>
          </a:prstGeom>
          <a:noFill/>
        </p:spPr>
        <p:txBody>
          <a:bodyPr wrap="square" rtlCol="0">
            <a:spAutoFit/>
          </a:bodyPr>
          <a:lstStyle/>
          <a:p>
            <a:r>
              <a:rPr lang="en-US" sz="2000" b="1" u="sng" dirty="0">
                <a:latin typeface="Century Gothic" pitchFamily="34" charset="0"/>
              </a:rPr>
              <a:t>Preconditions: </a:t>
            </a:r>
            <a:r>
              <a:rPr lang="en-US" dirty="0">
                <a:latin typeface="Comic Sans MS" pitchFamily="66" charset="0"/>
              </a:rPr>
              <a:t>The Administrator must be logged onto the website in order for this use case to begin</a:t>
            </a:r>
          </a:p>
          <a:p>
            <a:endParaRPr lang="en-US" b="1" u="sng" dirty="0">
              <a:latin typeface="Century Gothic" pitchFamily="34" charset="0"/>
            </a:endParaRPr>
          </a:p>
          <a:p>
            <a:r>
              <a:rPr lang="en-US" b="1" u="sng" dirty="0">
                <a:latin typeface="Century Gothic" pitchFamily="34" charset="0"/>
              </a:rPr>
              <a:t>Basic Flow:</a:t>
            </a:r>
          </a:p>
          <a:p>
            <a:endParaRPr lang="en-US" b="1" u="sng" dirty="0">
              <a:latin typeface="Century Gothic" pitchFamily="34" charset="0"/>
            </a:endParaRPr>
          </a:p>
          <a:p>
            <a:pPr>
              <a:buFont typeface="Wingdings" pitchFamily="2" charset="2"/>
              <a:buChar char="§"/>
            </a:pPr>
            <a:r>
              <a:rPr lang="en-US" dirty="0">
                <a:latin typeface="Comic Sans MS" pitchFamily="66" charset="0"/>
              </a:rPr>
              <a:t>The Website prompts the administrator for the user name and password.</a:t>
            </a:r>
          </a:p>
          <a:p>
            <a:pPr>
              <a:buFont typeface="Wingdings" pitchFamily="2" charset="2"/>
              <a:buChar char="§"/>
            </a:pPr>
            <a:r>
              <a:rPr lang="en-US" dirty="0">
                <a:latin typeface="Comic Sans MS" pitchFamily="66" charset="0"/>
              </a:rPr>
              <a:t>The Administrator enters the user name and password.</a:t>
            </a:r>
          </a:p>
          <a:p>
            <a:pPr>
              <a:buFont typeface="Wingdings" pitchFamily="2" charset="2"/>
              <a:buChar char="§"/>
            </a:pPr>
            <a:r>
              <a:rPr lang="en-US" dirty="0">
                <a:latin typeface="Comic Sans MS" pitchFamily="66" charset="0"/>
              </a:rPr>
              <a:t>The Website verifies the password and sets the user’s authorization.</a:t>
            </a:r>
          </a:p>
          <a:p>
            <a:pPr>
              <a:buFont typeface="Wingdings" pitchFamily="2" charset="2"/>
              <a:buChar char="§"/>
            </a:pPr>
            <a:r>
              <a:rPr lang="en-US" dirty="0">
                <a:latin typeface="Comic Sans MS" pitchFamily="66" charset="0"/>
              </a:rPr>
              <a:t>The Administrator is given access to the Website to perform his tasks.</a:t>
            </a:r>
          </a:p>
          <a:p>
            <a:pPr>
              <a:buFont typeface="Wingdings" pitchFamily="2" charset="2"/>
              <a:buChar char="§"/>
            </a:pPr>
            <a:endParaRPr lang="en-US" dirty="0">
              <a:latin typeface="Comic Sans MS" pitchFamily="66" charset="0"/>
            </a:endParaRPr>
          </a:p>
          <a:p>
            <a:r>
              <a:rPr lang="en-US" b="1" u="sng" dirty="0">
                <a:latin typeface="Comic Sans MS" pitchFamily="66" charset="0"/>
              </a:rPr>
              <a:t>Alternative Flow:</a:t>
            </a:r>
          </a:p>
          <a:p>
            <a:endParaRPr lang="en-US" b="1" u="sng" dirty="0">
              <a:latin typeface="Comic Sans MS" pitchFamily="66" charset="0"/>
            </a:endParaRPr>
          </a:p>
          <a:p>
            <a:pPr>
              <a:buFont typeface="Wingdings" pitchFamily="2" charset="2"/>
              <a:buChar char="§"/>
            </a:pPr>
            <a:r>
              <a:rPr lang="en-US" dirty="0">
                <a:latin typeface="Comic Sans MS" pitchFamily="66" charset="0"/>
              </a:rPr>
              <a:t>The administrator enters invalid username and password then he will not be allowed to enter the website</a:t>
            </a:r>
            <a:r>
              <a:rPr lang="en-US" b="1" dirty="0">
                <a:latin typeface="Comic Sans MS" pitchFamily="66" charset="0"/>
              </a:rPr>
              <a:t>.</a:t>
            </a:r>
          </a:p>
          <a:p>
            <a:pPr>
              <a:buFont typeface="Wingdings" pitchFamily="2" charset="2"/>
              <a:buChar char="§"/>
            </a:pPr>
            <a:endParaRPr lang="en-US" b="1" dirty="0">
              <a:latin typeface="Comic Sans MS" pitchFamily="66" charset="0"/>
            </a:endParaRPr>
          </a:p>
          <a:p>
            <a:r>
              <a:rPr lang="en-US" sz="2000" b="1" u="sng" dirty="0">
                <a:latin typeface="Century Gothic" pitchFamily="34" charset="0"/>
              </a:rPr>
              <a:t>Post conditions</a:t>
            </a:r>
            <a:r>
              <a:rPr lang="en-US" sz="2000" b="1" dirty="0">
                <a:latin typeface="Century Gothic" pitchFamily="34" charset="0"/>
              </a:rPr>
              <a:t>: </a:t>
            </a:r>
            <a:r>
              <a:rPr lang="en-US" dirty="0">
                <a:latin typeface="Comic Sans MS" pitchFamily="66" charset="0"/>
              </a:rPr>
              <a:t>The website state is unchanged by this use case</a:t>
            </a:r>
            <a:r>
              <a:rPr lang="en-US" b="1" dirty="0">
                <a:latin typeface="Comic Sans MS" pitchFamily="66" charset="0"/>
              </a:rPr>
              <a:t>.</a:t>
            </a:r>
            <a:endParaRPr lang="en-US" dirty="0">
              <a:latin typeface="Comic Sans MS" pitchFamily="66" charset="0"/>
            </a:endParaRPr>
          </a:p>
        </p:txBody>
      </p:sp>
      <p:sp>
        <p:nvSpPr>
          <p:cNvPr id="11" name="TextBox 10"/>
          <p:cNvSpPr txBox="1"/>
          <p:nvPr/>
        </p:nvSpPr>
        <p:spPr>
          <a:xfrm>
            <a:off x="228600" y="6858002"/>
            <a:ext cx="6629400" cy="2031325"/>
          </a:xfrm>
          <a:prstGeom prst="rect">
            <a:avLst/>
          </a:prstGeom>
          <a:noFill/>
        </p:spPr>
        <p:txBody>
          <a:bodyPr wrap="square" rtlCol="0">
            <a:spAutoFit/>
          </a:bodyPr>
          <a:lstStyle/>
          <a:p>
            <a:endParaRPr lang="en-US" b="1" i="1" dirty="0"/>
          </a:p>
          <a:p>
            <a:r>
              <a:rPr lang="en-US" b="1" i="1" dirty="0"/>
              <a:t> </a:t>
            </a:r>
            <a:endParaRPr lang="en-US" dirty="0"/>
          </a:p>
          <a:p>
            <a:r>
              <a:rPr lang="en-US" b="1" i="1" dirty="0"/>
              <a:t> </a:t>
            </a:r>
            <a:endParaRPr lang="en-US" dirty="0"/>
          </a:p>
          <a:p>
            <a:r>
              <a:rPr lang="en-US" b="1" i="1" dirty="0"/>
              <a:t> </a:t>
            </a:r>
            <a:endParaRPr lang="en-US" dirty="0"/>
          </a:p>
          <a:p>
            <a:endParaRPr lang="en-US" dirty="0"/>
          </a:p>
          <a:p>
            <a:endParaRPr lang="en-US" dirty="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971800" y="6096000"/>
            <a:ext cx="3581400" cy="2667000"/>
          </a:xfrm>
          <a:prstGeom prst="rect">
            <a:avLst/>
          </a:prstGeom>
          <a:noFill/>
          <a:ln w="9525">
            <a:noFill/>
            <a:miter lim="800000"/>
            <a:headEnd/>
            <a:tailEnd/>
          </a:ln>
          <a:effectLst/>
        </p:spPr>
      </p:pic>
      <p:sp>
        <p:nvSpPr>
          <p:cNvPr id="10" name="TextBox 9"/>
          <p:cNvSpPr txBox="1"/>
          <p:nvPr/>
        </p:nvSpPr>
        <p:spPr>
          <a:xfrm>
            <a:off x="609600" y="6772870"/>
            <a:ext cx="2286000" cy="923330"/>
          </a:xfrm>
          <a:prstGeom prst="rect">
            <a:avLst/>
          </a:prstGeom>
          <a:noFill/>
        </p:spPr>
        <p:txBody>
          <a:bodyPr wrap="square" rtlCol="0">
            <a:spAutoFit/>
          </a:bodyPr>
          <a:lstStyle/>
          <a:p>
            <a:r>
              <a:rPr lang="en-US" b="1" u="sng" dirty="0">
                <a:latin typeface="Century Gothic" pitchFamily="34" charset="0"/>
              </a:rPr>
              <a:t>Use Case Report-</a:t>
            </a:r>
          </a:p>
          <a:p>
            <a:r>
              <a:rPr lang="en-US" b="1" u="sng" dirty="0">
                <a:latin typeface="Century Gothic" pitchFamily="34" charset="0"/>
              </a:rPr>
              <a:t> Login into</a:t>
            </a:r>
          </a:p>
          <a:p>
            <a:r>
              <a:rPr lang="en-US" b="1" u="sng" dirty="0">
                <a:latin typeface="Century Gothic" pitchFamily="34" charset="0"/>
              </a:rPr>
              <a:t> the website</a:t>
            </a:r>
            <a:endParaRPr lang="en-US" u="sng" dirty="0">
              <a:latin typeface="Century Gothic"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13</a:t>
            </a:fld>
            <a:endParaRPr lang="en-US"/>
          </a:p>
        </p:txBody>
      </p:sp>
      <p:sp>
        <p:nvSpPr>
          <p:cNvPr id="9" name="TextBox 8"/>
          <p:cNvSpPr txBox="1"/>
          <p:nvPr/>
        </p:nvSpPr>
        <p:spPr>
          <a:xfrm>
            <a:off x="304800" y="533400"/>
            <a:ext cx="6172200" cy="8125301"/>
          </a:xfrm>
          <a:prstGeom prst="rect">
            <a:avLst/>
          </a:prstGeom>
          <a:noFill/>
        </p:spPr>
        <p:txBody>
          <a:bodyPr wrap="square" rtlCol="0">
            <a:spAutoFit/>
          </a:bodyPr>
          <a:lstStyle/>
          <a:p>
            <a:pPr algn="ctr"/>
            <a:r>
              <a:rPr lang="en-US" b="1" u="sng" dirty="0">
                <a:latin typeface="Comic Sans MS" pitchFamily="66" charset="0"/>
              </a:rPr>
              <a:t>Use Case : Display student details</a:t>
            </a:r>
          </a:p>
          <a:p>
            <a:pPr algn="ctr"/>
            <a:endParaRPr lang="en-US" b="1" u="sng" dirty="0">
              <a:latin typeface="Comic Sans MS" pitchFamily="66" charset="0"/>
            </a:endParaRPr>
          </a:p>
          <a:p>
            <a:endParaRPr lang="en-US" b="1" u="sng" dirty="0">
              <a:latin typeface="Comic Sans MS" pitchFamily="66" charset="0"/>
            </a:endParaRPr>
          </a:p>
          <a:p>
            <a:r>
              <a:rPr lang="en-US" b="1" dirty="0">
                <a:latin typeface="Comic Sans MS" pitchFamily="66" charset="0"/>
              </a:rPr>
              <a:t>Goal in context</a:t>
            </a:r>
            <a:r>
              <a:rPr lang="en-US" dirty="0">
                <a:latin typeface="Comic Sans MS" pitchFamily="66" charset="0"/>
              </a:rPr>
              <a:t>: View the details of a student</a:t>
            </a:r>
          </a:p>
          <a:p>
            <a:r>
              <a:rPr lang="en-US" dirty="0">
                <a:latin typeface="Comic Sans MS" pitchFamily="66" charset="0"/>
              </a:rPr>
              <a:t>Brief Description: This use case is used when the administrator wants to view the personal details of the students already existing in the database on the screen.</a:t>
            </a:r>
          </a:p>
          <a:p>
            <a:endParaRPr lang="en-US" dirty="0">
              <a:latin typeface="Comic Sans MS" pitchFamily="66" charset="0"/>
            </a:endParaRPr>
          </a:p>
          <a:p>
            <a:r>
              <a:rPr lang="en-US" b="1" dirty="0">
                <a:latin typeface="Comic Sans MS" pitchFamily="66" charset="0"/>
              </a:rPr>
              <a:t>Preconditions:</a:t>
            </a:r>
          </a:p>
          <a:p>
            <a:pPr>
              <a:buFont typeface="Wingdings" pitchFamily="2" charset="2"/>
              <a:buChar char="§"/>
            </a:pPr>
            <a:r>
              <a:rPr lang="en-US" dirty="0">
                <a:latin typeface="Comic Sans MS" pitchFamily="66" charset="0"/>
              </a:rPr>
              <a:t>The Administrator must be logged into the system in order for this use</a:t>
            </a:r>
          </a:p>
          <a:p>
            <a:pPr>
              <a:buFont typeface="Wingdings" pitchFamily="2" charset="2"/>
              <a:buChar char="§"/>
            </a:pPr>
            <a:r>
              <a:rPr lang="en-US" dirty="0">
                <a:latin typeface="Comic Sans MS" pitchFamily="66" charset="0"/>
              </a:rPr>
              <a:t>case to begin</a:t>
            </a:r>
          </a:p>
          <a:p>
            <a:pPr>
              <a:buFont typeface="Wingdings" pitchFamily="2" charset="2"/>
              <a:buChar char="§"/>
            </a:pPr>
            <a:r>
              <a:rPr lang="en-US" dirty="0">
                <a:latin typeface="Comic Sans MS" pitchFamily="66" charset="0"/>
              </a:rPr>
              <a:t>The details of the student must pre-exist in the database</a:t>
            </a:r>
          </a:p>
          <a:p>
            <a:pPr>
              <a:buFont typeface="Wingdings" pitchFamily="2" charset="2"/>
              <a:buChar char="§"/>
            </a:pPr>
            <a:r>
              <a:rPr lang="en-US" dirty="0">
                <a:latin typeface="Comic Sans MS" pitchFamily="66" charset="0"/>
              </a:rPr>
              <a:t>The student id must be entered correctly.</a:t>
            </a:r>
          </a:p>
          <a:p>
            <a:pPr>
              <a:buFont typeface="Wingdings" pitchFamily="2" charset="2"/>
              <a:buChar char="§"/>
            </a:pPr>
            <a:endParaRPr lang="en-US" dirty="0">
              <a:latin typeface="Comic Sans MS" pitchFamily="66" charset="0"/>
            </a:endParaRPr>
          </a:p>
          <a:p>
            <a:r>
              <a:rPr lang="en-US" b="1" dirty="0">
                <a:latin typeface="Comic Sans MS" pitchFamily="66" charset="0"/>
              </a:rPr>
              <a:t>Basic Flow:</a:t>
            </a:r>
          </a:p>
          <a:p>
            <a:endParaRPr lang="en-US" b="1" dirty="0">
              <a:latin typeface="Comic Sans MS" pitchFamily="66" charset="0"/>
            </a:endParaRPr>
          </a:p>
          <a:p>
            <a:pPr>
              <a:buFont typeface="Wingdings" pitchFamily="2" charset="2"/>
              <a:buChar char="§"/>
            </a:pPr>
            <a:r>
              <a:rPr lang="en-US" dirty="0">
                <a:latin typeface="Comic Sans MS" pitchFamily="66" charset="0"/>
              </a:rPr>
              <a:t>The Administrator logs onto the System.</a:t>
            </a:r>
          </a:p>
          <a:p>
            <a:pPr>
              <a:buFont typeface="Wingdings" pitchFamily="2" charset="2"/>
              <a:buChar char="§"/>
            </a:pPr>
            <a:r>
              <a:rPr lang="en-US" dirty="0">
                <a:latin typeface="Comic Sans MS" pitchFamily="66" charset="0"/>
              </a:rPr>
              <a:t>The Administrator search the student from following keys:-</a:t>
            </a:r>
          </a:p>
          <a:p>
            <a:pPr>
              <a:buFont typeface="Arial" pitchFamily="34" charset="0"/>
              <a:buChar char="•"/>
            </a:pPr>
            <a:r>
              <a:rPr lang="en-US" dirty="0">
                <a:latin typeface="Comic Sans MS" pitchFamily="66" charset="0"/>
              </a:rPr>
              <a:t> Student id</a:t>
            </a:r>
          </a:p>
          <a:p>
            <a:pPr>
              <a:buFont typeface="Arial" pitchFamily="34" charset="0"/>
              <a:buChar char="•"/>
            </a:pPr>
            <a:r>
              <a:rPr lang="en-US" dirty="0">
                <a:latin typeface="Comic Sans MS" pitchFamily="66" charset="0"/>
              </a:rPr>
              <a:t> First/last name</a:t>
            </a:r>
          </a:p>
          <a:p>
            <a:pPr>
              <a:buFont typeface="Arial" pitchFamily="34" charset="0"/>
              <a:buChar char="•"/>
            </a:pPr>
            <a:r>
              <a:rPr lang="en-US" dirty="0">
                <a:latin typeface="Comic Sans MS" pitchFamily="66" charset="0"/>
              </a:rPr>
              <a:t> Registration date</a:t>
            </a:r>
          </a:p>
          <a:p>
            <a:pPr>
              <a:buFont typeface="Arial" pitchFamily="34" charset="0"/>
              <a:buChar char="•"/>
            </a:pPr>
            <a:r>
              <a:rPr lang="en-US" dirty="0">
                <a:latin typeface="Comic Sans MS" pitchFamily="66" charset="0"/>
              </a:rPr>
              <a:t> status</a:t>
            </a:r>
          </a:p>
          <a:p>
            <a:pPr>
              <a:buFont typeface="Wingdings" pitchFamily="2" charset="2"/>
              <a:buChar char="§"/>
            </a:pPr>
            <a:r>
              <a:rPr lang="en-US" dirty="0">
                <a:latin typeface="Comic Sans MS" pitchFamily="66" charset="0"/>
              </a:rPr>
              <a:t>The System prompts for the student detail from one of the above keys.</a:t>
            </a:r>
          </a:p>
          <a:p>
            <a:pPr>
              <a:buFont typeface="Wingdings" pitchFamily="2" charset="2"/>
              <a:buChar char="§"/>
            </a:pPr>
            <a:r>
              <a:rPr lang="en-US" dirty="0">
                <a:latin typeface="Comic Sans MS" pitchFamily="66" charset="0"/>
              </a:rPr>
              <a:t>The student details are displayed on the screen.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14</a:t>
            </a:fld>
            <a:endParaRPr lang="en-US"/>
          </a:p>
        </p:txBody>
      </p:sp>
      <p:sp>
        <p:nvSpPr>
          <p:cNvPr id="13" name="TextBox 12"/>
          <p:cNvSpPr txBox="1"/>
          <p:nvPr/>
        </p:nvSpPr>
        <p:spPr>
          <a:xfrm>
            <a:off x="381000" y="381000"/>
            <a:ext cx="6096000" cy="4247317"/>
          </a:xfrm>
          <a:prstGeom prst="rect">
            <a:avLst/>
          </a:prstGeom>
          <a:noFill/>
        </p:spPr>
        <p:txBody>
          <a:bodyPr wrap="square" rtlCol="0">
            <a:spAutoFit/>
          </a:bodyPr>
          <a:lstStyle/>
          <a:p>
            <a:r>
              <a:rPr lang="en-US" b="1" dirty="0">
                <a:latin typeface="Comic Sans MS" pitchFamily="66" charset="0"/>
              </a:rPr>
              <a:t>Alternative Flow:</a:t>
            </a:r>
          </a:p>
          <a:p>
            <a:endParaRPr lang="en-US" b="1" dirty="0">
              <a:latin typeface="Comic Sans MS" pitchFamily="66" charset="0"/>
            </a:endParaRPr>
          </a:p>
          <a:p>
            <a:r>
              <a:rPr lang="en-US" dirty="0">
                <a:latin typeface="Comic Sans MS" pitchFamily="66" charset="0"/>
              </a:rPr>
              <a:t>Student Not Found</a:t>
            </a:r>
          </a:p>
          <a:p>
            <a:pPr>
              <a:buFont typeface="Wingdings" pitchFamily="2" charset="2"/>
              <a:buChar char="Ø"/>
            </a:pPr>
            <a:r>
              <a:rPr lang="en-US" dirty="0">
                <a:latin typeface="Comic Sans MS" pitchFamily="66" charset="0"/>
              </a:rPr>
              <a:t>If in the Display a student sub-flows, a student with the specified id number does</a:t>
            </a:r>
          </a:p>
          <a:p>
            <a:r>
              <a:rPr lang="en-US" dirty="0">
                <a:latin typeface="Comic Sans MS" pitchFamily="66" charset="0"/>
              </a:rPr>
              <a:t> not exist, The system displays an error message.</a:t>
            </a:r>
          </a:p>
          <a:p>
            <a:pPr>
              <a:buFont typeface="Wingdings" pitchFamily="2" charset="2"/>
              <a:buChar char="Ø"/>
            </a:pPr>
            <a:r>
              <a:rPr lang="en-US" dirty="0">
                <a:latin typeface="Comic Sans MS" pitchFamily="66" charset="0"/>
              </a:rPr>
              <a:t>Then the Administrator can enter a different id number or cancel the operation, at which point the use case ends.</a:t>
            </a:r>
          </a:p>
          <a:p>
            <a:pPr>
              <a:buFont typeface="Wingdings" pitchFamily="2" charset="2"/>
              <a:buChar char="Ø"/>
            </a:pPr>
            <a:endParaRPr lang="en-US" dirty="0">
              <a:latin typeface="Comic Sans MS" pitchFamily="66" charset="0"/>
            </a:endParaRPr>
          </a:p>
          <a:p>
            <a:r>
              <a:rPr lang="en-US" b="1" dirty="0">
                <a:latin typeface="Comic Sans MS" pitchFamily="66" charset="0"/>
              </a:rPr>
              <a:t>Post conditions:</a:t>
            </a:r>
          </a:p>
          <a:p>
            <a:endParaRPr lang="en-US" b="1" dirty="0">
              <a:latin typeface="Comic Sans MS" pitchFamily="66" charset="0"/>
            </a:endParaRPr>
          </a:p>
          <a:p>
            <a:r>
              <a:rPr lang="en-US" dirty="0">
                <a:latin typeface="Comic Sans MS" pitchFamily="66" charset="0"/>
              </a:rPr>
              <a:t>The student details are displayed on the screen already existing in the system.</a:t>
            </a:r>
          </a:p>
          <a:p>
            <a:r>
              <a:rPr lang="en-US" dirty="0">
                <a:latin typeface="Comic Sans MS" pitchFamily="66" charset="0"/>
              </a:rPr>
              <a:t>The state of the system remains unchanged</a:t>
            </a:r>
            <a:r>
              <a:rPr lang="en-US" b="1" dirty="0">
                <a:latin typeface="Comic Sans MS" pitchFamily="66" charset="0"/>
              </a:rPr>
              <a:t>.</a:t>
            </a:r>
            <a:endParaRPr lang="en-US" spc="300" dirty="0">
              <a:latin typeface="Comic Sans MS" pitchFamily="66" charset="0"/>
            </a:endParaRPr>
          </a:p>
        </p:txBody>
      </p:sp>
      <p:pic>
        <p:nvPicPr>
          <p:cNvPr id="3074" name="Picture 2"/>
          <p:cNvPicPr>
            <a:picLocks noChangeAspect="1" noChangeArrowheads="1"/>
          </p:cNvPicPr>
          <p:nvPr/>
        </p:nvPicPr>
        <p:blipFill>
          <a:blip r:embed="rId2" cstate="print"/>
          <a:srcRect/>
          <a:stretch>
            <a:fillRect/>
          </a:stretch>
        </p:blipFill>
        <p:spPr bwMode="auto">
          <a:xfrm>
            <a:off x="685800" y="4648200"/>
            <a:ext cx="5638800" cy="4114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15</a:t>
            </a:fld>
            <a:endParaRPr lang="en-US"/>
          </a:p>
        </p:txBody>
      </p:sp>
      <p:sp>
        <p:nvSpPr>
          <p:cNvPr id="10" name="TextBox 9"/>
          <p:cNvSpPr txBox="1"/>
          <p:nvPr/>
        </p:nvSpPr>
        <p:spPr>
          <a:xfrm>
            <a:off x="381000" y="381000"/>
            <a:ext cx="6172200" cy="8679299"/>
          </a:xfrm>
          <a:prstGeom prst="rect">
            <a:avLst/>
          </a:prstGeom>
          <a:noFill/>
        </p:spPr>
        <p:txBody>
          <a:bodyPr wrap="square" rtlCol="0">
            <a:spAutoFit/>
          </a:bodyPr>
          <a:lstStyle/>
          <a:p>
            <a:pPr algn="ctr"/>
            <a:r>
              <a:rPr lang="en-US" b="1" u="sng" dirty="0">
                <a:latin typeface="Century Gothic" pitchFamily="34" charset="0"/>
              </a:rPr>
              <a:t>Use Case : Edit student details</a:t>
            </a:r>
          </a:p>
          <a:p>
            <a:endParaRPr lang="en-US" dirty="0">
              <a:latin typeface="Comic Sans MS" pitchFamily="66" charset="0"/>
            </a:endParaRPr>
          </a:p>
          <a:p>
            <a:r>
              <a:rPr lang="en-US" b="1" dirty="0">
                <a:latin typeface="Comic Sans MS" pitchFamily="66" charset="0"/>
              </a:rPr>
              <a:t>Goal in context: </a:t>
            </a:r>
            <a:r>
              <a:rPr lang="en-US" dirty="0">
                <a:latin typeface="Comic Sans MS" pitchFamily="66" charset="0"/>
              </a:rPr>
              <a:t>Edit the details of a student</a:t>
            </a:r>
          </a:p>
          <a:p>
            <a:endParaRPr lang="en-US" dirty="0">
              <a:latin typeface="Comic Sans MS" pitchFamily="66" charset="0"/>
            </a:endParaRPr>
          </a:p>
          <a:p>
            <a:r>
              <a:rPr lang="en-US" b="1" dirty="0">
                <a:latin typeface="Comic Sans MS" pitchFamily="66" charset="0"/>
              </a:rPr>
              <a:t>Brief Description</a:t>
            </a:r>
            <a:r>
              <a:rPr lang="en-US" dirty="0">
                <a:latin typeface="Comic Sans MS" pitchFamily="66" charset="0"/>
              </a:rPr>
              <a:t>: This use case is used when the administrator wants to edit the personal details of the himself/herself already existing in the database.</a:t>
            </a:r>
          </a:p>
          <a:p>
            <a:endParaRPr lang="en-US" dirty="0">
              <a:latin typeface="Comic Sans MS" pitchFamily="66" charset="0"/>
            </a:endParaRPr>
          </a:p>
          <a:p>
            <a:r>
              <a:rPr lang="en-US" b="1" dirty="0">
                <a:latin typeface="Comic Sans MS" pitchFamily="66" charset="0"/>
              </a:rPr>
              <a:t>Preconditions:</a:t>
            </a:r>
          </a:p>
          <a:p>
            <a:pPr>
              <a:buFont typeface="Wingdings" pitchFamily="2" charset="2"/>
              <a:buChar char="§"/>
            </a:pPr>
            <a:r>
              <a:rPr lang="en-US" dirty="0">
                <a:latin typeface="Comic Sans MS" pitchFamily="66" charset="0"/>
              </a:rPr>
              <a:t>The Administrator must be logged into the system in order for this use case to begin.</a:t>
            </a:r>
          </a:p>
          <a:p>
            <a:pPr>
              <a:buFont typeface="Wingdings" pitchFamily="2" charset="2"/>
              <a:buChar char="§"/>
            </a:pPr>
            <a:r>
              <a:rPr lang="en-US" dirty="0">
                <a:latin typeface="Comic Sans MS" pitchFamily="66" charset="0"/>
              </a:rPr>
              <a:t>The details of the student must pre-exist in the database</a:t>
            </a:r>
          </a:p>
          <a:p>
            <a:pPr>
              <a:buFont typeface="Wingdings" pitchFamily="2" charset="2"/>
              <a:buChar char="§"/>
            </a:pPr>
            <a:endParaRPr lang="en-US" dirty="0">
              <a:latin typeface="Comic Sans MS" pitchFamily="66" charset="0"/>
            </a:endParaRPr>
          </a:p>
          <a:p>
            <a:r>
              <a:rPr lang="en-US" b="1" dirty="0">
                <a:latin typeface="Comic Sans MS" pitchFamily="66" charset="0"/>
              </a:rPr>
              <a:t>Basic Flow:</a:t>
            </a:r>
          </a:p>
          <a:p>
            <a:pPr>
              <a:buFont typeface="Wingdings" pitchFamily="2" charset="2"/>
              <a:buChar char="§"/>
            </a:pPr>
            <a:r>
              <a:rPr lang="en-US" dirty="0">
                <a:latin typeface="Comic Sans MS" pitchFamily="66" charset="0"/>
              </a:rPr>
              <a:t>The Administrator logs onto the System.</a:t>
            </a:r>
          </a:p>
          <a:p>
            <a:pPr>
              <a:buFont typeface="Wingdings" pitchFamily="2" charset="2"/>
              <a:buChar char="§"/>
            </a:pPr>
            <a:r>
              <a:rPr lang="en-US" dirty="0">
                <a:latin typeface="Comic Sans MS" pitchFamily="66" charset="0"/>
              </a:rPr>
              <a:t>The Administrator can edit following keys:-</a:t>
            </a:r>
          </a:p>
          <a:p>
            <a:pPr>
              <a:buFont typeface="Arial" pitchFamily="34" charset="0"/>
              <a:buChar char="•"/>
            </a:pPr>
            <a:r>
              <a:rPr lang="en-US" dirty="0">
                <a:latin typeface="Comic Sans MS" pitchFamily="66" charset="0"/>
              </a:rPr>
              <a:t>First/last name</a:t>
            </a:r>
          </a:p>
          <a:p>
            <a:pPr>
              <a:buFont typeface="Arial" pitchFamily="34" charset="0"/>
              <a:buChar char="•"/>
            </a:pPr>
            <a:r>
              <a:rPr lang="en-US" dirty="0">
                <a:latin typeface="Comic Sans MS" pitchFamily="66" charset="0"/>
              </a:rPr>
              <a:t>Gender</a:t>
            </a:r>
          </a:p>
          <a:p>
            <a:pPr>
              <a:buFont typeface="Arial" pitchFamily="34" charset="0"/>
              <a:buChar char="•"/>
            </a:pPr>
            <a:r>
              <a:rPr lang="en-US" dirty="0">
                <a:latin typeface="Comic Sans MS" pitchFamily="66" charset="0"/>
              </a:rPr>
              <a:t>DOB</a:t>
            </a:r>
          </a:p>
          <a:p>
            <a:pPr>
              <a:buFont typeface="Arial" pitchFamily="34" charset="0"/>
              <a:buChar char="•"/>
            </a:pPr>
            <a:r>
              <a:rPr lang="en-US" dirty="0">
                <a:latin typeface="Comic Sans MS" pitchFamily="66" charset="0"/>
              </a:rPr>
              <a:t>Contact no</a:t>
            </a:r>
          </a:p>
          <a:p>
            <a:pPr>
              <a:buFont typeface="Arial" pitchFamily="34" charset="0"/>
              <a:buChar char="•"/>
            </a:pPr>
            <a:r>
              <a:rPr lang="en-US" dirty="0">
                <a:latin typeface="Comic Sans MS" pitchFamily="66" charset="0"/>
              </a:rPr>
              <a:t>Qualification</a:t>
            </a:r>
          </a:p>
          <a:p>
            <a:pPr>
              <a:buFont typeface="Arial" pitchFamily="34" charset="0"/>
              <a:buChar char="•"/>
            </a:pPr>
            <a:r>
              <a:rPr lang="en-US" dirty="0">
                <a:latin typeface="Comic Sans MS" pitchFamily="66" charset="0"/>
              </a:rPr>
              <a:t>City</a:t>
            </a:r>
          </a:p>
          <a:p>
            <a:pPr>
              <a:buFont typeface="Arial" pitchFamily="34" charset="0"/>
              <a:buChar char="•"/>
            </a:pPr>
            <a:r>
              <a:rPr lang="en-US" dirty="0">
                <a:latin typeface="Comic Sans MS" pitchFamily="66" charset="0"/>
              </a:rPr>
              <a:t>Email1</a:t>
            </a:r>
          </a:p>
          <a:p>
            <a:pPr>
              <a:buFont typeface="Arial" pitchFamily="34" charset="0"/>
              <a:buChar char="•"/>
            </a:pPr>
            <a:r>
              <a:rPr lang="en-US" dirty="0">
                <a:latin typeface="Comic Sans MS" pitchFamily="66" charset="0"/>
              </a:rPr>
              <a:t>Email2</a:t>
            </a:r>
          </a:p>
          <a:p>
            <a:pPr>
              <a:buFont typeface="Arial" pitchFamily="34" charset="0"/>
              <a:buChar char="•"/>
            </a:pPr>
            <a:r>
              <a:rPr lang="en-US" dirty="0">
                <a:latin typeface="Comic Sans MS" pitchFamily="66" charset="0"/>
              </a:rPr>
              <a:t>Address</a:t>
            </a:r>
          </a:p>
          <a:p>
            <a:pPr>
              <a:buFont typeface="Arial" pitchFamily="34" charset="0"/>
              <a:buChar char="•"/>
            </a:pPr>
            <a:r>
              <a:rPr lang="en-US" dirty="0">
                <a:latin typeface="Comic Sans MS" pitchFamily="66" charset="0"/>
              </a:rPr>
              <a:t>Description</a:t>
            </a:r>
          </a:p>
          <a:p>
            <a:pPr>
              <a:buFont typeface="Wingdings" pitchFamily="2" charset="2"/>
              <a:buChar char="§"/>
            </a:pPr>
            <a:r>
              <a:rPr lang="en-US" dirty="0">
                <a:latin typeface="Comic Sans MS" pitchFamily="66" charset="0"/>
              </a:rPr>
              <a:t>The Website updates the database according to edited details.</a:t>
            </a:r>
          </a:p>
          <a:p>
            <a:pPr>
              <a:buFont typeface="Wingdings" pitchFamily="2" charset="2"/>
              <a:buChar char="§"/>
            </a:pPr>
            <a:r>
              <a:rPr lang="en-US" dirty="0">
                <a:latin typeface="Comic Sans MS" pitchFamily="66" charset="0"/>
              </a:rPr>
              <a:t>The student details are edited in the database.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16</a:t>
            </a:fld>
            <a:endParaRPr lang="en-US"/>
          </a:p>
        </p:txBody>
      </p:sp>
      <p:sp>
        <p:nvSpPr>
          <p:cNvPr id="14" name="TextBox 13"/>
          <p:cNvSpPr txBox="1"/>
          <p:nvPr/>
        </p:nvSpPr>
        <p:spPr>
          <a:xfrm>
            <a:off x="381000" y="533400"/>
            <a:ext cx="5867400" cy="2031325"/>
          </a:xfrm>
          <a:prstGeom prst="rect">
            <a:avLst/>
          </a:prstGeom>
          <a:noFill/>
        </p:spPr>
        <p:txBody>
          <a:bodyPr wrap="square" rtlCol="0">
            <a:spAutoFit/>
          </a:bodyPr>
          <a:lstStyle/>
          <a:p>
            <a:r>
              <a:rPr lang="en-US" b="1" dirty="0">
                <a:latin typeface="Comic Sans MS" pitchFamily="66" charset="0"/>
              </a:rPr>
              <a:t>Alternative Flow:</a:t>
            </a:r>
          </a:p>
          <a:p>
            <a:endParaRPr lang="en-US" b="1" dirty="0">
              <a:latin typeface="Comic Sans MS" pitchFamily="66" charset="0"/>
            </a:endParaRPr>
          </a:p>
          <a:p>
            <a:r>
              <a:rPr lang="en-US" dirty="0">
                <a:latin typeface="Comic Sans MS" pitchFamily="66" charset="0"/>
              </a:rPr>
              <a:t>There is no alternative flow of this use case diagram.</a:t>
            </a:r>
          </a:p>
          <a:p>
            <a:endParaRPr lang="en-US" dirty="0">
              <a:latin typeface="Comic Sans MS" pitchFamily="66" charset="0"/>
            </a:endParaRPr>
          </a:p>
          <a:p>
            <a:r>
              <a:rPr lang="en-US" b="1" dirty="0">
                <a:latin typeface="Comic Sans MS" pitchFamily="66" charset="0"/>
              </a:rPr>
              <a:t>Post conditions:</a:t>
            </a:r>
          </a:p>
          <a:p>
            <a:endParaRPr lang="en-US" b="1" dirty="0">
              <a:latin typeface="Comic Sans MS" pitchFamily="66" charset="0"/>
            </a:endParaRPr>
          </a:p>
          <a:p>
            <a:r>
              <a:rPr lang="en-US" dirty="0">
                <a:latin typeface="Comic Sans MS" pitchFamily="66" charset="0"/>
              </a:rPr>
              <a:t>The student details get updated in the database</a:t>
            </a:r>
            <a:r>
              <a:rPr lang="en-US" b="1" dirty="0">
                <a:latin typeface="Comic Sans MS" pitchFamily="66" charset="0"/>
              </a:rPr>
              <a:t>.</a:t>
            </a:r>
            <a:endParaRPr lang="en-US" dirty="0">
              <a:latin typeface="Comic Sans MS" pitchFamily="66" charset="0"/>
            </a:endParaRPr>
          </a:p>
        </p:txBody>
      </p:sp>
      <p:pic>
        <p:nvPicPr>
          <p:cNvPr id="4098" name="Picture 2"/>
          <p:cNvPicPr>
            <a:picLocks noChangeAspect="1" noChangeArrowheads="1"/>
          </p:cNvPicPr>
          <p:nvPr/>
        </p:nvPicPr>
        <p:blipFill>
          <a:blip r:embed="rId2" cstate="print"/>
          <a:srcRect l="11636" r="9309" b="11725"/>
          <a:stretch>
            <a:fillRect/>
          </a:stretch>
        </p:blipFill>
        <p:spPr bwMode="auto">
          <a:xfrm>
            <a:off x="533400" y="2895600"/>
            <a:ext cx="5715000" cy="60102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ounded Rectangle 4"/>
          <p:cNvSpPr/>
          <p:nvPr/>
        </p:nvSpPr>
        <p:spPr>
          <a:xfrm>
            <a:off x="381000" y="4572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17</a:t>
            </a:fld>
            <a:endParaRPr lang="en-US"/>
          </a:p>
        </p:txBody>
      </p:sp>
      <p:sp>
        <p:nvSpPr>
          <p:cNvPr id="8" name="TextBox 7"/>
          <p:cNvSpPr txBox="1"/>
          <p:nvPr/>
        </p:nvSpPr>
        <p:spPr>
          <a:xfrm>
            <a:off x="533400" y="1127880"/>
            <a:ext cx="5867400" cy="7571303"/>
          </a:xfrm>
          <a:prstGeom prst="rect">
            <a:avLst/>
          </a:prstGeom>
          <a:noFill/>
        </p:spPr>
        <p:txBody>
          <a:bodyPr wrap="square" rtlCol="0">
            <a:spAutoFit/>
          </a:bodyPr>
          <a:lstStyle/>
          <a:p>
            <a:pPr algn="ctr"/>
            <a:r>
              <a:rPr lang="en-US" b="1" u="sng" dirty="0">
                <a:latin typeface="Century Gothic" pitchFamily="34" charset="0"/>
              </a:rPr>
              <a:t>Use Case : student registration</a:t>
            </a:r>
          </a:p>
          <a:p>
            <a:pPr algn="ctr"/>
            <a:endParaRPr lang="en-US" b="1" u="sng" dirty="0">
              <a:latin typeface="Comic Sans MS" pitchFamily="66" charset="0"/>
            </a:endParaRPr>
          </a:p>
          <a:p>
            <a:r>
              <a:rPr lang="en-US" b="1" dirty="0">
                <a:latin typeface="Comic Sans MS" pitchFamily="66" charset="0"/>
              </a:rPr>
              <a:t>Goal in context: </a:t>
            </a:r>
            <a:r>
              <a:rPr lang="en-US" dirty="0">
                <a:latin typeface="Comic Sans MS" pitchFamily="66" charset="0"/>
              </a:rPr>
              <a:t>Registration of a student</a:t>
            </a:r>
          </a:p>
          <a:p>
            <a:r>
              <a:rPr lang="en-US" b="1" dirty="0">
                <a:latin typeface="Comic Sans MS" pitchFamily="66" charset="0"/>
              </a:rPr>
              <a:t>Brief Description: </a:t>
            </a:r>
            <a:r>
              <a:rPr lang="en-US" dirty="0">
                <a:latin typeface="Comic Sans MS" pitchFamily="66" charset="0"/>
              </a:rPr>
              <a:t>This use case is used when the student register himself/herself in the database online.</a:t>
            </a:r>
          </a:p>
          <a:p>
            <a:r>
              <a:rPr lang="en-US" b="1" dirty="0">
                <a:latin typeface="Comic Sans MS" pitchFamily="66" charset="0"/>
              </a:rPr>
              <a:t>Preconditions:</a:t>
            </a:r>
          </a:p>
          <a:p>
            <a:pPr>
              <a:buFont typeface="Wingdings" pitchFamily="2" charset="2"/>
              <a:buChar char="§"/>
            </a:pPr>
            <a:r>
              <a:rPr lang="en-US" dirty="0">
                <a:latin typeface="Comic Sans MS" pitchFamily="66" charset="0"/>
              </a:rPr>
              <a:t>The Student must accessed the website in order for this use case to begin.</a:t>
            </a:r>
          </a:p>
          <a:p>
            <a:pPr>
              <a:buFont typeface="Wingdings" pitchFamily="2" charset="2"/>
              <a:buChar char="§"/>
            </a:pPr>
            <a:r>
              <a:rPr lang="en-US" dirty="0">
                <a:latin typeface="Comic Sans MS" pitchFamily="66" charset="0"/>
              </a:rPr>
              <a:t>The user id must be unique and entered correctly.</a:t>
            </a:r>
          </a:p>
          <a:p>
            <a:r>
              <a:rPr lang="en-US" b="1" dirty="0">
                <a:latin typeface="Comic Sans MS" pitchFamily="66" charset="0"/>
              </a:rPr>
              <a:t>Basic Flow:</a:t>
            </a:r>
          </a:p>
          <a:p>
            <a:pPr>
              <a:buFont typeface="Wingdings" pitchFamily="2" charset="2"/>
              <a:buChar char="§"/>
            </a:pPr>
            <a:r>
              <a:rPr lang="en-US" dirty="0">
                <a:latin typeface="Comic Sans MS" pitchFamily="66" charset="0"/>
              </a:rPr>
              <a:t>The Student enters into the website.</a:t>
            </a:r>
          </a:p>
          <a:p>
            <a:pPr>
              <a:buFont typeface="Wingdings" pitchFamily="2" charset="2"/>
              <a:buChar char="§"/>
            </a:pPr>
            <a:r>
              <a:rPr lang="en-US" dirty="0">
                <a:latin typeface="Comic Sans MS" pitchFamily="66" charset="0"/>
              </a:rPr>
              <a:t>The student fill his/her details from the following keys:-</a:t>
            </a:r>
          </a:p>
          <a:p>
            <a:pPr>
              <a:buFont typeface="Arial" pitchFamily="34" charset="0"/>
              <a:buChar char="•"/>
            </a:pPr>
            <a:r>
              <a:rPr lang="en-US" dirty="0">
                <a:latin typeface="Comic Sans MS" pitchFamily="66" charset="0"/>
              </a:rPr>
              <a:t>Student id</a:t>
            </a:r>
          </a:p>
          <a:p>
            <a:pPr>
              <a:buFont typeface="Arial" pitchFamily="34" charset="0"/>
              <a:buChar char="•"/>
            </a:pPr>
            <a:r>
              <a:rPr lang="en-US" dirty="0">
                <a:latin typeface="Comic Sans MS" pitchFamily="66" charset="0"/>
              </a:rPr>
              <a:t>password</a:t>
            </a:r>
          </a:p>
          <a:p>
            <a:pPr>
              <a:buFont typeface="Arial" pitchFamily="34" charset="0"/>
              <a:buChar char="•"/>
            </a:pPr>
            <a:r>
              <a:rPr lang="en-US" dirty="0">
                <a:latin typeface="Comic Sans MS" pitchFamily="66" charset="0"/>
              </a:rPr>
              <a:t>First/last name</a:t>
            </a:r>
          </a:p>
          <a:p>
            <a:pPr>
              <a:buFont typeface="Arial" pitchFamily="34" charset="0"/>
              <a:buChar char="•"/>
            </a:pPr>
            <a:r>
              <a:rPr lang="en-US" dirty="0">
                <a:latin typeface="Comic Sans MS" pitchFamily="66" charset="0"/>
              </a:rPr>
              <a:t>Status</a:t>
            </a:r>
          </a:p>
          <a:p>
            <a:pPr>
              <a:buFont typeface="Arial" pitchFamily="34" charset="0"/>
              <a:buChar char="•"/>
            </a:pPr>
            <a:r>
              <a:rPr lang="en-US" dirty="0">
                <a:latin typeface="Comic Sans MS" pitchFamily="66" charset="0"/>
              </a:rPr>
              <a:t>Gender</a:t>
            </a:r>
          </a:p>
          <a:p>
            <a:pPr>
              <a:buFont typeface="Arial" pitchFamily="34" charset="0"/>
              <a:buChar char="•"/>
            </a:pPr>
            <a:r>
              <a:rPr lang="en-US" dirty="0">
                <a:latin typeface="Comic Sans MS" pitchFamily="66" charset="0"/>
              </a:rPr>
              <a:t>DOB</a:t>
            </a:r>
          </a:p>
          <a:p>
            <a:pPr>
              <a:buFont typeface="Arial" pitchFamily="34" charset="0"/>
              <a:buChar char="•"/>
            </a:pPr>
            <a:r>
              <a:rPr lang="en-US" dirty="0">
                <a:latin typeface="Comic Sans MS" pitchFamily="66" charset="0"/>
              </a:rPr>
              <a:t>Contact no</a:t>
            </a:r>
          </a:p>
          <a:p>
            <a:pPr>
              <a:buFont typeface="Arial" pitchFamily="34" charset="0"/>
              <a:buChar char="•"/>
            </a:pPr>
            <a:r>
              <a:rPr lang="en-US" dirty="0">
                <a:latin typeface="Comic Sans MS" pitchFamily="66" charset="0"/>
              </a:rPr>
              <a:t>Qualification</a:t>
            </a:r>
          </a:p>
          <a:p>
            <a:pPr>
              <a:buFont typeface="Arial" pitchFamily="34" charset="0"/>
              <a:buChar char="•"/>
            </a:pPr>
            <a:r>
              <a:rPr lang="en-US" dirty="0">
                <a:latin typeface="Comic Sans MS" pitchFamily="66" charset="0"/>
              </a:rPr>
              <a:t>City</a:t>
            </a:r>
          </a:p>
          <a:p>
            <a:pPr>
              <a:buFont typeface="Arial" pitchFamily="34" charset="0"/>
              <a:buChar char="•"/>
            </a:pPr>
            <a:r>
              <a:rPr lang="en-US" dirty="0">
                <a:latin typeface="Comic Sans MS" pitchFamily="66" charset="0"/>
              </a:rPr>
              <a:t>Email1</a:t>
            </a:r>
          </a:p>
          <a:p>
            <a:pPr>
              <a:buFont typeface="Arial" pitchFamily="34" charset="0"/>
              <a:buChar char="•"/>
            </a:pPr>
            <a:r>
              <a:rPr lang="en-US" dirty="0">
                <a:latin typeface="Comic Sans MS" pitchFamily="66" charset="0"/>
              </a:rPr>
              <a:t>Email2</a:t>
            </a:r>
          </a:p>
          <a:p>
            <a:pPr>
              <a:buFont typeface="Arial" pitchFamily="34" charset="0"/>
              <a:buChar char="•"/>
            </a:pPr>
            <a:r>
              <a:rPr lang="en-US" dirty="0">
                <a:latin typeface="Comic Sans MS" pitchFamily="66" charset="0"/>
              </a:rPr>
              <a:t>Address</a:t>
            </a:r>
          </a:p>
          <a:p>
            <a:pPr>
              <a:buFont typeface="Arial" pitchFamily="34" charset="0"/>
              <a:buChar char="•"/>
            </a:pPr>
            <a:r>
              <a:rPr lang="en-US" dirty="0">
                <a:latin typeface="Comic Sans MS" pitchFamily="66" charset="0"/>
              </a:rPr>
              <a:t>Description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18</a:t>
            </a:fld>
            <a:endParaRPr lang="en-US"/>
          </a:p>
        </p:txBody>
      </p:sp>
      <p:sp>
        <p:nvSpPr>
          <p:cNvPr id="8" name="TextBox 7"/>
          <p:cNvSpPr txBox="1"/>
          <p:nvPr/>
        </p:nvSpPr>
        <p:spPr>
          <a:xfrm>
            <a:off x="457200" y="381000"/>
            <a:ext cx="5638800" cy="4308872"/>
          </a:xfrm>
          <a:prstGeom prst="rect">
            <a:avLst/>
          </a:prstGeom>
          <a:noFill/>
        </p:spPr>
        <p:txBody>
          <a:bodyPr wrap="square" rtlCol="0">
            <a:spAutoFit/>
          </a:bodyPr>
          <a:lstStyle/>
          <a:p>
            <a:pPr>
              <a:buFont typeface="Arial" pitchFamily="34" charset="0"/>
              <a:buChar char="•"/>
            </a:pPr>
            <a:r>
              <a:rPr lang="en-US" sz="2000" dirty="0">
                <a:latin typeface="Comic Sans MS" pitchFamily="66" charset="0"/>
              </a:rPr>
              <a:t>Resume</a:t>
            </a:r>
          </a:p>
          <a:p>
            <a:pPr>
              <a:buFont typeface="Arial" pitchFamily="34" charset="0"/>
              <a:buChar char="•"/>
            </a:pPr>
            <a:r>
              <a:rPr lang="en-US" sz="2000" dirty="0">
                <a:latin typeface="Comic Sans MS" pitchFamily="66" charset="0"/>
              </a:rPr>
              <a:t>Image</a:t>
            </a:r>
          </a:p>
          <a:p>
            <a:pPr>
              <a:buFont typeface="Wingdings" pitchFamily="2" charset="2"/>
              <a:buChar char="§"/>
            </a:pPr>
            <a:r>
              <a:rPr lang="en-US" dirty="0">
                <a:latin typeface="Comic Sans MS" pitchFamily="66" charset="0"/>
              </a:rPr>
              <a:t>The System details are added to the database.</a:t>
            </a:r>
          </a:p>
          <a:p>
            <a:pPr>
              <a:buFont typeface="Wingdings" pitchFamily="2" charset="2"/>
              <a:buChar char="§"/>
            </a:pPr>
            <a:r>
              <a:rPr lang="en-US" dirty="0">
                <a:latin typeface="Comic Sans MS" pitchFamily="66" charset="0"/>
              </a:rPr>
              <a:t>The student details are displayed on the screen.</a:t>
            </a:r>
          </a:p>
          <a:p>
            <a:pPr>
              <a:buFont typeface="Wingdings" pitchFamily="2" charset="2"/>
              <a:buChar char="§"/>
            </a:pPr>
            <a:endParaRPr lang="en-US" dirty="0">
              <a:latin typeface="Comic Sans MS" pitchFamily="66" charset="0"/>
            </a:endParaRPr>
          </a:p>
          <a:p>
            <a:r>
              <a:rPr lang="en-US" b="1" dirty="0">
                <a:latin typeface="Comic Sans MS" pitchFamily="66" charset="0"/>
              </a:rPr>
              <a:t>Alternative Flow:</a:t>
            </a:r>
          </a:p>
          <a:p>
            <a:endParaRPr lang="en-US" b="1" dirty="0">
              <a:latin typeface="Comic Sans MS" pitchFamily="66" charset="0"/>
            </a:endParaRPr>
          </a:p>
          <a:p>
            <a:r>
              <a:rPr lang="en-US" b="1" dirty="0">
                <a:latin typeface="Comic Sans MS" pitchFamily="66" charset="0"/>
              </a:rPr>
              <a:t>User ID not unique</a:t>
            </a:r>
            <a:r>
              <a:rPr lang="en-US" dirty="0">
                <a:latin typeface="Comic Sans MS" pitchFamily="66" charset="0"/>
              </a:rPr>
              <a:t>: if the user id entered is not unique then it will show an error message.</a:t>
            </a:r>
          </a:p>
          <a:p>
            <a:endParaRPr lang="en-US" dirty="0">
              <a:latin typeface="Comic Sans MS" pitchFamily="66" charset="0"/>
            </a:endParaRPr>
          </a:p>
          <a:p>
            <a:r>
              <a:rPr lang="en-US" b="1" dirty="0">
                <a:latin typeface="Comic Sans MS" pitchFamily="66" charset="0"/>
              </a:rPr>
              <a:t>Post conditions:</a:t>
            </a:r>
          </a:p>
          <a:p>
            <a:endParaRPr lang="en-US" b="1" dirty="0">
              <a:latin typeface="Comic Sans MS" pitchFamily="66" charset="0"/>
            </a:endParaRPr>
          </a:p>
          <a:p>
            <a:r>
              <a:rPr lang="en-US" dirty="0">
                <a:latin typeface="Comic Sans MS" pitchFamily="66" charset="0"/>
              </a:rPr>
              <a:t>The student get registered on the website and to login into that particular the administrator must enable it.</a:t>
            </a:r>
          </a:p>
        </p:txBody>
      </p:sp>
      <p:pic>
        <p:nvPicPr>
          <p:cNvPr id="1026" name="Picture 2"/>
          <p:cNvPicPr>
            <a:picLocks noChangeAspect="1" noChangeArrowheads="1"/>
          </p:cNvPicPr>
          <p:nvPr/>
        </p:nvPicPr>
        <p:blipFill>
          <a:blip r:embed="rId2" cstate="print"/>
          <a:srcRect r="35189" b="3466"/>
          <a:stretch>
            <a:fillRect/>
          </a:stretch>
        </p:blipFill>
        <p:spPr bwMode="auto">
          <a:xfrm>
            <a:off x="2209800" y="4495800"/>
            <a:ext cx="4002419" cy="4343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19</a:t>
            </a:fld>
            <a:endParaRPr lang="en-US"/>
          </a:p>
        </p:txBody>
      </p:sp>
      <p:sp>
        <p:nvSpPr>
          <p:cNvPr id="8" name="TextBox 7"/>
          <p:cNvSpPr txBox="1"/>
          <p:nvPr/>
        </p:nvSpPr>
        <p:spPr>
          <a:xfrm>
            <a:off x="457200" y="381000"/>
            <a:ext cx="6096000" cy="5909310"/>
          </a:xfrm>
          <a:prstGeom prst="rect">
            <a:avLst/>
          </a:prstGeom>
          <a:noFill/>
        </p:spPr>
        <p:txBody>
          <a:bodyPr wrap="square" rtlCol="0">
            <a:spAutoFit/>
          </a:bodyPr>
          <a:lstStyle/>
          <a:p>
            <a:pPr algn="ctr"/>
            <a:r>
              <a:rPr lang="en-US" b="1" u="sng" dirty="0">
                <a:latin typeface="Century Gothic" pitchFamily="34" charset="0"/>
              </a:rPr>
              <a:t>Use-case: Login into the website</a:t>
            </a:r>
          </a:p>
          <a:p>
            <a:pPr algn="ctr"/>
            <a:endParaRPr lang="en-US" b="1" u="sng" dirty="0">
              <a:latin typeface="Century Gothic" pitchFamily="34" charset="0"/>
            </a:endParaRPr>
          </a:p>
          <a:p>
            <a:r>
              <a:rPr lang="en-US" b="1" dirty="0">
                <a:latin typeface="Comic Sans MS" pitchFamily="66" charset="0"/>
              </a:rPr>
              <a:t>Goal in context: </a:t>
            </a:r>
            <a:r>
              <a:rPr lang="en-US" dirty="0">
                <a:latin typeface="Comic Sans MS" pitchFamily="66" charset="0"/>
              </a:rPr>
              <a:t>Gain access to the website</a:t>
            </a:r>
          </a:p>
          <a:p>
            <a:r>
              <a:rPr lang="en-US" b="1" dirty="0">
                <a:latin typeface="Comic Sans MS" pitchFamily="66" charset="0"/>
              </a:rPr>
              <a:t>Brief Description: </a:t>
            </a:r>
            <a:r>
              <a:rPr lang="en-US" dirty="0">
                <a:latin typeface="Comic Sans MS" pitchFamily="66" charset="0"/>
              </a:rPr>
              <a:t>This use case is used when the student wants to access the website.</a:t>
            </a:r>
          </a:p>
          <a:p>
            <a:r>
              <a:rPr lang="en-US" b="1" dirty="0">
                <a:latin typeface="Comic Sans MS" pitchFamily="66" charset="0"/>
              </a:rPr>
              <a:t>Preconditions: </a:t>
            </a:r>
            <a:r>
              <a:rPr lang="en-US" dirty="0">
                <a:latin typeface="Comic Sans MS" pitchFamily="66" charset="0"/>
              </a:rPr>
              <a:t>The Administrator must enabled the particular student onto the website in order for this use case to begin.</a:t>
            </a:r>
          </a:p>
          <a:p>
            <a:r>
              <a:rPr lang="en-US" b="1" dirty="0">
                <a:latin typeface="Comic Sans MS" pitchFamily="66" charset="0"/>
              </a:rPr>
              <a:t>Basic Flow:</a:t>
            </a:r>
          </a:p>
          <a:p>
            <a:pPr>
              <a:buFont typeface="Wingdings" pitchFamily="2" charset="2"/>
              <a:buChar char="§"/>
            </a:pPr>
            <a:r>
              <a:rPr lang="en-US" dirty="0">
                <a:latin typeface="Comic Sans MS" pitchFamily="66" charset="0"/>
              </a:rPr>
              <a:t>The website prompts the student for the user name and password.</a:t>
            </a:r>
          </a:p>
          <a:p>
            <a:pPr>
              <a:buFont typeface="Wingdings" pitchFamily="2" charset="2"/>
              <a:buChar char="§"/>
            </a:pPr>
            <a:r>
              <a:rPr lang="en-US" dirty="0">
                <a:latin typeface="Comic Sans MS" pitchFamily="66" charset="0"/>
              </a:rPr>
              <a:t>The Student enters the user name and password.</a:t>
            </a:r>
          </a:p>
          <a:p>
            <a:pPr>
              <a:buFont typeface="Wingdings" pitchFamily="2" charset="2"/>
              <a:buChar char="§"/>
            </a:pPr>
            <a:r>
              <a:rPr lang="en-US" dirty="0">
                <a:latin typeface="Comic Sans MS" pitchFamily="66" charset="0"/>
              </a:rPr>
              <a:t>The website verifies the password and sets the user’s authorization.</a:t>
            </a:r>
          </a:p>
          <a:p>
            <a:pPr>
              <a:buFont typeface="Wingdings" pitchFamily="2" charset="2"/>
              <a:buChar char="§"/>
            </a:pPr>
            <a:r>
              <a:rPr lang="en-US" dirty="0">
                <a:latin typeface="Comic Sans MS" pitchFamily="66" charset="0"/>
              </a:rPr>
              <a:t>The Student is given access to the website to perform his tasks.</a:t>
            </a:r>
          </a:p>
          <a:p>
            <a:r>
              <a:rPr lang="en-US" b="1" dirty="0">
                <a:latin typeface="Comic Sans MS" pitchFamily="66" charset="0"/>
              </a:rPr>
              <a:t>Alternative Flow:</a:t>
            </a:r>
          </a:p>
          <a:p>
            <a:pPr>
              <a:buFont typeface="Wingdings" pitchFamily="2" charset="2"/>
              <a:buChar char="§"/>
            </a:pPr>
            <a:r>
              <a:rPr lang="en-US" dirty="0">
                <a:latin typeface="Comic Sans MS" pitchFamily="66" charset="0"/>
              </a:rPr>
              <a:t>The Student enters invalid username and password then he will not be allowed to enter the website</a:t>
            </a:r>
            <a:r>
              <a:rPr lang="en-US" b="1" dirty="0">
                <a:latin typeface="Comic Sans MS" pitchFamily="66" charset="0"/>
              </a:rPr>
              <a:t>.</a:t>
            </a:r>
          </a:p>
          <a:p>
            <a:r>
              <a:rPr lang="en-US" b="1" dirty="0">
                <a:latin typeface="Comic Sans MS" pitchFamily="66" charset="0"/>
              </a:rPr>
              <a:t>Post conditions</a:t>
            </a:r>
            <a:r>
              <a:rPr lang="en-US" dirty="0">
                <a:latin typeface="Comic Sans MS" pitchFamily="66" charset="0"/>
              </a:rPr>
              <a:t>: The website state is unchanged by this use case.</a:t>
            </a:r>
          </a:p>
        </p:txBody>
      </p:sp>
      <p:pic>
        <p:nvPicPr>
          <p:cNvPr id="2050" name="Picture 2"/>
          <p:cNvPicPr>
            <a:picLocks noChangeAspect="1" noChangeArrowheads="1"/>
          </p:cNvPicPr>
          <p:nvPr/>
        </p:nvPicPr>
        <p:blipFill>
          <a:blip r:embed="rId2" cstate="print"/>
          <a:srcRect/>
          <a:stretch>
            <a:fillRect/>
          </a:stretch>
        </p:blipFill>
        <p:spPr bwMode="auto">
          <a:xfrm>
            <a:off x="2371727" y="6134100"/>
            <a:ext cx="2809875" cy="25527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457200" y="457200"/>
            <a:ext cx="5715000" cy="7017306"/>
          </a:xfrm>
          <a:prstGeom prst="rect">
            <a:avLst/>
          </a:prstGeom>
          <a:noFill/>
        </p:spPr>
        <p:txBody>
          <a:bodyPr wrap="square" rtlCol="0">
            <a:spAutoFit/>
          </a:bodyPr>
          <a:lstStyle/>
          <a:p>
            <a:pPr algn="ctr"/>
            <a:r>
              <a:rPr lang="en-US" sz="3200" b="1" u="sng" dirty="0">
                <a:latin typeface="Century Gothic" pitchFamily="34" charset="0"/>
              </a:rPr>
              <a:t>TABLE OF CONTENTS</a:t>
            </a:r>
          </a:p>
          <a:p>
            <a:endParaRPr lang="en-US" dirty="0"/>
          </a:p>
          <a:p>
            <a:pPr marL="457200" indent="-457200">
              <a:buFont typeface="+mj-lt"/>
              <a:buAutoNum type="arabicPeriod"/>
            </a:pPr>
            <a:endParaRPr lang="en-US" sz="2000" dirty="0">
              <a:latin typeface="Comic Sans MS" pitchFamily="66" charset="0"/>
            </a:endParaRPr>
          </a:p>
          <a:p>
            <a:pPr marL="457200" indent="-457200">
              <a:buAutoNum type="arabicPeriod"/>
            </a:pPr>
            <a:r>
              <a:rPr lang="en-US" sz="2000" dirty="0">
                <a:latin typeface="Comic Sans MS" pitchFamily="66" charset="0"/>
              </a:rPr>
              <a:t> Introduction</a:t>
            </a:r>
          </a:p>
          <a:p>
            <a:pPr marL="457200" indent="-457200">
              <a:buAutoNum type="arabicPeriod"/>
            </a:pPr>
            <a:endParaRPr lang="en-US" sz="2000" dirty="0">
              <a:latin typeface="Comic Sans MS" pitchFamily="66" charset="0"/>
            </a:endParaRPr>
          </a:p>
          <a:p>
            <a:pPr marL="457200" indent="-457200">
              <a:buFont typeface="+mj-lt"/>
              <a:buAutoNum type="arabicPeriod"/>
            </a:pPr>
            <a:r>
              <a:rPr lang="en-US" sz="2000" dirty="0">
                <a:latin typeface="Comic Sans MS" pitchFamily="66" charset="0"/>
              </a:rPr>
              <a:t> System Requirement Specification</a:t>
            </a:r>
          </a:p>
          <a:p>
            <a:pPr marL="457200" indent="-457200">
              <a:buFont typeface="+mj-lt"/>
              <a:buAutoNum type="arabicPeriod"/>
            </a:pPr>
            <a:endParaRPr lang="en-US" sz="2000" dirty="0">
              <a:latin typeface="Comic Sans MS" pitchFamily="66" charset="0"/>
            </a:endParaRPr>
          </a:p>
          <a:p>
            <a:pPr marL="457200" indent="-457200">
              <a:buFont typeface="+mj-lt"/>
              <a:buAutoNum type="arabicPeriod"/>
            </a:pPr>
            <a:r>
              <a:rPr lang="en-US" sz="2000" dirty="0">
                <a:latin typeface="Comic Sans MS" pitchFamily="66" charset="0"/>
              </a:rPr>
              <a:t> Technology overview</a:t>
            </a:r>
          </a:p>
          <a:p>
            <a:pPr marL="457200" indent="-457200">
              <a:buFont typeface="+mj-lt"/>
              <a:buAutoNum type="arabicPeriod"/>
            </a:pPr>
            <a:endParaRPr lang="en-US" sz="2000" dirty="0">
              <a:latin typeface="Comic Sans MS" pitchFamily="66" charset="0"/>
            </a:endParaRPr>
          </a:p>
          <a:p>
            <a:pPr marL="457200" indent="-457200">
              <a:buFont typeface="+mj-lt"/>
              <a:buAutoNum type="arabicPeriod"/>
            </a:pPr>
            <a:r>
              <a:rPr lang="en-US" sz="2000" dirty="0">
                <a:latin typeface="Comic Sans MS" pitchFamily="66" charset="0"/>
              </a:rPr>
              <a:t> Project description</a:t>
            </a:r>
          </a:p>
          <a:p>
            <a:pPr marL="457200" indent="-457200">
              <a:buFont typeface="+mj-lt"/>
              <a:buAutoNum type="arabicPeriod"/>
            </a:pPr>
            <a:endParaRPr lang="en-US" sz="2000" dirty="0">
              <a:latin typeface="Comic Sans MS" pitchFamily="66" charset="0"/>
            </a:endParaRPr>
          </a:p>
          <a:p>
            <a:pPr marL="457200" indent="-457200">
              <a:buFont typeface="+mj-lt"/>
              <a:buAutoNum type="arabicPeriod"/>
            </a:pPr>
            <a:r>
              <a:rPr lang="en-US" sz="2000" dirty="0">
                <a:latin typeface="Comic Sans MS" pitchFamily="66" charset="0"/>
              </a:rPr>
              <a:t> Snapshots</a:t>
            </a:r>
          </a:p>
          <a:p>
            <a:pPr marL="457200" indent="-457200">
              <a:buFont typeface="+mj-lt"/>
              <a:buAutoNum type="arabicPeriod"/>
            </a:pPr>
            <a:endParaRPr lang="en-US" sz="2000" dirty="0">
              <a:latin typeface="Comic Sans MS" pitchFamily="66" charset="0"/>
            </a:endParaRPr>
          </a:p>
          <a:p>
            <a:pPr marL="457200" indent="-457200">
              <a:buAutoNum type="arabicPeriod"/>
            </a:pPr>
            <a:r>
              <a:rPr lang="en-US" sz="2000" dirty="0">
                <a:latin typeface="Comic Sans MS" pitchFamily="66" charset="0"/>
              </a:rPr>
              <a:t> Scope of the project</a:t>
            </a:r>
          </a:p>
          <a:p>
            <a:pPr marL="457200" indent="-457200">
              <a:buAutoNum type="arabicPeriod"/>
            </a:pPr>
            <a:endParaRPr lang="en-US" sz="2000" dirty="0">
              <a:latin typeface="Comic Sans MS" pitchFamily="66" charset="0"/>
            </a:endParaRPr>
          </a:p>
          <a:p>
            <a:pPr marL="457200" indent="-457200">
              <a:buAutoNum type="arabicPeriod"/>
            </a:pPr>
            <a:r>
              <a:rPr lang="en-US" sz="2000" dirty="0">
                <a:latin typeface="Comic Sans MS" pitchFamily="66" charset="0"/>
              </a:rPr>
              <a:t>  Limitation</a:t>
            </a:r>
          </a:p>
          <a:p>
            <a:pPr marL="457200" indent="-457200">
              <a:buAutoNum type="arabicPeriod"/>
            </a:pPr>
            <a:endParaRPr lang="en-US" sz="2000" dirty="0">
              <a:latin typeface="Comic Sans MS" pitchFamily="66" charset="0"/>
            </a:endParaRPr>
          </a:p>
          <a:p>
            <a:pPr marL="457200" indent="-457200">
              <a:buAutoNum type="arabicPeriod"/>
            </a:pPr>
            <a:r>
              <a:rPr lang="en-US" sz="2000" dirty="0">
                <a:latin typeface="Comic Sans MS" pitchFamily="66" charset="0"/>
              </a:rPr>
              <a:t> Testing</a:t>
            </a:r>
          </a:p>
          <a:p>
            <a:pPr marL="457200" indent="-457200">
              <a:buAutoNum type="arabicPeriod"/>
            </a:pPr>
            <a:endParaRPr lang="en-US" sz="2000" dirty="0">
              <a:latin typeface="Comic Sans MS" pitchFamily="66" charset="0"/>
            </a:endParaRPr>
          </a:p>
          <a:p>
            <a:pPr marL="457200" indent="-457200">
              <a:buFont typeface="+mj-lt"/>
              <a:buAutoNum type="arabicPeriod"/>
            </a:pPr>
            <a:r>
              <a:rPr lang="en-US" sz="2000" dirty="0">
                <a:latin typeface="Comic Sans MS" pitchFamily="66" charset="0"/>
              </a:rPr>
              <a:t> Contribution in project</a:t>
            </a:r>
          </a:p>
          <a:p>
            <a:pPr marL="457200" indent="-457200">
              <a:buFont typeface="+mj-lt"/>
              <a:buAutoNum type="arabicPeriod"/>
            </a:pPr>
            <a:endParaRPr lang="en-US" sz="2000" dirty="0">
              <a:latin typeface="Comic Sans MS" pitchFamily="66" charset="0"/>
            </a:endParaRPr>
          </a:p>
          <a:p>
            <a:pPr marL="457200" indent="-457200">
              <a:buFont typeface="+mj-lt"/>
              <a:buAutoNum type="arabicPeriod"/>
            </a:pPr>
            <a:r>
              <a:rPr lang="en-US" sz="2000" dirty="0">
                <a:latin typeface="Comic Sans MS" pitchFamily="66" charset="0"/>
              </a:rPr>
              <a:t>  Bibliography</a:t>
            </a:r>
          </a:p>
        </p:txBody>
      </p:sp>
      <p:sp>
        <p:nvSpPr>
          <p:cNvPr id="10" name="Footer Placeholder 9"/>
          <p:cNvSpPr>
            <a:spLocks noGrp="1"/>
          </p:cNvSpPr>
          <p:nvPr>
            <p:ph type="ftr" sz="quarter" idx="11"/>
          </p:nvPr>
        </p:nvSpPr>
        <p:spPr/>
        <p:txBody>
          <a:bodyPr/>
          <a:lstStyle/>
          <a:p>
            <a:r>
              <a:rPr lang="en-US" dirty="0"/>
              <a:t>..</a:t>
            </a:r>
          </a:p>
        </p:txBody>
      </p:sp>
      <p:sp>
        <p:nvSpPr>
          <p:cNvPr id="9" name="Slide Number Placeholder 8"/>
          <p:cNvSpPr>
            <a:spLocks noGrp="1"/>
          </p:cNvSpPr>
          <p:nvPr>
            <p:ph type="sldNum" sz="quarter" idx="12"/>
          </p:nvPr>
        </p:nvSpPr>
        <p:spPr/>
        <p:txBody>
          <a:bodyPr/>
          <a:lstStyle/>
          <a:p>
            <a:fld id="{66E96716-FF1B-4FC4-A514-F8A3B2D44856}"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20</a:t>
            </a:fld>
            <a:endParaRPr lang="en-US"/>
          </a:p>
        </p:txBody>
      </p:sp>
      <p:sp>
        <p:nvSpPr>
          <p:cNvPr id="8" name="TextBox 7"/>
          <p:cNvSpPr txBox="1"/>
          <p:nvPr/>
        </p:nvSpPr>
        <p:spPr>
          <a:xfrm>
            <a:off x="304800" y="457200"/>
            <a:ext cx="6172200" cy="8402300"/>
          </a:xfrm>
          <a:prstGeom prst="rect">
            <a:avLst/>
          </a:prstGeom>
          <a:noFill/>
        </p:spPr>
        <p:txBody>
          <a:bodyPr wrap="square" rtlCol="0">
            <a:spAutoFit/>
          </a:bodyPr>
          <a:lstStyle/>
          <a:p>
            <a:pPr algn="ctr"/>
            <a:r>
              <a:rPr lang="en-US" b="1" u="sng" dirty="0">
                <a:latin typeface="Comic Sans MS" pitchFamily="66" charset="0"/>
              </a:rPr>
              <a:t>Use Case : Edit student details</a:t>
            </a:r>
          </a:p>
          <a:p>
            <a:pPr algn="ctr"/>
            <a:endParaRPr lang="en-US" b="1" u="sng" dirty="0">
              <a:latin typeface="Comic Sans MS" pitchFamily="66" charset="0"/>
            </a:endParaRPr>
          </a:p>
          <a:p>
            <a:pPr algn="ctr"/>
            <a:endParaRPr lang="en-US" b="1" u="sng" dirty="0">
              <a:latin typeface="Comic Sans MS" pitchFamily="66" charset="0"/>
            </a:endParaRPr>
          </a:p>
          <a:p>
            <a:r>
              <a:rPr lang="en-US" b="1" dirty="0">
                <a:latin typeface="Comic Sans MS" pitchFamily="66" charset="0"/>
              </a:rPr>
              <a:t>Goal in context</a:t>
            </a:r>
            <a:r>
              <a:rPr lang="en-US" dirty="0">
                <a:latin typeface="Comic Sans MS" pitchFamily="66" charset="0"/>
              </a:rPr>
              <a:t>: Edit the details of a student</a:t>
            </a:r>
          </a:p>
          <a:p>
            <a:endParaRPr lang="en-US" dirty="0">
              <a:latin typeface="Comic Sans MS" pitchFamily="66" charset="0"/>
            </a:endParaRPr>
          </a:p>
          <a:p>
            <a:r>
              <a:rPr lang="en-US" b="1" dirty="0">
                <a:latin typeface="Comic Sans MS" pitchFamily="66" charset="0"/>
              </a:rPr>
              <a:t>Brief Description : </a:t>
            </a:r>
            <a:r>
              <a:rPr lang="en-US" dirty="0">
                <a:latin typeface="Comic Sans MS" pitchFamily="66" charset="0"/>
              </a:rPr>
              <a:t>This use case is used when the student wants to edit the personal details of the himself/herself already existing in the database.</a:t>
            </a:r>
          </a:p>
          <a:p>
            <a:endParaRPr lang="en-US" dirty="0">
              <a:latin typeface="Comic Sans MS" pitchFamily="66" charset="0"/>
            </a:endParaRPr>
          </a:p>
          <a:p>
            <a:r>
              <a:rPr lang="en-US" b="1" dirty="0">
                <a:latin typeface="Comic Sans MS" pitchFamily="66" charset="0"/>
              </a:rPr>
              <a:t>Preconditions:</a:t>
            </a:r>
          </a:p>
          <a:p>
            <a:pPr>
              <a:buFont typeface="Wingdings" pitchFamily="2" charset="2"/>
              <a:buChar char="§"/>
            </a:pPr>
            <a:r>
              <a:rPr lang="en-US" dirty="0">
                <a:latin typeface="Comic Sans MS" pitchFamily="66" charset="0"/>
              </a:rPr>
              <a:t>The Student must be logged into the system in order for this use case</a:t>
            </a:r>
          </a:p>
          <a:p>
            <a:pPr>
              <a:buFont typeface="Wingdings" pitchFamily="2" charset="2"/>
              <a:buChar char="§"/>
            </a:pPr>
            <a:r>
              <a:rPr lang="en-US" dirty="0">
                <a:latin typeface="Comic Sans MS" pitchFamily="66" charset="0"/>
              </a:rPr>
              <a:t>to begin.</a:t>
            </a:r>
          </a:p>
          <a:p>
            <a:pPr>
              <a:buFont typeface="Wingdings" pitchFamily="2" charset="2"/>
              <a:buChar char="§"/>
            </a:pPr>
            <a:r>
              <a:rPr lang="en-US" dirty="0">
                <a:latin typeface="Comic Sans MS" pitchFamily="66" charset="0"/>
              </a:rPr>
              <a:t>The details of the student must pre-exist in the database</a:t>
            </a:r>
          </a:p>
          <a:p>
            <a:pPr>
              <a:buFont typeface="Wingdings" pitchFamily="2" charset="2"/>
              <a:buChar char="§"/>
            </a:pPr>
            <a:r>
              <a:rPr lang="en-US" dirty="0">
                <a:latin typeface="Comic Sans MS" pitchFamily="66" charset="0"/>
              </a:rPr>
              <a:t>The student must be enabled by administrator.</a:t>
            </a:r>
          </a:p>
          <a:p>
            <a:pPr>
              <a:buFont typeface="Wingdings" pitchFamily="2" charset="2"/>
              <a:buChar char="§"/>
            </a:pPr>
            <a:endParaRPr lang="en-US" dirty="0">
              <a:latin typeface="Comic Sans MS" pitchFamily="66" charset="0"/>
            </a:endParaRPr>
          </a:p>
          <a:p>
            <a:r>
              <a:rPr lang="en-US" b="1" dirty="0">
                <a:latin typeface="Comic Sans MS" pitchFamily="66" charset="0"/>
              </a:rPr>
              <a:t>Basic Flow:</a:t>
            </a:r>
          </a:p>
          <a:p>
            <a:pPr>
              <a:buFont typeface="Wingdings" pitchFamily="2" charset="2"/>
              <a:buChar char="§"/>
            </a:pPr>
            <a:r>
              <a:rPr lang="en-US" dirty="0">
                <a:latin typeface="Comic Sans MS" pitchFamily="66" charset="0"/>
              </a:rPr>
              <a:t>The Student logs onto the System.</a:t>
            </a:r>
          </a:p>
          <a:p>
            <a:pPr>
              <a:buFont typeface="Wingdings" pitchFamily="2" charset="2"/>
              <a:buChar char="§"/>
            </a:pPr>
            <a:r>
              <a:rPr lang="en-US" dirty="0">
                <a:latin typeface="Comic Sans MS" pitchFamily="66" charset="0"/>
              </a:rPr>
              <a:t>The Student can edit following keys:-</a:t>
            </a:r>
          </a:p>
          <a:p>
            <a:pPr>
              <a:buFont typeface="Arial" pitchFamily="34" charset="0"/>
              <a:buChar char="•"/>
            </a:pPr>
            <a:r>
              <a:rPr lang="en-US" dirty="0">
                <a:latin typeface="Comic Sans MS" pitchFamily="66" charset="0"/>
              </a:rPr>
              <a:t>First/last name</a:t>
            </a:r>
          </a:p>
          <a:p>
            <a:pPr>
              <a:buFont typeface="Arial" pitchFamily="34" charset="0"/>
              <a:buChar char="•"/>
            </a:pPr>
            <a:r>
              <a:rPr lang="en-US" dirty="0">
                <a:latin typeface="Comic Sans MS" pitchFamily="66" charset="0"/>
              </a:rPr>
              <a:t>Gender</a:t>
            </a:r>
          </a:p>
          <a:p>
            <a:pPr>
              <a:buFont typeface="Arial" pitchFamily="34" charset="0"/>
              <a:buChar char="•"/>
            </a:pPr>
            <a:r>
              <a:rPr lang="en-US" dirty="0">
                <a:latin typeface="Comic Sans MS" pitchFamily="66" charset="0"/>
              </a:rPr>
              <a:t>DOB</a:t>
            </a:r>
          </a:p>
          <a:p>
            <a:pPr>
              <a:buFont typeface="Arial" pitchFamily="34" charset="0"/>
              <a:buChar char="•"/>
            </a:pPr>
            <a:r>
              <a:rPr lang="en-US" dirty="0">
                <a:latin typeface="Comic Sans MS" pitchFamily="66" charset="0"/>
              </a:rPr>
              <a:t>Contact no</a:t>
            </a:r>
          </a:p>
          <a:p>
            <a:pPr>
              <a:buFont typeface="Arial" pitchFamily="34" charset="0"/>
              <a:buChar char="•"/>
            </a:pPr>
            <a:r>
              <a:rPr lang="en-US" dirty="0">
                <a:latin typeface="Comic Sans MS" pitchFamily="66" charset="0"/>
              </a:rPr>
              <a:t>Qualification</a:t>
            </a:r>
          </a:p>
          <a:p>
            <a:pPr>
              <a:buFont typeface="Arial" pitchFamily="34" charset="0"/>
              <a:buChar char="•"/>
            </a:pPr>
            <a:r>
              <a:rPr lang="en-US" dirty="0">
                <a:latin typeface="Comic Sans MS" pitchFamily="66" charset="0"/>
              </a:rPr>
              <a:t>City</a:t>
            </a:r>
          </a:p>
          <a:p>
            <a:pPr>
              <a:buFont typeface="Arial" pitchFamily="34" charset="0"/>
              <a:buChar char="•"/>
            </a:pPr>
            <a:r>
              <a:rPr lang="en-US" dirty="0">
                <a:latin typeface="Comic Sans MS" pitchFamily="66" charset="0"/>
              </a:rPr>
              <a:t>Email1</a:t>
            </a:r>
          </a:p>
          <a:p>
            <a:pPr>
              <a:buFont typeface="Arial" pitchFamily="34" charset="0"/>
              <a:buChar char="•"/>
            </a:pPr>
            <a:r>
              <a:rPr lang="en-US" dirty="0">
                <a:latin typeface="Comic Sans MS" pitchFamily="66" charset="0"/>
              </a:rPr>
              <a:t>Email2</a:t>
            </a:r>
          </a:p>
          <a:p>
            <a:pPr>
              <a:buFont typeface="Arial" pitchFamily="34" charset="0"/>
              <a:buChar char="•"/>
            </a:pPr>
            <a:r>
              <a:rPr lang="en-US" dirty="0">
                <a:latin typeface="Comic Sans MS" pitchFamily="66" charset="0"/>
              </a:rPr>
              <a:t>Address</a:t>
            </a:r>
          </a:p>
          <a:p>
            <a:pPr>
              <a:buFont typeface="Arial" pitchFamily="34" charset="0"/>
              <a:buChar char="•"/>
            </a:pPr>
            <a:r>
              <a:rPr lang="en-US" dirty="0">
                <a:latin typeface="Comic Sans MS" pitchFamily="66" charset="0"/>
              </a:rPr>
              <a:t>Description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21</a:t>
            </a:fld>
            <a:endParaRPr lang="en-US"/>
          </a:p>
        </p:txBody>
      </p:sp>
      <p:sp>
        <p:nvSpPr>
          <p:cNvPr id="9" name="TextBox 8"/>
          <p:cNvSpPr txBox="1"/>
          <p:nvPr/>
        </p:nvSpPr>
        <p:spPr>
          <a:xfrm>
            <a:off x="304800" y="381000"/>
            <a:ext cx="6248400" cy="3139321"/>
          </a:xfrm>
          <a:prstGeom prst="rect">
            <a:avLst/>
          </a:prstGeom>
          <a:noFill/>
        </p:spPr>
        <p:txBody>
          <a:bodyPr wrap="square" rtlCol="0">
            <a:spAutoFit/>
          </a:bodyPr>
          <a:lstStyle/>
          <a:p>
            <a:pPr>
              <a:buFont typeface="Wingdings" pitchFamily="2" charset="2"/>
              <a:buChar char="§"/>
            </a:pPr>
            <a:r>
              <a:rPr lang="en-US" dirty="0">
                <a:latin typeface="Comic Sans MS" pitchFamily="66" charset="0"/>
              </a:rPr>
              <a:t>The Website updates the database according to edited details.</a:t>
            </a:r>
          </a:p>
          <a:p>
            <a:pPr>
              <a:buFont typeface="Wingdings" pitchFamily="2" charset="2"/>
              <a:buChar char="§"/>
            </a:pPr>
            <a:r>
              <a:rPr lang="en-US" dirty="0">
                <a:latin typeface="Comic Sans MS" pitchFamily="66" charset="0"/>
              </a:rPr>
              <a:t>The student details are edited in the database.</a:t>
            </a:r>
          </a:p>
          <a:p>
            <a:pPr>
              <a:buFont typeface="Wingdings" pitchFamily="2" charset="2"/>
              <a:buChar char="§"/>
            </a:pPr>
            <a:endParaRPr lang="en-US" dirty="0">
              <a:latin typeface="Comic Sans MS" pitchFamily="66" charset="0"/>
            </a:endParaRPr>
          </a:p>
          <a:p>
            <a:r>
              <a:rPr lang="en-US" b="1" dirty="0">
                <a:latin typeface="Comic Sans MS" pitchFamily="66" charset="0"/>
              </a:rPr>
              <a:t>Alternative Flow:</a:t>
            </a:r>
          </a:p>
          <a:p>
            <a:endParaRPr lang="en-US" b="1" dirty="0">
              <a:latin typeface="Comic Sans MS" pitchFamily="66" charset="0"/>
            </a:endParaRPr>
          </a:p>
          <a:p>
            <a:r>
              <a:rPr lang="en-US" dirty="0">
                <a:latin typeface="Comic Sans MS" pitchFamily="66" charset="0"/>
              </a:rPr>
              <a:t>There is no alternative flow of this use case diagram.</a:t>
            </a:r>
          </a:p>
          <a:p>
            <a:endParaRPr lang="en-US" dirty="0">
              <a:latin typeface="Comic Sans MS" pitchFamily="66" charset="0"/>
            </a:endParaRPr>
          </a:p>
          <a:p>
            <a:r>
              <a:rPr lang="en-US" b="1" dirty="0">
                <a:latin typeface="Comic Sans MS" pitchFamily="66" charset="0"/>
              </a:rPr>
              <a:t>Post conditions:</a:t>
            </a:r>
          </a:p>
          <a:p>
            <a:endParaRPr lang="en-US" b="1" dirty="0">
              <a:latin typeface="Comic Sans MS" pitchFamily="66" charset="0"/>
            </a:endParaRPr>
          </a:p>
          <a:p>
            <a:r>
              <a:rPr lang="en-US" dirty="0">
                <a:latin typeface="Comic Sans MS" pitchFamily="66" charset="0"/>
              </a:rPr>
              <a:t>The student details get updated in the database</a:t>
            </a:r>
            <a:r>
              <a:rPr lang="en-US" b="1" dirty="0">
                <a:latin typeface="Comic Sans MS" pitchFamily="66" charset="0"/>
              </a:rPr>
              <a:t>.</a:t>
            </a:r>
            <a:endParaRPr lang="en-US" dirty="0">
              <a:latin typeface="Comic Sans MS" pitchFamily="66" charset="0"/>
            </a:endParaRPr>
          </a:p>
        </p:txBody>
      </p:sp>
      <p:pic>
        <p:nvPicPr>
          <p:cNvPr id="3074" name="Picture 2"/>
          <p:cNvPicPr>
            <a:picLocks noChangeAspect="1" noChangeArrowheads="1"/>
          </p:cNvPicPr>
          <p:nvPr/>
        </p:nvPicPr>
        <p:blipFill>
          <a:blip r:embed="rId2" cstate="print"/>
          <a:srcRect l="16291" r="22109" b="14656"/>
          <a:stretch>
            <a:fillRect/>
          </a:stretch>
        </p:blipFill>
        <p:spPr bwMode="auto">
          <a:xfrm>
            <a:off x="1295400" y="3657600"/>
            <a:ext cx="4840395" cy="5105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22</a:t>
            </a:fld>
            <a:endParaRPr lang="en-US"/>
          </a:p>
        </p:txBody>
      </p:sp>
      <p:sp>
        <p:nvSpPr>
          <p:cNvPr id="12" name="TextBox 11"/>
          <p:cNvSpPr txBox="1"/>
          <p:nvPr/>
        </p:nvSpPr>
        <p:spPr>
          <a:xfrm>
            <a:off x="533400" y="685802"/>
            <a:ext cx="4343400" cy="461665"/>
          </a:xfrm>
          <a:prstGeom prst="rect">
            <a:avLst/>
          </a:prstGeom>
          <a:noFill/>
        </p:spPr>
        <p:txBody>
          <a:bodyPr wrap="square" rtlCol="0">
            <a:spAutoFit/>
          </a:bodyPr>
          <a:lstStyle/>
          <a:p>
            <a:pPr algn="ctr"/>
            <a:r>
              <a:rPr lang="en-IN" sz="2400" b="1" u="sng" dirty="0">
                <a:latin typeface="Century Gothic" pitchFamily="34" charset="0"/>
              </a:rPr>
              <a:t>Functional Requirements : </a:t>
            </a:r>
          </a:p>
        </p:txBody>
      </p:sp>
      <p:sp>
        <p:nvSpPr>
          <p:cNvPr id="13" name="TextBox 12"/>
          <p:cNvSpPr txBox="1"/>
          <p:nvPr/>
        </p:nvSpPr>
        <p:spPr>
          <a:xfrm>
            <a:off x="457200" y="1447800"/>
            <a:ext cx="5791200" cy="2862322"/>
          </a:xfrm>
          <a:prstGeom prst="rect">
            <a:avLst/>
          </a:prstGeom>
          <a:noFill/>
        </p:spPr>
        <p:txBody>
          <a:bodyPr wrap="square" rtlCol="0">
            <a:spAutoFit/>
          </a:bodyPr>
          <a:lstStyle/>
          <a:p>
            <a:pPr algn="just">
              <a:buFont typeface="Arial" pitchFamily="34" charset="0"/>
              <a:buChar char="•"/>
            </a:pPr>
            <a:r>
              <a:rPr lang="en-IN" dirty="0">
                <a:latin typeface="Comic Sans MS" pitchFamily="66" charset="0"/>
              </a:rPr>
              <a:t>  The Administrator will be given more powers (enable/disable/ update) than other users. </a:t>
            </a:r>
          </a:p>
          <a:p>
            <a:pPr algn="just">
              <a:buFont typeface="Arial" pitchFamily="34" charset="0"/>
              <a:buChar char="•"/>
            </a:pPr>
            <a:endParaRPr lang="en-IN" dirty="0">
              <a:latin typeface="Comic Sans MS" pitchFamily="66" charset="0"/>
            </a:endParaRPr>
          </a:p>
          <a:p>
            <a:pPr algn="just">
              <a:buFont typeface="Arial" pitchFamily="34" charset="0"/>
              <a:buChar char="•"/>
            </a:pPr>
            <a:r>
              <a:rPr lang="en-IN" dirty="0">
                <a:latin typeface="Comic Sans MS" pitchFamily="66" charset="0"/>
              </a:rPr>
              <a:t>  It will be ensured that the information entered is of the correct format. For example name cannot contain numbers. In case if incorrect form of information is added, the user will be asked to fill the information again.</a:t>
            </a:r>
          </a:p>
          <a:p>
            <a:pPr algn="just">
              <a:buFont typeface="Arial" pitchFamily="34" charset="0"/>
              <a:buChar char="•"/>
            </a:pPr>
            <a:endParaRPr lang="en-IN" dirty="0">
              <a:latin typeface="Comic Sans MS" pitchFamily="66" charset="0"/>
            </a:endParaRPr>
          </a:p>
          <a:p>
            <a:pPr algn="just">
              <a:buFont typeface="Arial" pitchFamily="34" charset="0"/>
              <a:buChar char="•"/>
            </a:pPr>
            <a:r>
              <a:rPr lang="en-IN" dirty="0">
                <a:latin typeface="Comic Sans MS" pitchFamily="66" charset="0"/>
              </a:rPr>
              <a:t>  The system can be accessed anytime</a:t>
            </a:r>
          </a:p>
        </p:txBody>
      </p:sp>
      <p:sp>
        <p:nvSpPr>
          <p:cNvPr id="14" name="TextBox 13"/>
          <p:cNvSpPr txBox="1"/>
          <p:nvPr/>
        </p:nvSpPr>
        <p:spPr>
          <a:xfrm>
            <a:off x="457200" y="4331018"/>
            <a:ext cx="5791200" cy="4431983"/>
          </a:xfrm>
          <a:prstGeom prst="rect">
            <a:avLst/>
          </a:prstGeom>
          <a:noFill/>
        </p:spPr>
        <p:txBody>
          <a:bodyPr wrap="square" rtlCol="0">
            <a:spAutoFit/>
          </a:bodyPr>
          <a:lstStyle/>
          <a:p>
            <a:pPr algn="just"/>
            <a:r>
              <a:rPr lang="en-IN" sz="2400" b="1" u="sng" dirty="0">
                <a:latin typeface="Century Gothic" pitchFamily="34" charset="0"/>
              </a:rPr>
              <a:t>Non- Functional Requirement :</a:t>
            </a:r>
          </a:p>
          <a:p>
            <a:pPr algn="just"/>
            <a:endParaRPr lang="en-US" sz="2400" b="1" u="sng" dirty="0">
              <a:latin typeface="Century Gothic" pitchFamily="34" charset="0"/>
            </a:endParaRPr>
          </a:p>
          <a:p>
            <a:pPr marL="342900" indent="-342900" algn="just">
              <a:buAutoNum type="arabicPeriod"/>
            </a:pPr>
            <a:r>
              <a:rPr lang="en-IN" b="1" dirty="0">
                <a:latin typeface="Century Gothic" pitchFamily="34" charset="0"/>
              </a:rPr>
              <a:t>Performance Requirements : </a:t>
            </a:r>
            <a:r>
              <a:rPr lang="en-IN" dirty="0">
                <a:latin typeface="Comic Sans MS" pitchFamily="66" charset="0"/>
              </a:rPr>
              <a:t>The proposed system that we are going to develop will be used as the Chief performance system for providing help to the organization in managing the whole database of the student studying in the organisation. Therefore, it is expected that the database would perform functionally all the requirements that are specified.</a:t>
            </a:r>
          </a:p>
          <a:p>
            <a:pPr marL="342900" indent="-342900" algn="just">
              <a:buAutoNum type="arabicPeriod"/>
            </a:pPr>
            <a:endParaRPr lang="en-IN" dirty="0">
              <a:latin typeface="Comic Sans MS" pitchFamily="66" charset="0"/>
            </a:endParaRPr>
          </a:p>
          <a:p>
            <a:pPr marL="342900" indent="-342900" algn="just">
              <a:buAutoNum type="arabicPeriod"/>
            </a:pPr>
            <a:r>
              <a:rPr lang="en-IN" b="1" dirty="0">
                <a:latin typeface="Century Gothic" pitchFamily="34" charset="0"/>
              </a:rPr>
              <a:t>Safety Requirements : </a:t>
            </a:r>
            <a:r>
              <a:rPr lang="en-IN" dirty="0">
                <a:latin typeface="Comic Sans MS" pitchFamily="66" charset="0"/>
              </a:rPr>
              <a:t>The database may get crashed at any certain time due to virus or operating system failure. Therefore, it is required to take the database backup</a:t>
            </a:r>
            <a:r>
              <a:rPr lang="en-IN" b="1" dirty="0">
                <a:latin typeface="Comic Sans MS" pitchFamily="66" charset="0"/>
              </a:rPr>
              <a:t> </a:t>
            </a:r>
            <a:endParaRPr lang="en-IN" b="1" u="sng" dirty="0">
              <a:latin typeface="Comic Sans MS" pitchFamily="66"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23</a:t>
            </a:fld>
            <a:endParaRPr lang="en-US"/>
          </a:p>
        </p:txBody>
      </p:sp>
      <p:sp>
        <p:nvSpPr>
          <p:cNvPr id="9" name="TextBox 8"/>
          <p:cNvSpPr txBox="1"/>
          <p:nvPr/>
        </p:nvSpPr>
        <p:spPr>
          <a:xfrm>
            <a:off x="609600" y="838200"/>
            <a:ext cx="5715000" cy="2585323"/>
          </a:xfrm>
          <a:prstGeom prst="rect">
            <a:avLst/>
          </a:prstGeom>
          <a:noFill/>
        </p:spPr>
        <p:txBody>
          <a:bodyPr wrap="square" rtlCol="0">
            <a:spAutoFit/>
          </a:bodyPr>
          <a:lstStyle/>
          <a:p>
            <a:pPr algn="just"/>
            <a:r>
              <a:rPr lang="en-IN" b="1" dirty="0">
                <a:latin typeface="Century Gothic" pitchFamily="34" charset="0"/>
              </a:rPr>
              <a:t>3. Security Requirements : </a:t>
            </a:r>
            <a:r>
              <a:rPr lang="en-IN" dirty="0">
                <a:latin typeface="Comic Sans MS" pitchFamily="66" charset="0"/>
              </a:rPr>
              <a:t>We are going to develop   a secured database. There are different categories of users namely Administrator ,Student who will be viewing either all or some specific information form the database. Depending upon the category of user the access rights are decided. It means if the user is an administrator then he can be able to modify the data, append etc. All other users only have the rights to retrieve the information about database.</a:t>
            </a:r>
          </a:p>
        </p:txBody>
      </p:sp>
      <p:sp>
        <p:nvSpPr>
          <p:cNvPr id="10" name="TextBox 9"/>
          <p:cNvSpPr txBox="1"/>
          <p:nvPr/>
        </p:nvSpPr>
        <p:spPr>
          <a:xfrm>
            <a:off x="609600" y="3733801"/>
            <a:ext cx="5867400" cy="1384995"/>
          </a:xfrm>
          <a:prstGeom prst="rect">
            <a:avLst/>
          </a:prstGeom>
          <a:noFill/>
        </p:spPr>
        <p:txBody>
          <a:bodyPr wrap="square" rtlCol="0">
            <a:spAutoFit/>
          </a:bodyPr>
          <a:lstStyle/>
          <a:p>
            <a:r>
              <a:rPr lang="en-IN" sz="2400" b="1" u="sng" dirty="0">
                <a:latin typeface="Century Gothic" pitchFamily="34" charset="0"/>
              </a:rPr>
              <a:t>Conclusion :</a:t>
            </a:r>
          </a:p>
          <a:p>
            <a:endParaRPr lang="en-IN" sz="2400" b="1" u="sng" dirty="0">
              <a:latin typeface="Century Gothic" pitchFamily="34" charset="0"/>
            </a:endParaRPr>
          </a:p>
          <a:p>
            <a:r>
              <a:rPr lang="en-IN" dirty="0">
                <a:latin typeface="Comic Sans MS" pitchFamily="66" charset="0"/>
              </a:rPr>
              <a:t>This SRS has given all the details of the application need to be built.</a:t>
            </a:r>
            <a:endParaRPr lang="en-IN" b="1" u="sng" dirty="0">
              <a:latin typeface="Comic Sans MS"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24</a:t>
            </a:fld>
            <a:endParaRPr lang="en-US"/>
          </a:p>
        </p:txBody>
      </p:sp>
      <p:sp>
        <p:nvSpPr>
          <p:cNvPr id="9" name="TextBox 8"/>
          <p:cNvSpPr txBox="1"/>
          <p:nvPr/>
        </p:nvSpPr>
        <p:spPr>
          <a:xfrm>
            <a:off x="2209800" y="381002"/>
            <a:ext cx="2743200" cy="461665"/>
          </a:xfrm>
          <a:prstGeom prst="rect">
            <a:avLst/>
          </a:prstGeom>
          <a:noFill/>
        </p:spPr>
        <p:txBody>
          <a:bodyPr wrap="square" rtlCol="0">
            <a:spAutoFit/>
          </a:bodyPr>
          <a:lstStyle/>
          <a:p>
            <a:r>
              <a:rPr lang="en-IN" sz="2400" b="1" u="sng" dirty="0">
                <a:latin typeface="Century Gothic" pitchFamily="34" charset="0"/>
              </a:rPr>
              <a:t>DESIGN PHASE</a:t>
            </a:r>
          </a:p>
        </p:txBody>
      </p:sp>
      <p:sp>
        <p:nvSpPr>
          <p:cNvPr id="11" name="TextBox 10"/>
          <p:cNvSpPr txBox="1"/>
          <p:nvPr/>
        </p:nvSpPr>
        <p:spPr>
          <a:xfrm>
            <a:off x="457200" y="916186"/>
            <a:ext cx="6019800" cy="7694414"/>
          </a:xfrm>
          <a:prstGeom prst="rect">
            <a:avLst/>
          </a:prstGeom>
          <a:noFill/>
        </p:spPr>
        <p:txBody>
          <a:bodyPr wrap="square" rtlCol="0">
            <a:spAutoFit/>
          </a:bodyPr>
          <a:lstStyle/>
          <a:p>
            <a:r>
              <a:rPr lang="en-IN" sz="2400" b="1" u="sng" dirty="0">
                <a:latin typeface="Century Gothic" pitchFamily="34" charset="0"/>
              </a:rPr>
              <a:t>Introduction</a:t>
            </a:r>
          </a:p>
          <a:p>
            <a:r>
              <a:rPr lang="en-IN" sz="2000" b="1" dirty="0">
                <a:latin typeface="Century Gothic" pitchFamily="34" charset="0"/>
              </a:rPr>
              <a:t> </a:t>
            </a:r>
          </a:p>
          <a:p>
            <a:pPr marL="342900" indent="-342900">
              <a:buAutoNum type="arabicPeriod"/>
            </a:pPr>
            <a:r>
              <a:rPr lang="en-IN" b="1" dirty="0">
                <a:latin typeface="Century Gothic" pitchFamily="34" charset="0"/>
              </a:rPr>
              <a:t>Scope and purpose </a:t>
            </a:r>
          </a:p>
          <a:p>
            <a:pPr marL="342900" indent="-342900" algn="just"/>
            <a:r>
              <a:rPr lang="en-IN" b="1" dirty="0">
                <a:latin typeface="Century Gothic" pitchFamily="34" charset="0"/>
              </a:rPr>
              <a:t>      </a:t>
            </a:r>
            <a:r>
              <a:rPr lang="en-IN" dirty="0">
                <a:latin typeface="Comic Sans MS" pitchFamily="66" charset="0"/>
              </a:rPr>
              <a:t>The purpose of the design phase is to develop a clear understanding of what the developer want people to gain from his/her project. As you the developer work on the project, the test for every design decision should be "Does this feature </a:t>
            </a:r>
            <a:r>
              <a:rPr lang="en-IN" dirty="0" err="1">
                <a:latin typeface="Comic Sans MS" pitchFamily="66" charset="0"/>
              </a:rPr>
              <a:t>fulfill</a:t>
            </a:r>
            <a:r>
              <a:rPr lang="en-IN" dirty="0">
                <a:latin typeface="Comic Sans MS" pitchFamily="66" charset="0"/>
              </a:rPr>
              <a:t> the ultimate purpose of the project?“</a:t>
            </a:r>
          </a:p>
          <a:p>
            <a:pPr marL="342900" indent="-342900" algn="just"/>
            <a:r>
              <a:rPr lang="en-IN" dirty="0">
                <a:latin typeface="Comic Sans MS" pitchFamily="66" charset="0"/>
              </a:rPr>
              <a:t>     A purpose statement affects the design process by explaining what the developer wants the project to do, rather than describing the project itself.</a:t>
            </a:r>
          </a:p>
          <a:p>
            <a:pPr marL="342900" indent="-342900" algn="just"/>
            <a:r>
              <a:rPr lang="en-IN" dirty="0">
                <a:latin typeface="Comic Sans MS" pitchFamily="66" charset="0"/>
              </a:rPr>
              <a:t>     The Design Document will verify that the current design meets all of the explicit requirements contained in the system model as well as the implicit requirements desired by the customer. </a:t>
            </a:r>
          </a:p>
          <a:p>
            <a:pPr marL="342900" indent="-342900" algn="just"/>
            <a:endParaRPr lang="en-IN" dirty="0">
              <a:latin typeface="Comic Sans MS" pitchFamily="66" charset="0"/>
            </a:endParaRPr>
          </a:p>
          <a:p>
            <a:pPr marL="342900" indent="-342900" algn="just"/>
            <a:r>
              <a:rPr lang="en-IN" b="1" dirty="0">
                <a:latin typeface="Century Gothic" pitchFamily="34" charset="0"/>
              </a:rPr>
              <a:t>2.  Overall System Design Objectives </a:t>
            </a:r>
          </a:p>
          <a:p>
            <a:pPr marL="342900" indent="-342900" algn="just"/>
            <a:r>
              <a:rPr lang="en-IN" b="1" dirty="0">
                <a:latin typeface="Century Gothic" pitchFamily="34" charset="0"/>
              </a:rPr>
              <a:t>     </a:t>
            </a:r>
            <a:r>
              <a:rPr lang="en-IN" dirty="0">
                <a:latin typeface="Comic Sans MS" pitchFamily="66" charset="0"/>
              </a:rPr>
              <a:t>The overall system design objective is to provide an efficient, modular design that will reduce the system’s complexity, facilitate change and result in an easy implementation. This will be accomplished by designing strongly cohesion system with minimal coupling. In addition, this document will provide interface design models that are consistent user friendly and will provide straight forward transition through the various system functions.</a:t>
            </a:r>
            <a:r>
              <a:rPr lang="en-US" dirty="0">
                <a:latin typeface="Comic Sans MS" pitchFamily="66" charset="0"/>
              </a:rPr>
              <a:t>  </a:t>
            </a:r>
            <a:endParaRPr lang="en-IN" dirty="0">
              <a:latin typeface="Comic Sans MS"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a:xfrm>
            <a:off x="2266950" y="8398935"/>
            <a:ext cx="2171700" cy="486833"/>
          </a:xfrm>
        </p:spPr>
        <p:txBody>
          <a:bodyPr/>
          <a:lstStyle/>
          <a:p>
            <a:r>
              <a:rPr lang="en-US"/>
              <a:t>..</a:t>
            </a:r>
          </a:p>
        </p:txBody>
      </p:sp>
      <p:sp>
        <p:nvSpPr>
          <p:cNvPr id="6" name="Slide Number Placeholder 5"/>
          <p:cNvSpPr>
            <a:spLocks noGrp="1"/>
          </p:cNvSpPr>
          <p:nvPr>
            <p:ph type="sldNum" sz="quarter" idx="12"/>
          </p:nvPr>
        </p:nvSpPr>
        <p:spPr>
          <a:xfrm>
            <a:off x="4838700" y="8398935"/>
            <a:ext cx="1600200" cy="486833"/>
          </a:xfrm>
        </p:spPr>
        <p:txBody>
          <a:bodyPr/>
          <a:lstStyle/>
          <a:p>
            <a:fld id="{66E96716-FF1B-4FC4-A514-F8A3B2D44856}" type="slidenum">
              <a:rPr lang="en-US" smtClean="0"/>
              <a:pPr/>
              <a:t>25</a:t>
            </a:fld>
            <a:endParaRPr lang="en-US"/>
          </a:p>
        </p:txBody>
      </p:sp>
      <p:sp>
        <p:nvSpPr>
          <p:cNvPr id="9" name="TextBox 8"/>
          <p:cNvSpPr txBox="1"/>
          <p:nvPr/>
        </p:nvSpPr>
        <p:spPr>
          <a:xfrm>
            <a:off x="457200" y="762000"/>
            <a:ext cx="5943600" cy="2616101"/>
          </a:xfrm>
          <a:prstGeom prst="rect">
            <a:avLst/>
          </a:prstGeom>
          <a:noFill/>
        </p:spPr>
        <p:txBody>
          <a:bodyPr wrap="square" rtlCol="0">
            <a:spAutoFit/>
          </a:bodyPr>
          <a:lstStyle/>
          <a:p>
            <a:pPr marL="457200" indent="-457200">
              <a:buAutoNum type="arabicPeriod" startAt="3"/>
            </a:pPr>
            <a:r>
              <a:rPr lang="en-IN" sz="2000" b="1" dirty="0">
                <a:latin typeface="Century Gothic" pitchFamily="34" charset="0"/>
              </a:rPr>
              <a:t>Structure of Design Document </a:t>
            </a:r>
          </a:p>
          <a:p>
            <a:pPr marL="342900" indent="-342900" algn="just"/>
            <a:r>
              <a:rPr lang="en-IN" dirty="0"/>
              <a:t>      </a:t>
            </a:r>
            <a:r>
              <a:rPr lang="en-IN" dirty="0">
                <a:latin typeface="Comic Sans MS" pitchFamily="66" charset="0"/>
              </a:rPr>
              <a:t>System Architecture Design – The System   architecture section has detailed diagram of the system, server and client architecture.  Data Design – The data Design include an ERD as well as Database design.  Functional Design Description – This section has the functional partitioning from the SRS, and goes into great detail to describe each function.</a:t>
            </a:r>
          </a:p>
        </p:txBody>
      </p:sp>
      <p:sp>
        <p:nvSpPr>
          <p:cNvPr id="11" name="TextBox 10"/>
          <p:cNvSpPr txBox="1"/>
          <p:nvPr/>
        </p:nvSpPr>
        <p:spPr>
          <a:xfrm>
            <a:off x="457200" y="3581398"/>
            <a:ext cx="5867400" cy="4462760"/>
          </a:xfrm>
          <a:prstGeom prst="rect">
            <a:avLst/>
          </a:prstGeom>
          <a:noFill/>
        </p:spPr>
        <p:txBody>
          <a:bodyPr wrap="square" rtlCol="0">
            <a:spAutoFit/>
          </a:bodyPr>
          <a:lstStyle/>
          <a:p>
            <a:r>
              <a:rPr lang="en-IN" sz="2400" b="1" u="sng" dirty="0">
                <a:latin typeface="Century Gothic" pitchFamily="34" charset="0"/>
              </a:rPr>
              <a:t>System Architecture Design</a:t>
            </a:r>
          </a:p>
          <a:p>
            <a:endParaRPr lang="en-IN" sz="2400" b="1" u="sng" dirty="0">
              <a:latin typeface="Century Gothic" pitchFamily="34" charset="0"/>
            </a:endParaRPr>
          </a:p>
          <a:p>
            <a:pPr marL="342900" indent="-342900">
              <a:buAutoNum type="arabicPeriod"/>
            </a:pPr>
            <a:r>
              <a:rPr lang="en-IN" sz="2000" b="1" dirty="0">
                <a:latin typeface="Century Gothic" pitchFamily="34" charset="0"/>
              </a:rPr>
              <a:t>System Architecture </a:t>
            </a:r>
          </a:p>
          <a:p>
            <a:pPr marL="342900" indent="-342900" algn="just"/>
            <a:r>
              <a:rPr lang="en-IN" dirty="0">
                <a:latin typeface="Comic Sans MS" pitchFamily="66" charset="0"/>
              </a:rPr>
              <a:t>     The SIMS is a system which contain major part which include: student Detail, Student image and resume. The user selects one of the available options as an input to the system. According to the input by the user the system acts and the rest of the functions are performed </a:t>
            </a:r>
            <a:r>
              <a:rPr lang="en-IN" dirty="0" err="1">
                <a:latin typeface="Comic Sans MS" pitchFamily="66" charset="0"/>
              </a:rPr>
              <a:t>accordingly.The</a:t>
            </a:r>
            <a:r>
              <a:rPr lang="en-IN" dirty="0">
                <a:latin typeface="Comic Sans MS" pitchFamily="66" charset="0"/>
              </a:rPr>
              <a:t> administrator can operate on any student details. But the normal student or users can only access their details of all the functionalities.</a:t>
            </a:r>
          </a:p>
          <a:p>
            <a:pPr marL="342900" indent="-342900" algn="just"/>
            <a:endParaRPr lang="en-US" b="1" u="sng" dirty="0">
              <a:latin typeface="Comic Sans MS" pitchFamily="66" charset="0"/>
            </a:endParaRPr>
          </a:p>
          <a:p>
            <a:pPr marL="342900" indent="-342900" algn="just"/>
            <a:endParaRPr lang="en-US" b="1" u="sng" dirty="0">
              <a:latin typeface="Comic Sans MS" pitchFamily="66" charset="0"/>
            </a:endParaRPr>
          </a:p>
        </p:txBody>
      </p:sp>
      <p:sp>
        <p:nvSpPr>
          <p:cNvPr id="8" name="Down Arrow 7"/>
          <p:cNvSpPr/>
          <p:nvPr/>
        </p:nvSpPr>
        <p:spPr>
          <a:xfrm>
            <a:off x="3124200" y="7467598"/>
            <a:ext cx="762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26</a:t>
            </a:fld>
            <a:endParaRPr lang="en-US"/>
          </a:p>
        </p:txBody>
      </p:sp>
      <p:sp>
        <p:nvSpPr>
          <p:cNvPr id="8" name="TextBox 7"/>
          <p:cNvSpPr txBox="1"/>
          <p:nvPr/>
        </p:nvSpPr>
        <p:spPr>
          <a:xfrm>
            <a:off x="457200" y="1295400"/>
            <a:ext cx="6172200" cy="369332"/>
          </a:xfrm>
          <a:prstGeom prst="rect">
            <a:avLst/>
          </a:prstGeom>
          <a:noFill/>
        </p:spPr>
        <p:txBody>
          <a:bodyPr wrap="square" rtlCol="0">
            <a:spAutoFit/>
          </a:bodyPr>
          <a:lstStyle/>
          <a:p>
            <a:endParaRPr lang="en-US" dirty="0"/>
          </a:p>
        </p:txBody>
      </p:sp>
      <p:sp>
        <p:nvSpPr>
          <p:cNvPr id="10" name="TextBox 9"/>
          <p:cNvSpPr txBox="1"/>
          <p:nvPr/>
        </p:nvSpPr>
        <p:spPr>
          <a:xfrm>
            <a:off x="685800" y="6328827"/>
            <a:ext cx="5181600" cy="1138773"/>
          </a:xfrm>
          <a:prstGeom prst="rect">
            <a:avLst/>
          </a:prstGeom>
          <a:noFill/>
        </p:spPr>
        <p:txBody>
          <a:bodyPr wrap="square" rtlCol="0">
            <a:spAutoFit/>
          </a:bodyPr>
          <a:lstStyle/>
          <a:p>
            <a:r>
              <a:rPr lang="en-IN" sz="2400" b="1" u="sng" dirty="0">
                <a:latin typeface="Century Gothic" pitchFamily="34" charset="0"/>
              </a:rPr>
              <a:t>Data Design </a:t>
            </a:r>
          </a:p>
          <a:p>
            <a:endParaRPr lang="en-IN" sz="2400" b="1" u="sng" dirty="0">
              <a:latin typeface="Century Gothic" pitchFamily="34" charset="0"/>
            </a:endParaRPr>
          </a:p>
          <a:p>
            <a:r>
              <a:rPr lang="en-IN" sz="2000" b="1" dirty="0">
                <a:latin typeface="Century Gothic" pitchFamily="34" charset="0"/>
              </a:rPr>
              <a:t>1.  Entity Relationship Diagram :</a:t>
            </a:r>
          </a:p>
        </p:txBody>
      </p:sp>
      <p:sp>
        <p:nvSpPr>
          <p:cNvPr id="11" name="Down Arrow 10"/>
          <p:cNvSpPr/>
          <p:nvPr/>
        </p:nvSpPr>
        <p:spPr>
          <a:xfrm>
            <a:off x="3276600" y="7543800"/>
            <a:ext cx="7620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362200" y="914400"/>
            <a:ext cx="22860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4038600" y="3581400"/>
            <a:ext cx="23622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1905000" y="4648200"/>
            <a:ext cx="32766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609600" y="3581400"/>
            <a:ext cx="23622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7" name="Straight Connector 16"/>
          <p:cNvCxnSpPr>
            <a:stCxn id="12" idx="2"/>
            <a:endCxn id="14" idx="0"/>
          </p:cNvCxnSpPr>
          <p:nvPr/>
        </p:nvCxnSpPr>
        <p:spPr>
          <a:xfrm rot="16200000" flipH="1">
            <a:off x="1962150" y="3067050"/>
            <a:ext cx="3124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0"/>
            <a:endCxn id="13" idx="0"/>
          </p:cNvCxnSpPr>
          <p:nvPr/>
        </p:nvCxnSpPr>
        <p:spPr>
          <a:xfrm rot="5400000" flipH="1" flipV="1">
            <a:off x="3505200" y="1866900"/>
            <a:ext cx="1588" cy="3429000"/>
          </a:xfrm>
          <a:prstGeom prst="bentConnector3">
            <a:avLst>
              <a:gd name="adj1" fmla="val 63118597"/>
            </a:avLst>
          </a:prstGeom>
        </p:spPr>
        <p:style>
          <a:lnRef idx="1">
            <a:schemeClr val="accent5"/>
          </a:lnRef>
          <a:fillRef idx="2">
            <a:schemeClr val="accent5"/>
          </a:fillRef>
          <a:effectRef idx="1">
            <a:schemeClr val="accent5"/>
          </a:effectRef>
          <a:fontRef idx="minor">
            <a:schemeClr val="dk1"/>
          </a:fontRef>
        </p:style>
      </p:cxnSp>
      <p:sp>
        <p:nvSpPr>
          <p:cNvPr id="21" name="TextBox 20"/>
          <p:cNvSpPr txBox="1"/>
          <p:nvPr/>
        </p:nvSpPr>
        <p:spPr>
          <a:xfrm>
            <a:off x="2438400" y="914402"/>
            <a:ext cx="2819400" cy="646331"/>
          </a:xfrm>
          <a:prstGeom prst="rect">
            <a:avLst/>
          </a:prstGeom>
          <a:noFill/>
        </p:spPr>
        <p:txBody>
          <a:bodyPr wrap="square" rtlCol="0">
            <a:spAutoFit/>
          </a:bodyPr>
          <a:lstStyle/>
          <a:p>
            <a:r>
              <a:rPr lang="en-US" dirty="0"/>
              <a:t>Student Information</a:t>
            </a:r>
          </a:p>
          <a:p>
            <a:r>
              <a:rPr lang="en-US" dirty="0"/>
              <a:t>              System</a:t>
            </a:r>
          </a:p>
        </p:txBody>
      </p:sp>
      <p:sp>
        <p:nvSpPr>
          <p:cNvPr id="42" name="TextBox 41"/>
          <p:cNvSpPr txBox="1"/>
          <p:nvPr/>
        </p:nvSpPr>
        <p:spPr>
          <a:xfrm>
            <a:off x="685800" y="3544670"/>
            <a:ext cx="2819400" cy="646331"/>
          </a:xfrm>
          <a:prstGeom prst="rect">
            <a:avLst/>
          </a:prstGeom>
          <a:noFill/>
        </p:spPr>
        <p:txBody>
          <a:bodyPr wrap="square" rtlCol="0">
            <a:spAutoFit/>
          </a:bodyPr>
          <a:lstStyle/>
          <a:p>
            <a:r>
              <a:rPr lang="en-US" dirty="0"/>
              <a:t>Online Registration of </a:t>
            </a:r>
          </a:p>
          <a:p>
            <a:r>
              <a:rPr lang="en-US" dirty="0"/>
              <a:t>         Student</a:t>
            </a:r>
          </a:p>
        </p:txBody>
      </p:sp>
      <p:sp>
        <p:nvSpPr>
          <p:cNvPr id="43" name="TextBox 42"/>
          <p:cNvSpPr txBox="1"/>
          <p:nvPr/>
        </p:nvSpPr>
        <p:spPr>
          <a:xfrm>
            <a:off x="2438400" y="4611470"/>
            <a:ext cx="2819400" cy="646331"/>
          </a:xfrm>
          <a:prstGeom prst="rect">
            <a:avLst/>
          </a:prstGeom>
          <a:noFill/>
        </p:spPr>
        <p:txBody>
          <a:bodyPr wrap="square" rtlCol="0">
            <a:spAutoFit/>
          </a:bodyPr>
          <a:lstStyle/>
          <a:p>
            <a:r>
              <a:rPr lang="en-US" dirty="0"/>
              <a:t>Maintaining  Student</a:t>
            </a:r>
          </a:p>
          <a:p>
            <a:r>
              <a:rPr lang="en-US" dirty="0"/>
              <a:t>             Details</a:t>
            </a:r>
          </a:p>
        </p:txBody>
      </p:sp>
      <p:sp>
        <p:nvSpPr>
          <p:cNvPr id="44" name="TextBox 43"/>
          <p:cNvSpPr txBox="1"/>
          <p:nvPr/>
        </p:nvSpPr>
        <p:spPr>
          <a:xfrm>
            <a:off x="4191000" y="3544670"/>
            <a:ext cx="2819400" cy="646331"/>
          </a:xfrm>
          <a:prstGeom prst="rect">
            <a:avLst/>
          </a:prstGeom>
          <a:noFill/>
        </p:spPr>
        <p:txBody>
          <a:bodyPr wrap="square" rtlCol="0">
            <a:spAutoFit/>
          </a:bodyPr>
          <a:lstStyle/>
          <a:p>
            <a:r>
              <a:rPr lang="en-US" dirty="0"/>
              <a:t>Search  Student </a:t>
            </a:r>
          </a:p>
          <a:p>
            <a:r>
              <a:rPr lang="en-US" dirty="0"/>
              <a:t>        Details</a:t>
            </a:r>
          </a:p>
        </p:txBody>
      </p:sp>
      <p:sp>
        <p:nvSpPr>
          <p:cNvPr id="20" name="TextBox 19"/>
          <p:cNvSpPr txBox="1"/>
          <p:nvPr/>
        </p:nvSpPr>
        <p:spPr>
          <a:xfrm>
            <a:off x="1447800" y="5715000"/>
            <a:ext cx="3810000" cy="400110"/>
          </a:xfrm>
          <a:prstGeom prst="rect">
            <a:avLst/>
          </a:prstGeom>
          <a:noFill/>
        </p:spPr>
        <p:txBody>
          <a:bodyPr wrap="square" rtlCol="0">
            <a:spAutoFit/>
          </a:bodyPr>
          <a:lstStyle/>
          <a:p>
            <a:pPr algn="ctr"/>
            <a:r>
              <a:rPr lang="en-US" sz="2000" b="1" i="1" u="sng" dirty="0">
                <a:latin typeface="Century Gothic" pitchFamily="34" charset="0"/>
              </a:rPr>
              <a:t>Architecture Diagram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27</a:t>
            </a:fld>
            <a:endParaRPr lang="en-US"/>
          </a:p>
        </p:txBody>
      </p:sp>
      <p:sp>
        <p:nvSpPr>
          <p:cNvPr id="8" name="TextBox 7"/>
          <p:cNvSpPr txBox="1"/>
          <p:nvPr/>
        </p:nvSpPr>
        <p:spPr>
          <a:xfrm>
            <a:off x="1371600" y="8148935"/>
            <a:ext cx="4343400" cy="400110"/>
          </a:xfrm>
          <a:prstGeom prst="rect">
            <a:avLst/>
          </a:prstGeom>
          <a:noFill/>
        </p:spPr>
        <p:txBody>
          <a:bodyPr wrap="square" rtlCol="0">
            <a:spAutoFit/>
          </a:bodyPr>
          <a:lstStyle/>
          <a:p>
            <a:pPr algn="ctr"/>
            <a:r>
              <a:rPr lang="en-IN" sz="2000" b="1" i="1" u="sng" dirty="0">
                <a:latin typeface="Century Gothic" pitchFamily="34" charset="0"/>
              </a:rPr>
              <a:t>Entity Relationship Diagram</a:t>
            </a:r>
          </a:p>
        </p:txBody>
      </p:sp>
      <p:sp>
        <p:nvSpPr>
          <p:cNvPr id="9" name="Oval 8"/>
          <p:cNvSpPr/>
          <p:nvPr/>
        </p:nvSpPr>
        <p:spPr>
          <a:xfrm>
            <a:off x="838200" y="8382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Oval 9"/>
          <p:cNvSpPr/>
          <p:nvPr/>
        </p:nvSpPr>
        <p:spPr>
          <a:xfrm>
            <a:off x="4876800" y="8382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ectangle 10"/>
          <p:cNvSpPr/>
          <p:nvPr/>
        </p:nvSpPr>
        <p:spPr>
          <a:xfrm>
            <a:off x="2514600" y="914400"/>
            <a:ext cx="17526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Flowchart: Decision 11"/>
          <p:cNvSpPr/>
          <p:nvPr/>
        </p:nvSpPr>
        <p:spPr>
          <a:xfrm>
            <a:off x="2743200" y="2133600"/>
            <a:ext cx="1447800" cy="685800"/>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Rectangle 12"/>
          <p:cNvSpPr/>
          <p:nvPr/>
        </p:nvSpPr>
        <p:spPr>
          <a:xfrm>
            <a:off x="2819400" y="5334000"/>
            <a:ext cx="12954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Oval 14"/>
          <p:cNvSpPr/>
          <p:nvPr/>
        </p:nvSpPr>
        <p:spPr>
          <a:xfrm>
            <a:off x="762000" y="43434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Oval 25"/>
          <p:cNvSpPr/>
          <p:nvPr/>
        </p:nvSpPr>
        <p:spPr>
          <a:xfrm>
            <a:off x="533400" y="51054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7" name="Oval 26"/>
          <p:cNvSpPr/>
          <p:nvPr/>
        </p:nvSpPr>
        <p:spPr>
          <a:xfrm>
            <a:off x="533400" y="58674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8" name="Oval 27"/>
          <p:cNvSpPr/>
          <p:nvPr/>
        </p:nvSpPr>
        <p:spPr>
          <a:xfrm>
            <a:off x="762000" y="66294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9" name="Oval 28"/>
          <p:cNvSpPr/>
          <p:nvPr/>
        </p:nvSpPr>
        <p:spPr>
          <a:xfrm>
            <a:off x="1143000" y="73152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Oval 29"/>
          <p:cNvSpPr/>
          <p:nvPr/>
        </p:nvSpPr>
        <p:spPr>
          <a:xfrm>
            <a:off x="2362200" y="73914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Oval 30"/>
          <p:cNvSpPr/>
          <p:nvPr/>
        </p:nvSpPr>
        <p:spPr>
          <a:xfrm>
            <a:off x="3657600" y="73914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2" name="Oval 31"/>
          <p:cNvSpPr/>
          <p:nvPr/>
        </p:nvSpPr>
        <p:spPr>
          <a:xfrm>
            <a:off x="4953000" y="73914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3" name="Oval 32"/>
          <p:cNvSpPr/>
          <p:nvPr/>
        </p:nvSpPr>
        <p:spPr>
          <a:xfrm>
            <a:off x="5334000" y="67056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4" name="TextBox 33"/>
          <p:cNvSpPr txBox="1"/>
          <p:nvPr/>
        </p:nvSpPr>
        <p:spPr>
          <a:xfrm>
            <a:off x="2667000" y="990600"/>
            <a:ext cx="1676400" cy="369332"/>
          </a:xfrm>
          <a:prstGeom prst="rect">
            <a:avLst/>
          </a:prstGeom>
          <a:noFill/>
        </p:spPr>
        <p:txBody>
          <a:bodyPr wrap="square" rtlCol="0">
            <a:spAutoFit/>
          </a:bodyPr>
          <a:lstStyle/>
          <a:p>
            <a:r>
              <a:rPr lang="en-US" dirty="0"/>
              <a:t>Administrator</a:t>
            </a:r>
          </a:p>
        </p:txBody>
      </p:sp>
      <p:sp>
        <p:nvSpPr>
          <p:cNvPr id="35" name="TextBox 34"/>
          <p:cNvSpPr txBox="1"/>
          <p:nvPr/>
        </p:nvSpPr>
        <p:spPr>
          <a:xfrm>
            <a:off x="838200" y="914400"/>
            <a:ext cx="1676400" cy="369332"/>
          </a:xfrm>
          <a:prstGeom prst="rect">
            <a:avLst/>
          </a:prstGeom>
          <a:noFill/>
        </p:spPr>
        <p:txBody>
          <a:bodyPr wrap="square" rtlCol="0">
            <a:spAutoFit/>
          </a:bodyPr>
          <a:lstStyle/>
          <a:p>
            <a:r>
              <a:rPr lang="en-US" dirty="0"/>
              <a:t>Login - id</a:t>
            </a:r>
          </a:p>
        </p:txBody>
      </p:sp>
      <p:sp>
        <p:nvSpPr>
          <p:cNvPr id="36" name="TextBox 35"/>
          <p:cNvSpPr txBox="1"/>
          <p:nvPr/>
        </p:nvSpPr>
        <p:spPr>
          <a:xfrm>
            <a:off x="4876800" y="914400"/>
            <a:ext cx="1676400" cy="369332"/>
          </a:xfrm>
          <a:prstGeom prst="rect">
            <a:avLst/>
          </a:prstGeom>
          <a:noFill/>
        </p:spPr>
        <p:txBody>
          <a:bodyPr wrap="square" rtlCol="0">
            <a:spAutoFit/>
          </a:bodyPr>
          <a:lstStyle/>
          <a:p>
            <a:r>
              <a:rPr lang="en-US" dirty="0"/>
              <a:t>Password</a:t>
            </a:r>
          </a:p>
        </p:txBody>
      </p:sp>
      <p:cxnSp>
        <p:nvCxnSpPr>
          <p:cNvPr id="38" name="Straight Connector 37"/>
          <p:cNvCxnSpPr>
            <a:endCxn id="35" idx="3"/>
          </p:cNvCxnSpPr>
          <p:nvPr/>
        </p:nvCxnSpPr>
        <p:spPr>
          <a:xfrm flipV="1">
            <a:off x="1905000" y="1099066"/>
            <a:ext cx="609600" cy="43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1"/>
          </p:cNvCxnSpPr>
          <p:nvPr/>
        </p:nvCxnSpPr>
        <p:spPr>
          <a:xfrm flipV="1">
            <a:off x="4267200" y="1099066"/>
            <a:ext cx="609600" cy="76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1" idx="2"/>
            <a:endCxn id="12" idx="0"/>
          </p:cNvCxnSpPr>
          <p:nvPr/>
        </p:nvCxnSpPr>
        <p:spPr>
          <a:xfrm rot="16200000" flipH="1">
            <a:off x="3086100" y="1752600"/>
            <a:ext cx="685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2" idx="2"/>
            <a:endCxn id="13" idx="0"/>
          </p:cNvCxnSpPr>
          <p:nvPr/>
        </p:nvCxnSpPr>
        <p:spPr>
          <a:xfrm rot="5400000">
            <a:off x="2209800" y="4076700"/>
            <a:ext cx="2514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71800" y="2297668"/>
            <a:ext cx="1676400" cy="369332"/>
          </a:xfrm>
          <a:prstGeom prst="rect">
            <a:avLst/>
          </a:prstGeom>
          <a:noFill/>
        </p:spPr>
        <p:txBody>
          <a:bodyPr wrap="square" rtlCol="0">
            <a:spAutoFit/>
          </a:bodyPr>
          <a:lstStyle/>
          <a:p>
            <a:r>
              <a:rPr lang="en-US" dirty="0"/>
              <a:t>Manages</a:t>
            </a:r>
          </a:p>
        </p:txBody>
      </p:sp>
      <p:sp>
        <p:nvSpPr>
          <p:cNvPr id="52" name="TextBox 51"/>
          <p:cNvSpPr txBox="1"/>
          <p:nvPr/>
        </p:nvSpPr>
        <p:spPr>
          <a:xfrm>
            <a:off x="3048000" y="5334000"/>
            <a:ext cx="1676400" cy="369332"/>
          </a:xfrm>
          <a:prstGeom prst="rect">
            <a:avLst/>
          </a:prstGeom>
          <a:noFill/>
        </p:spPr>
        <p:txBody>
          <a:bodyPr wrap="square" rtlCol="0">
            <a:spAutoFit/>
          </a:bodyPr>
          <a:lstStyle/>
          <a:p>
            <a:r>
              <a:rPr lang="en-US" dirty="0"/>
              <a:t>Student</a:t>
            </a:r>
          </a:p>
        </p:txBody>
      </p:sp>
      <p:sp>
        <p:nvSpPr>
          <p:cNvPr id="53" name="TextBox 52"/>
          <p:cNvSpPr txBox="1"/>
          <p:nvPr/>
        </p:nvSpPr>
        <p:spPr>
          <a:xfrm>
            <a:off x="533400" y="6019801"/>
            <a:ext cx="1371600" cy="307777"/>
          </a:xfrm>
          <a:prstGeom prst="rect">
            <a:avLst/>
          </a:prstGeom>
          <a:noFill/>
        </p:spPr>
        <p:txBody>
          <a:bodyPr wrap="square" rtlCol="0">
            <a:spAutoFit/>
          </a:bodyPr>
          <a:lstStyle/>
          <a:p>
            <a:r>
              <a:rPr lang="en-US" sz="1400" dirty="0"/>
              <a:t>First name</a:t>
            </a:r>
          </a:p>
        </p:txBody>
      </p:sp>
      <p:sp>
        <p:nvSpPr>
          <p:cNvPr id="54" name="TextBox 53"/>
          <p:cNvSpPr txBox="1"/>
          <p:nvPr/>
        </p:nvSpPr>
        <p:spPr>
          <a:xfrm>
            <a:off x="838200" y="6781801"/>
            <a:ext cx="1371600" cy="307777"/>
          </a:xfrm>
          <a:prstGeom prst="rect">
            <a:avLst/>
          </a:prstGeom>
          <a:noFill/>
        </p:spPr>
        <p:txBody>
          <a:bodyPr wrap="square" rtlCol="0">
            <a:spAutoFit/>
          </a:bodyPr>
          <a:lstStyle/>
          <a:p>
            <a:r>
              <a:rPr lang="en-US" sz="1400" dirty="0"/>
              <a:t>Last  name</a:t>
            </a:r>
          </a:p>
        </p:txBody>
      </p:sp>
      <p:sp>
        <p:nvSpPr>
          <p:cNvPr id="56" name="TextBox 55"/>
          <p:cNvSpPr txBox="1"/>
          <p:nvPr/>
        </p:nvSpPr>
        <p:spPr>
          <a:xfrm>
            <a:off x="838200" y="4495801"/>
            <a:ext cx="1371600" cy="307777"/>
          </a:xfrm>
          <a:prstGeom prst="rect">
            <a:avLst/>
          </a:prstGeom>
          <a:noFill/>
        </p:spPr>
        <p:txBody>
          <a:bodyPr wrap="square" rtlCol="0">
            <a:spAutoFit/>
          </a:bodyPr>
          <a:lstStyle/>
          <a:p>
            <a:r>
              <a:rPr lang="en-US" sz="1400" dirty="0"/>
              <a:t>Student id</a:t>
            </a:r>
          </a:p>
        </p:txBody>
      </p:sp>
      <p:sp>
        <p:nvSpPr>
          <p:cNvPr id="57" name="TextBox 56"/>
          <p:cNvSpPr txBox="1"/>
          <p:nvPr/>
        </p:nvSpPr>
        <p:spPr>
          <a:xfrm>
            <a:off x="685800" y="5115580"/>
            <a:ext cx="1371600" cy="523220"/>
          </a:xfrm>
          <a:prstGeom prst="rect">
            <a:avLst/>
          </a:prstGeom>
          <a:noFill/>
        </p:spPr>
        <p:txBody>
          <a:bodyPr wrap="square" rtlCol="0">
            <a:spAutoFit/>
          </a:bodyPr>
          <a:lstStyle/>
          <a:p>
            <a:r>
              <a:rPr lang="en-US" sz="1400" dirty="0"/>
              <a:t>Student</a:t>
            </a:r>
          </a:p>
          <a:p>
            <a:r>
              <a:rPr lang="en-US" sz="1400" dirty="0"/>
              <a:t>password</a:t>
            </a:r>
          </a:p>
        </p:txBody>
      </p:sp>
      <p:sp>
        <p:nvSpPr>
          <p:cNvPr id="59" name="TextBox 58"/>
          <p:cNvSpPr txBox="1"/>
          <p:nvPr/>
        </p:nvSpPr>
        <p:spPr>
          <a:xfrm>
            <a:off x="1219200" y="7391400"/>
            <a:ext cx="1371600" cy="523220"/>
          </a:xfrm>
          <a:prstGeom prst="rect">
            <a:avLst/>
          </a:prstGeom>
          <a:noFill/>
        </p:spPr>
        <p:txBody>
          <a:bodyPr wrap="square" rtlCol="0">
            <a:spAutoFit/>
          </a:bodyPr>
          <a:lstStyle/>
          <a:p>
            <a:r>
              <a:rPr lang="en-US" sz="1400" dirty="0"/>
              <a:t>Registration</a:t>
            </a:r>
          </a:p>
          <a:p>
            <a:r>
              <a:rPr lang="en-US" sz="1400" dirty="0"/>
              <a:t>date</a:t>
            </a:r>
          </a:p>
        </p:txBody>
      </p:sp>
      <p:sp>
        <p:nvSpPr>
          <p:cNvPr id="60" name="TextBox 59"/>
          <p:cNvSpPr txBox="1"/>
          <p:nvPr/>
        </p:nvSpPr>
        <p:spPr>
          <a:xfrm>
            <a:off x="2438400" y="7540824"/>
            <a:ext cx="1371600" cy="307777"/>
          </a:xfrm>
          <a:prstGeom prst="rect">
            <a:avLst/>
          </a:prstGeom>
          <a:noFill/>
        </p:spPr>
        <p:txBody>
          <a:bodyPr wrap="square" rtlCol="0">
            <a:spAutoFit/>
          </a:bodyPr>
          <a:lstStyle/>
          <a:p>
            <a:r>
              <a:rPr lang="en-US" sz="1400" dirty="0"/>
              <a:t>gender</a:t>
            </a:r>
          </a:p>
        </p:txBody>
      </p:sp>
      <p:sp>
        <p:nvSpPr>
          <p:cNvPr id="61" name="TextBox 60"/>
          <p:cNvSpPr txBox="1"/>
          <p:nvPr/>
        </p:nvSpPr>
        <p:spPr>
          <a:xfrm>
            <a:off x="3733800" y="7467600"/>
            <a:ext cx="1371600" cy="523220"/>
          </a:xfrm>
          <a:prstGeom prst="rect">
            <a:avLst/>
          </a:prstGeom>
          <a:noFill/>
        </p:spPr>
        <p:txBody>
          <a:bodyPr wrap="square" rtlCol="0">
            <a:spAutoFit/>
          </a:bodyPr>
          <a:lstStyle/>
          <a:p>
            <a:r>
              <a:rPr lang="en-US" sz="1400" dirty="0"/>
              <a:t>Date of </a:t>
            </a:r>
          </a:p>
          <a:p>
            <a:r>
              <a:rPr lang="en-US" sz="1400" dirty="0"/>
              <a:t>     birth</a:t>
            </a:r>
          </a:p>
        </p:txBody>
      </p:sp>
      <p:sp>
        <p:nvSpPr>
          <p:cNvPr id="62" name="TextBox 61"/>
          <p:cNvSpPr txBox="1"/>
          <p:nvPr/>
        </p:nvSpPr>
        <p:spPr>
          <a:xfrm>
            <a:off x="5105400" y="7467600"/>
            <a:ext cx="1371600" cy="523220"/>
          </a:xfrm>
          <a:prstGeom prst="rect">
            <a:avLst/>
          </a:prstGeom>
          <a:noFill/>
        </p:spPr>
        <p:txBody>
          <a:bodyPr wrap="square" rtlCol="0">
            <a:spAutoFit/>
          </a:bodyPr>
          <a:lstStyle/>
          <a:p>
            <a:r>
              <a:rPr lang="en-US" sz="1400" dirty="0"/>
              <a:t>Student </a:t>
            </a:r>
          </a:p>
          <a:p>
            <a:r>
              <a:rPr lang="en-US" sz="1400" dirty="0"/>
              <a:t>     status</a:t>
            </a:r>
          </a:p>
        </p:txBody>
      </p:sp>
      <p:sp>
        <p:nvSpPr>
          <p:cNvPr id="63" name="TextBox 62"/>
          <p:cNvSpPr txBox="1"/>
          <p:nvPr/>
        </p:nvSpPr>
        <p:spPr>
          <a:xfrm>
            <a:off x="5562600" y="6858001"/>
            <a:ext cx="1371600" cy="307777"/>
          </a:xfrm>
          <a:prstGeom prst="rect">
            <a:avLst/>
          </a:prstGeom>
          <a:noFill/>
        </p:spPr>
        <p:txBody>
          <a:bodyPr wrap="square" rtlCol="0">
            <a:spAutoFit/>
          </a:bodyPr>
          <a:lstStyle/>
          <a:p>
            <a:r>
              <a:rPr lang="en-US" sz="1400" dirty="0"/>
              <a:t>image</a:t>
            </a:r>
          </a:p>
        </p:txBody>
      </p:sp>
      <p:sp>
        <p:nvSpPr>
          <p:cNvPr id="64" name="Oval 63"/>
          <p:cNvSpPr/>
          <p:nvPr/>
        </p:nvSpPr>
        <p:spPr>
          <a:xfrm>
            <a:off x="5334000" y="60198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Oval 64"/>
          <p:cNvSpPr/>
          <p:nvPr/>
        </p:nvSpPr>
        <p:spPr>
          <a:xfrm>
            <a:off x="5334000" y="53340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6" name="Oval 65"/>
          <p:cNvSpPr/>
          <p:nvPr/>
        </p:nvSpPr>
        <p:spPr>
          <a:xfrm>
            <a:off x="5334000" y="46482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7" name="TextBox 66"/>
          <p:cNvSpPr txBox="1"/>
          <p:nvPr/>
        </p:nvSpPr>
        <p:spPr>
          <a:xfrm>
            <a:off x="5562600" y="6172201"/>
            <a:ext cx="1371600" cy="307777"/>
          </a:xfrm>
          <a:prstGeom prst="rect">
            <a:avLst/>
          </a:prstGeom>
          <a:noFill/>
        </p:spPr>
        <p:txBody>
          <a:bodyPr wrap="square" rtlCol="0">
            <a:spAutoFit/>
          </a:bodyPr>
          <a:lstStyle/>
          <a:p>
            <a:r>
              <a:rPr lang="en-US" sz="1400" dirty="0"/>
              <a:t>Contact no</a:t>
            </a:r>
          </a:p>
        </p:txBody>
      </p:sp>
      <p:sp>
        <p:nvSpPr>
          <p:cNvPr id="68" name="TextBox 67"/>
          <p:cNvSpPr txBox="1"/>
          <p:nvPr/>
        </p:nvSpPr>
        <p:spPr>
          <a:xfrm>
            <a:off x="5638800" y="5486401"/>
            <a:ext cx="1371600" cy="307777"/>
          </a:xfrm>
          <a:prstGeom prst="rect">
            <a:avLst/>
          </a:prstGeom>
          <a:noFill/>
        </p:spPr>
        <p:txBody>
          <a:bodyPr wrap="square" rtlCol="0">
            <a:spAutoFit/>
          </a:bodyPr>
          <a:lstStyle/>
          <a:p>
            <a:r>
              <a:rPr lang="en-US" sz="1400" dirty="0" err="1"/>
              <a:t>qualifiation</a:t>
            </a:r>
            <a:endParaRPr lang="en-US" sz="1400" dirty="0"/>
          </a:p>
        </p:txBody>
      </p:sp>
      <p:sp>
        <p:nvSpPr>
          <p:cNvPr id="69" name="TextBox 68"/>
          <p:cNvSpPr txBox="1"/>
          <p:nvPr/>
        </p:nvSpPr>
        <p:spPr>
          <a:xfrm>
            <a:off x="5562600" y="4800601"/>
            <a:ext cx="1371600" cy="307777"/>
          </a:xfrm>
          <a:prstGeom prst="rect">
            <a:avLst/>
          </a:prstGeom>
          <a:noFill/>
        </p:spPr>
        <p:txBody>
          <a:bodyPr wrap="square" rtlCol="0">
            <a:spAutoFit/>
          </a:bodyPr>
          <a:lstStyle/>
          <a:p>
            <a:r>
              <a:rPr lang="en-US" sz="1400" dirty="0"/>
              <a:t>city</a:t>
            </a:r>
          </a:p>
        </p:txBody>
      </p:sp>
      <p:cxnSp>
        <p:nvCxnSpPr>
          <p:cNvPr id="72" name="Straight Connector 71"/>
          <p:cNvCxnSpPr/>
          <p:nvPr/>
        </p:nvCxnSpPr>
        <p:spPr>
          <a:xfrm rot="10800000">
            <a:off x="1828800" y="4800600"/>
            <a:ext cx="990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0800000">
            <a:off x="1600203" y="5410200"/>
            <a:ext cx="1219201"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3" idx="1"/>
          </p:cNvCxnSpPr>
          <p:nvPr/>
        </p:nvCxnSpPr>
        <p:spPr>
          <a:xfrm rot="10800000" flipV="1">
            <a:off x="1524000" y="5562600"/>
            <a:ext cx="1295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3" idx="1"/>
          </p:cNvCxnSpPr>
          <p:nvPr/>
        </p:nvCxnSpPr>
        <p:spPr>
          <a:xfrm rot="10800000" flipV="1">
            <a:off x="1828800" y="5562600"/>
            <a:ext cx="9906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1638300" y="6210300"/>
            <a:ext cx="16002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30" idx="0"/>
          </p:cNvCxnSpPr>
          <p:nvPr/>
        </p:nvCxnSpPr>
        <p:spPr>
          <a:xfrm rot="5400000">
            <a:off x="2171700" y="6515100"/>
            <a:ext cx="1600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31" idx="0"/>
          </p:cNvCxnSpPr>
          <p:nvPr/>
        </p:nvCxnSpPr>
        <p:spPr>
          <a:xfrm rot="16200000" flipH="1">
            <a:off x="3124200" y="6324600"/>
            <a:ext cx="16002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6200000" flipH="1">
            <a:off x="3886200" y="6019800"/>
            <a:ext cx="16002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114800" y="5638802"/>
            <a:ext cx="1295400" cy="1219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64" idx="2"/>
          </p:cNvCxnSpPr>
          <p:nvPr/>
        </p:nvCxnSpPr>
        <p:spPr>
          <a:xfrm>
            <a:off x="4114800" y="5562602"/>
            <a:ext cx="1219200" cy="761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65" idx="2"/>
          </p:cNvCxnSpPr>
          <p:nvPr/>
        </p:nvCxnSpPr>
        <p:spPr>
          <a:xfrm>
            <a:off x="4114800" y="5562600"/>
            <a:ext cx="1219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66" idx="2"/>
          </p:cNvCxnSpPr>
          <p:nvPr/>
        </p:nvCxnSpPr>
        <p:spPr>
          <a:xfrm flipV="1">
            <a:off x="4114800" y="4953000"/>
            <a:ext cx="12192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5334000" y="39624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0" name="Oval 99"/>
          <p:cNvSpPr/>
          <p:nvPr/>
        </p:nvSpPr>
        <p:spPr>
          <a:xfrm>
            <a:off x="5334000" y="32766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1" name="TextBox 100"/>
          <p:cNvSpPr txBox="1"/>
          <p:nvPr/>
        </p:nvSpPr>
        <p:spPr>
          <a:xfrm>
            <a:off x="5486400" y="3429001"/>
            <a:ext cx="1371600" cy="307777"/>
          </a:xfrm>
          <a:prstGeom prst="rect">
            <a:avLst/>
          </a:prstGeom>
          <a:noFill/>
        </p:spPr>
        <p:txBody>
          <a:bodyPr wrap="square" rtlCol="0">
            <a:spAutoFit/>
          </a:bodyPr>
          <a:lstStyle/>
          <a:p>
            <a:r>
              <a:rPr lang="en-US" sz="1400" dirty="0"/>
              <a:t>email</a:t>
            </a:r>
          </a:p>
        </p:txBody>
      </p:sp>
      <p:sp>
        <p:nvSpPr>
          <p:cNvPr id="102" name="TextBox 101"/>
          <p:cNvSpPr txBox="1"/>
          <p:nvPr/>
        </p:nvSpPr>
        <p:spPr>
          <a:xfrm>
            <a:off x="5638800" y="4114800"/>
            <a:ext cx="1371600" cy="523220"/>
          </a:xfrm>
          <a:prstGeom prst="rect">
            <a:avLst/>
          </a:prstGeom>
          <a:noFill/>
        </p:spPr>
        <p:txBody>
          <a:bodyPr wrap="square" rtlCol="0">
            <a:spAutoFit/>
          </a:bodyPr>
          <a:lstStyle/>
          <a:p>
            <a:r>
              <a:rPr lang="en-US" sz="1400" dirty="0"/>
              <a:t>Last login</a:t>
            </a:r>
          </a:p>
          <a:p>
            <a:r>
              <a:rPr lang="en-US" sz="1400" dirty="0"/>
              <a:t>date</a:t>
            </a:r>
          </a:p>
        </p:txBody>
      </p:sp>
      <p:sp>
        <p:nvSpPr>
          <p:cNvPr id="105" name="Oval 104"/>
          <p:cNvSpPr/>
          <p:nvPr/>
        </p:nvSpPr>
        <p:spPr>
          <a:xfrm>
            <a:off x="5334000" y="25908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6" name="TextBox 105"/>
          <p:cNvSpPr txBox="1"/>
          <p:nvPr/>
        </p:nvSpPr>
        <p:spPr>
          <a:xfrm>
            <a:off x="5562600" y="2743201"/>
            <a:ext cx="1371600" cy="307777"/>
          </a:xfrm>
          <a:prstGeom prst="rect">
            <a:avLst/>
          </a:prstGeom>
          <a:noFill/>
        </p:spPr>
        <p:txBody>
          <a:bodyPr wrap="square" rtlCol="0">
            <a:spAutoFit/>
          </a:bodyPr>
          <a:lstStyle/>
          <a:p>
            <a:r>
              <a:rPr lang="en-US" sz="1400" dirty="0"/>
              <a:t>address</a:t>
            </a:r>
          </a:p>
        </p:txBody>
      </p:sp>
      <p:sp>
        <p:nvSpPr>
          <p:cNvPr id="107" name="Oval 106"/>
          <p:cNvSpPr/>
          <p:nvPr/>
        </p:nvSpPr>
        <p:spPr>
          <a:xfrm>
            <a:off x="914400" y="29718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8" name="Oval 107"/>
          <p:cNvSpPr/>
          <p:nvPr/>
        </p:nvSpPr>
        <p:spPr>
          <a:xfrm>
            <a:off x="838200" y="3657600"/>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9" name="TextBox 108"/>
          <p:cNvSpPr txBox="1"/>
          <p:nvPr/>
        </p:nvSpPr>
        <p:spPr>
          <a:xfrm>
            <a:off x="914400" y="3807024"/>
            <a:ext cx="1371600" cy="307777"/>
          </a:xfrm>
          <a:prstGeom prst="rect">
            <a:avLst/>
          </a:prstGeom>
          <a:noFill/>
        </p:spPr>
        <p:txBody>
          <a:bodyPr wrap="square" rtlCol="0">
            <a:spAutoFit/>
          </a:bodyPr>
          <a:lstStyle/>
          <a:p>
            <a:r>
              <a:rPr lang="en-US" sz="1400" dirty="0"/>
              <a:t>Description</a:t>
            </a:r>
          </a:p>
        </p:txBody>
      </p:sp>
      <p:sp>
        <p:nvSpPr>
          <p:cNvPr id="110" name="TextBox 109"/>
          <p:cNvSpPr txBox="1"/>
          <p:nvPr/>
        </p:nvSpPr>
        <p:spPr>
          <a:xfrm>
            <a:off x="1066800" y="3124201"/>
            <a:ext cx="1371600" cy="307777"/>
          </a:xfrm>
          <a:prstGeom prst="rect">
            <a:avLst/>
          </a:prstGeom>
          <a:noFill/>
        </p:spPr>
        <p:txBody>
          <a:bodyPr wrap="square" rtlCol="0">
            <a:spAutoFit/>
          </a:bodyPr>
          <a:lstStyle/>
          <a:p>
            <a:r>
              <a:rPr lang="en-US" sz="1400" dirty="0"/>
              <a:t>resume</a:t>
            </a:r>
          </a:p>
        </p:txBody>
      </p:sp>
      <p:cxnSp>
        <p:nvCxnSpPr>
          <p:cNvPr id="111" name="Straight Connector 110"/>
          <p:cNvCxnSpPr/>
          <p:nvPr/>
        </p:nvCxnSpPr>
        <p:spPr>
          <a:xfrm rot="16200000" flipV="1">
            <a:off x="1714501" y="4152900"/>
            <a:ext cx="1371600" cy="990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6200000" flipV="1">
            <a:off x="1447800" y="3886198"/>
            <a:ext cx="1905000" cy="990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99" idx="2"/>
          </p:cNvCxnSpPr>
          <p:nvPr/>
        </p:nvCxnSpPr>
        <p:spPr>
          <a:xfrm flipV="1">
            <a:off x="4114800" y="4267200"/>
            <a:ext cx="12192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00" idx="2"/>
          </p:cNvCxnSpPr>
          <p:nvPr/>
        </p:nvCxnSpPr>
        <p:spPr>
          <a:xfrm rot="5400000" flipH="1" flipV="1">
            <a:off x="3848100" y="3848100"/>
            <a:ext cx="1752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flipH="1" flipV="1">
            <a:off x="3543300" y="3543300"/>
            <a:ext cx="2286000" cy="1295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28</a:t>
            </a:fld>
            <a:endParaRPr lang="en-US"/>
          </a:p>
        </p:txBody>
      </p:sp>
      <p:sp>
        <p:nvSpPr>
          <p:cNvPr id="8" name="Rectangle 7"/>
          <p:cNvSpPr/>
          <p:nvPr/>
        </p:nvSpPr>
        <p:spPr>
          <a:xfrm>
            <a:off x="609600" y="1676400"/>
            <a:ext cx="12192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TextBox 8"/>
          <p:cNvSpPr txBox="1"/>
          <p:nvPr/>
        </p:nvSpPr>
        <p:spPr>
          <a:xfrm>
            <a:off x="609600" y="1752600"/>
            <a:ext cx="1143000" cy="369332"/>
          </a:xfrm>
          <a:prstGeom prst="rect">
            <a:avLst/>
          </a:prstGeom>
          <a:noFill/>
        </p:spPr>
        <p:txBody>
          <a:bodyPr wrap="square" rtlCol="0">
            <a:spAutoFit/>
          </a:bodyPr>
          <a:lstStyle/>
          <a:p>
            <a:r>
              <a:rPr lang="en-US" dirty="0"/>
              <a:t>  ADMIN</a:t>
            </a:r>
          </a:p>
        </p:txBody>
      </p:sp>
      <p:sp>
        <p:nvSpPr>
          <p:cNvPr id="10" name="Oval 9"/>
          <p:cNvSpPr/>
          <p:nvPr/>
        </p:nvSpPr>
        <p:spPr>
          <a:xfrm>
            <a:off x="4038600" y="914400"/>
            <a:ext cx="2209800" cy="1981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p:cNvSpPr txBox="1"/>
          <p:nvPr/>
        </p:nvSpPr>
        <p:spPr>
          <a:xfrm>
            <a:off x="4267200" y="1418272"/>
            <a:ext cx="1905000" cy="1477328"/>
          </a:xfrm>
          <a:prstGeom prst="rect">
            <a:avLst/>
          </a:prstGeom>
          <a:noFill/>
        </p:spPr>
        <p:txBody>
          <a:bodyPr wrap="square" rtlCol="0">
            <a:spAutoFit/>
          </a:bodyPr>
          <a:lstStyle/>
          <a:p>
            <a:r>
              <a:rPr lang="en-US" dirty="0"/>
              <a:t>            0.0 </a:t>
            </a:r>
          </a:p>
          <a:p>
            <a:endParaRPr lang="en-US" dirty="0"/>
          </a:p>
          <a:p>
            <a:pPr algn="ctr"/>
            <a:r>
              <a:rPr lang="en-US" dirty="0"/>
              <a:t>Student Management</a:t>
            </a:r>
          </a:p>
          <a:p>
            <a:pPr algn="ctr"/>
            <a:r>
              <a:rPr lang="en-US" dirty="0"/>
              <a:t>system</a:t>
            </a:r>
          </a:p>
        </p:txBody>
      </p:sp>
      <p:cxnSp>
        <p:nvCxnSpPr>
          <p:cNvPr id="12" name="Straight Arrow Connector 11"/>
          <p:cNvCxnSpPr/>
          <p:nvPr/>
        </p:nvCxnSpPr>
        <p:spPr>
          <a:xfrm>
            <a:off x="1905000" y="1751012"/>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1981200" y="1979612"/>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05000" y="1438870"/>
            <a:ext cx="2362200" cy="923330"/>
          </a:xfrm>
          <a:prstGeom prst="rect">
            <a:avLst/>
          </a:prstGeom>
          <a:noFill/>
        </p:spPr>
        <p:txBody>
          <a:bodyPr wrap="square" rtlCol="0">
            <a:spAutoFit/>
          </a:bodyPr>
          <a:lstStyle/>
          <a:p>
            <a:r>
              <a:rPr lang="en-US" dirty="0"/>
              <a:t>Request for Login</a:t>
            </a:r>
          </a:p>
          <a:p>
            <a:endParaRPr lang="en-US" dirty="0"/>
          </a:p>
          <a:p>
            <a:r>
              <a:rPr lang="en-US" dirty="0"/>
              <a:t>         Response</a:t>
            </a:r>
          </a:p>
        </p:txBody>
      </p:sp>
      <p:cxnSp>
        <p:nvCxnSpPr>
          <p:cNvPr id="15" name="Straight Connector 14"/>
          <p:cNvCxnSpPr/>
          <p:nvPr/>
        </p:nvCxnSpPr>
        <p:spPr>
          <a:xfrm>
            <a:off x="4038600" y="1905000"/>
            <a:ext cx="2209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400" y="2782669"/>
            <a:ext cx="6172200" cy="646331"/>
          </a:xfrm>
          <a:prstGeom prst="rect">
            <a:avLst/>
          </a:prstGeom>
          <a:noFill/>
        </p:spPr>
        <p:txBody>
          <a:bodyPr wrap="square" rtlCol="0">
            <a:spAutoFit/>
          </a:bodyPr>
          <a:lstStyle/>
          <a:p>
            <a:pPr algn="ctr"/>
            <a:r>
              <a:rPr lang="en-US" b="1" u="sng" dirty="0">
                <a:latin typeface="Century Gothic" pitchFamily="34" charset="0"/>
              </a:rPr>
              <a:t>0 Level DFD for student management </a:t>
            </a:r>
          </a:p>
          <a:p>
            <a:pPr algn="ctr"/>
            <a:r>
              <a:rPr lang="en-US" b="1" u="sng" dirty="0">
                <a:latin typeface="Century Gothic" pitchFamily="34" charset="0"/>
              </a:rPr>
              <a:t>system project</a:t>
            </a:r>
          </a:p>
        </p:txBody>
      </p:sp>
      <p:sp>
        <p:nvSpPr>
          <p:cNvPr id="19" name="TextBox 18"/>
          <p:cNvSpPr txBox="1"/>
          <p:nvPr/>
        </p:nvSpPr>
        <p:spPr>
          <a:xfrm>
            <a:off x="1295400" y="533400"/>
            <a:ext cx="4648200" cy="400110"/>
          </a:xfrm>
          <a:prstGeom prst="rect">
            <a:avLst/>
          </a:prstGeom>
          <a:noFill/>
        </p:spPr>
        <p:txBody>
          <a:bodyPr wrap="square" rtlCol="0">
            <a:spAutoFit/>
          </a:bodyPr>
          <a:lstStyle/>
          <a:p>
            <a:r>
              <a:rPr lang="en-US" sz="2000" b="1" u="sng" dirty="0">
                <a:latin typeface="Century Gothic" pitchFamily="34" charset="0"/>
              </a:rPr>
              <a:t>Context Level DFD (0 level)</a:t>
            </a:r>
          </a:p>
        </p:txBody>
      </p:sp>
      <p:sp>
        <p:nvSpPr>
          <p:cNvPr id="17" name="TextBox 16"/>
          <p:cNvSpPr txBox="1"/>
          <p:nvPr/>
        </p:nvSpPr>
        <p:spPr>
          <a:xfrm>
            <a:off x="533400" y="3733800"/>
            <a:ext cx="5791200" cy="2308324"/>
          </a:xfrm>
          <a:prstGeom prst="rect">
            <a:avLst/>
          </a:prstGeom>
          <a:noFill/>
        </p:spPr>
        <p:txBody>
          <a:bodyPr wrap="square" rtlCol="0">
            <a:spAutoFit/>
          </a:bodyPr>
          <a:lstStyle/>
          <a:p>
            <a:r>
              <a:rPr lang="en-US" b="1" dirty="0">
                <a:latin typeface="Comic Sans MS" pitchFamily="66" charset="0"/>
              </a:rPr>
              <a:t>The 0 level DFD </a:t>
            </a:r>
            <a:r>
              <a:rPr lang="en-US" dirty="0">
                <a:latin typeface="Comic Sans MS" pitchFamily="66" charset="0"/>
              </a:rPr>
              <a:t>known as </a:t>
            </a:r>
            <a:r>
              <a:rPr lang="en-US" b="1" dirty="0">
                <a:latin typeface="Comic Sans MS" pitchFamily="66" charset="0"/>
              </a:rPr>
              <a:t>context level</a:t>
            </a:r>
            <a:r>
              <a:rPr lang="en-US" dirty="0">
                <a:latin typeface="Comic Sans MS" pitchFamily="66" charset="0"/>
              </a:rPr>
              <a:t> data flow diagram. The context level data flow diagram (DFD) is describe the whole system. The (o) level DFD describe the all user modules who run the system. Below context level data flow diagram of Student management system project shows the one Admin user can operate the system. Admin do all activities after login to system.</a:t>
            </a:r>
          </a:p>
        </p:txBody>
      </p:sp>
      <p:sp>
        <p:nvSpPr>
          <p:cNvPr id="18" name="TextBox 17"/>
          <p:cNvSpPr txBox="1"/>
          <p:nvPr/>
        </p:nvSpPr>
        <p:spPr>
          <a:xfrm>
            <a:off x="533400" y="6322874"/>
            <a:ext cx="5334000" cy="2062103"/>
          </a:xfrm>
          <a:prstGeom prst="rect">
            <a:avLst/>
          </a:prstGeom>
          <a:noFill/>
        </p:spPr>
        <p:txBody>
          <a:bodyPr wrap="square" rtlCol="0">
            <a:spAutoFit/>
          </a:bodyPr>
          <a:lstStyle/>
          <a:p>
            <a:r>
              <a:rPr lang="en-US" sz="2000" b="1" u="sng" dirty="0">
                <a:latin typeface="Comic Sans MS" pitchFamily="66" charset="0"/>
              </a:rPr>
              <a:t>The Admin side DFD </a:t>
            </a:r>
            <a:r>
              <a:rPr lang="en-US" dirty="0">
                <a:latin typeface="Comic Sans MS" pitchFamily="66" charset="0"/>
              </a:rPr>
              <a:t>describe the functionality of Admin. Admin is a responsible person who run the project. After login to system admin can first Add Course Detail and Teacher Detail and then add student detail by course wise. and admin can manage student reports and fees payment detail.</a:t>
            </a:r>
          </a:p>
        </p:txBody>
      </p:sp>
      <p:sp>
        <p:nvSpPr>
          <p:cNvPr id="20" name="Down Arrow 19"/>
          <p:cNvSpPr/>
          <p:nvPr/>
        </p:nvSpPr>
        <p:spPr>
          <a:xfrm>
            <a:off x="4572000" y="8077200"/>
            <a:ext cx="484632"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7086"/>
            <a:ext cx="6400801"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Footer Placeholder 6"/>
          <p:cNvSpPr>
            <a:spLocks noGrp="1"/>
          </p:cNvSpPr>
          <p:nvPr>
            <p:ph type="ftr" sz="quarter" idx="11"/>
          </p:nvPr>
        </p:nvSpPr>
        <p:spPr>
          <a:xfrm>
            <a:off x="2307062" y="8686800"/>
            <a:ext cx="2195792" cy="304800"/>
          </a:xfrm>
        </p:spPr>
        <p:txBody>
          <a:bodyPr/>
          <a:lstStyle/>
          <a:p>
            <a:r>
              <a:rPr lang="en-US"/>
              <a:t>..</a:t>
            </a:r>
          </a:p>
        </p:txBody>
      </p:sp>
      <p:sp>
        <p:nvSpPr>
          <p:cNvPr id="6" name="Slide Number Placeholder 5"/>
          <p:cNvSpPr>
            <a:spLocks noGrp="1"/>
          </p:cNvSpPr>
          <p:nvPr>
            <p:ph type="sldNum" sz="quarter" idx="12"/>
          </p:nvPr>
        </p:nvSpPr>
        <p:spPr>
          <a:xfrm>
            <a:off x="6103177" y="8684536"/>
            <a:ext cx="441251" cy="304800"/>
          </a:xfrm>
        </p:spPr>
        <p:txBody>
          <a:bodyPr/>
          <a:lstStyle/>
          <a:p>
            <a:fld id="{66E96716-FF1B-4FC4-A514-F8A3B2D44856}" type="slidenum">
              <a:rPr lang="en-US" smtClean="0"/>
              <a:pPr/>
              <a:t>29</a:t>
            </a:fld>
            <a:endParaRPr lang="en-US"/>
          </a:p>
        </p:txBody>
      </p:sp>
      <p:sp>
        <p:nvSpPr>
          <p:cNvPr id="8" name="Oval 7"/>
          <p:cNvSpPr/>
          <p:nvPr/>
        </p:nvSpPr>
        <p:spPr>
          <a:xfrm>
            <a:off x="2402311" y="990600"/>
            <a:ext cx="1447801"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9" name="TextBox 8"/>
          <p:cNvSpPr txBox="1"/>
          <p:nvPr/>
        </p:nvSpPr>
        <p:spPr>
          <a:xfrm>
            <a:off x="2707112" y="990600"/>
            <a:ext cx="914400" cy="769441"/>
          </a:xfrm>
          <a:prstGeom prst="rect">
            <a:avLst/>
          </a:prstGeom>
          <a:noFill/>
        </p:spPr>
        <p:txBody>
          <a:bodyPr wrap="square" rtlCol="0">
            <a:spAutoFit/>
          </a:bodyPr>
          <a:lstStyle/>
          <a:p>
            <a:r>
              <a:rPr lang="en-US" sz="1100" dirty="0"/>
              <a:t>       1.0</a:t>
            </a:r>
          </a:p>
          <a:p>
            <a:endParaRPr lang="en-US" sz="1100" dirty="0"/>
          </a:p>
          <a:p>
            <a:endParaRPr lang="en-US" sz="1100" dirty="0"/>
          </a:p>
          <a:p>
            <a:r>
              <a:rPr lang="en-US" sz="1100" dirty="0"/>
              <a:t>      Login</a:t>
            </a:r>
          </a:p>
        </p:txBody>
      </p:sp>
      <p:cxnSp>
        <p:nvCxnSpPr>
          <p:cNvPr id="10" name="Straight Arrow Connector 9"/>
          <p:cNvCxnSpPr/>
          <p:nvPr/>
        </p:nvCxnSpPr>
        <p:spPr>
          <a:xfrm>
            <a:off x="1259312" y="1371600"/>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1259314" y="1524000"/>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83112" y="1059359"/>
            <a:ext cx="1828799" cy="769441"/>
          </a:xfrm>
          <a:prstGeom prst="rect">
            <a:avLst/>
          </a:prstGeom>
          <a:noFill/>
        </p:spPr>
        <p:txBody>
          <a:bodyPr wrap="square" rtlCol="0">
            <a:spAutoFit/>
          </a:bodyPr>
          <a:lstStyle/>
          <a:p>
            <a:r>
              <a:rPr lang="en-US" sz="1100" dirty="0"/>
              <a:t>Request for Login</a:t>
            </a:r>
          </a:p>
          <a:p>
            <a:endParaRPr lang="en-US" sz="1100" dirty="0"/>
          </a:p>
          <a:p>
            <a:endParaRPr lang="en-US" sz="1100" dirty="0"/>
          </a:p>
          <a:p>
            <a:r>
              <a:rPr lang="en-US" sz="1100" dirty="0"/>
              <a:t>        Response</a:t>
            </a:r>
          </a:p>
        </p:txBody>
      </p:sp>
      <p:sp>
        <p:nvSpPr>
          <p:cNvPr id="13" name="Rectangle 12"/>
          <p:cNvSpPr/>
          <p:nvPr/>
        </p:nvSpPr>
        <p:spPr>
          <a:xfrm>
            <a:off x="268711" y="1295400"/>
            <a:ext cx="8382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a:p>
        </p:txBody>
      </p:sp>
      <p:sp>
        <p:nvSpPr>
          <p:cNvPr id="14" name="TextBox 13"/>
          <p:cNvSpPr txBox="1"/>
          <p:nvPr/>
        </p:nvSpPr>
        <p:spPr>
          <a:xfrm>
            <a:off x="344912" y="1307068"/>
            <a:ext cx="914400" cy="261610"/>
          </a:xfrm>
          <a:prstGeom prst="rect">
            <a:avLst/>
          </a:prstGeom>
          <a:noFill/>
        </p:spPr>
        <p:txBody>
          <a:bodyPr wrap="square" rtlCol="0">
            <a:spAutoFit/>
          </a:bodyPr>
          <a:lstStyle/>
          <a:p>
            <a:r>
              <a:rPr lang="en-US" sz="1100" dirty="0"/>
              <a:t>ADMIN</a:t>
            </a:r>
          </a:p>
        </p:txBody>
      </p:sp>
      <p:sp>
        <p:nvSpPr>
          <p:cNvPr id="15" name="TextBox 14"/>
          <p:cNvSpPr txBox="1"/>
          <p:nvPr/>
        </p:nvSpPr>
        <p:spPr>
          <a:xfrm>
            <a:off x="3926312" y="990600"/>
            <a:ext cx="1828799" cy="938719"/>
          </a:xfrm>
          <a:prstGeom prst="rect">
            <a:avLst/>
          </a:prstGeom>
          <a:noFill/>
        </p:spPr>
        <p:txBody>
          <a:bodyPr wrap="square" rtlCol="0">
            <a:spAutoFit/>
          </a:bodyPr>
          <a:lstStyle/>
          <a:p>
            <a:r>
              <a:rPr lang="en-US" sz="1100" dirty="0"/>
              <a:t>Check for Login</a:t>
            </a:r>
          </a:p>
          <a:p>
            <a:endParaRPr lang="en-US" sz="1100" dirty="0"/>
          </a:p>
          <a:p>
            <a:endParaRPr lang="en-US" sz="1100" dirty="0"/>
          </a:p>
          <a:p>
            <a:r>
              <a:rPr lang="en-US" sz="1100" dirty="0"/>
              <a:t>       Reply</a:t>
            </a:r>
          </a:p>
          <a:p>
            <a:endParaRPr lang="en-US" sz="1100" dirty="0"/>
          </a:p>
        </p:txBody>
      </p:sp>
      <p:cxnSp>
        <p:nvCxnSpPr>
          <p:cNvPr id="16" name="Straight Arrow Connector 15"/>
          <p:cNvCxnSpPr/>
          <p:nvPr/>
        </p:nvCxnSpPr>
        <p:spPr>
          <a:xfrm>
            <a:off x="3926312" y="1295400"/>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3926314" y="1447800"/>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69312" y="11430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069312" y="1524000"/>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21712" y="1143000"/>
            <a:ext cx="1295400" cy="369332"/>
          </a:xfrm>
          <a:prstGeom prst="rect">
            <a:avLst/>
          </a:prstGeom>
          <a:noFill/>
        </p:spPr>
        <p:txBody>
          <a:bodyPr wrap="square" rtlCol="0">
            <a:spAutoFit/>
          </a:bodyPr>
          <a:lstStyle/>
          <a:p>
            <a:r>
              <a:rPr lang="en-US" dirty="0" err="1"/>
              <a:t>AdminMst</a:t>
            </a:r>
            <a:endParaRPr lang="en-US" dirty="0"/>
          </a:p>
        </p:txBody>
      </p:sp>
      <p:sp>
        <p:nvSpPr>
          <p:cNvPr id="21" name="Oval 20"/>
          <p:cNvSpPr/>
          <p:nvPr/>
        </p:nvSpPr>
        <p:spPr>
          <a:xfrm>
            <a:off x="2402311" y="2490281"/>
            <a:ext cx="1447801"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22" name="TextBox 21"/>
          <p:cNvSpPr txBox="1"/>
          <p:nvPr/>
        </p:nvSpPr>
        <p:spPr>
          <a:xfrm>
            <a:off x="2630912" y="2490281"/>
            <a:ext cx="1295400" cy="769441"/>
          </a:xfrm>
          <a:prstGeom prst="rect">
            <a:avLst/>
          </a:prstGeom>
          <a:noFill/>
        </p:spPr>
        <p:txBody>
          <a:bodyPr wrap="square" rtlCol="0">
            <a:spAutoFit/>
          </a:bodyPr>
          <a:lstStyle/>
          <a:p>
            <a:r>
              <a:rPr lang="en-US" sz="1100" dirty="0"/>
              <a:t>         1.1</a:t>
            </a:r>
          </a:p>
          <a:p>
            <a:endParaRPr lang="en-US" sz="1100" dirty="0"/>
          </a:p>
          <a:p>
            <a:endParaRPr lang="en-US" sz="1100" dirty="0"/>
          </a:p>
          <a:p>
            <a:r>
              <a:rPr lang="en-US" sz="1100" dirty="0"/>
              <a:t>  Add Course</a:t>
            </a:r>
          </a:p>
        </p:txBody>
      </p:sp>
      <p:sp>
        <p:nvSpPr>
          <p:cNvPr id="23" name="TextBox 22"/>
          <p:cNvSpPr txBox="1"/>
          <p:nvPr/>
        </p:nvSpPr>
        <p:spPr>
          <a:xfrm>
            <a:off x="3926312" y="2490281"/>
            <a:ext cx="1828799" cy="938719"/>
          </a:xfrm>
          <a:prstGeom prst="rect">
            <a:avLst/>
          </a:prstGeom>
          <a:noFill/>
        </p:spPr>
        <p:txBody>
          <a:bodyPr wrap="square" rtlCol="0">
            <a:spAutoFit/>
          </a:bodyPr>
          <a:lstStyle/>
          <a:p>
            <a:r>
              <a:rPr lang="en-US" sz="1100" dirty="0"/>
              <a:t>Insert Data</a:t>
            </a:r>
          </a:p>
          <a:p>
            <a:endParaRPr lang="en-US" sz="1100" dirty="0"/>
          </a:p>
          <a:p>
            <a:endParaRPr lang="en-US" sz="1100" dirty="0"/>
          </a:p>
          <a:p>
            <a:r>
              <a:rPr lang="en-US" sz="1100" dirty="0"/>
              <a:t>       Reply</a:t>
            </a:r>
          </a:p>
          <a:p>
            <a:endParaRPr lang="en-US" sz="1100" dirty="0"/>
          </a:p>
        </p:txBody>
      </p:sp>
      <p:cxnSp>
        <p:nvCxnSpPr>
          <p:cNvPr id="24" name="Straight Arrow Connector 23"/>
          <p:cNvCxnSpPr/>
          <p:nvPr/>
        </p:nvCxnSpPr>
        <p:spPr>
          <a:xfrm>
            <a:off x="3926312" y="2795081"/>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3926314" y="2947481"/>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69312" y="2642681"/>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069312" y="3023681"/>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069312" y="2667000"/>
            <a:ext cx="1447800" cy="369332"/>
          </a:xfrm>
          <a:prstGeom prst="rect">
            <a:avLst/>
          </a:prstGeom>
          <a:noFill/>
        </p:spPr>
        <p:txBody>
          <a:bodyPr wrap="square" rtlCol="0">
            <a:spAutoFit/>
          </a:bodyPr>
          <a:lstStyle/>
          <a:p>
            <a:r>
              <a:rPr lang="en-US" dirty="0" err="1"/>
              <a:t>StudentMst</a:t>
            </a:r>
            <a:endParaRPr lang="en-US" dirty="0"/>
          </a:p>
        </p:txBody>
      </p:sp>
      <p:sp>
        <p:nvSpPr>
          <p:cNvPr id="29" name="Oval 28"/>
          <p:cNvSpPr/>
          <p:nvPr/>
        </p:nvSpPr>
        <p:spPr>
          <a:xfrm>
            <a:off x="2478511" y="3938081"/>
            <a:ext cx="1447801"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30" name="TextBox 29"/>
          <p:cNvSpPr txBox="1"/>
          <p:nvPr/>
        </p:nvSpPr>
        <p:spPr>
          <a:xfrm>
            <a:off x="2783311" y="3938081"/>
            <a:ext cx="1219200" cy="769441"/>
          </a:xfrm>
          <a:prstGeom prst="rect">
            <a:avLst/>
          </a:prstGeom>
          <a:noFill/>
        </p:spPr>
        <p:txBody>
          <a:bodyPr wrap="square" rtlCol="0">
            <a:spAutoFit/>
          </a:bodyPr>
          <a:lstStyle/>
          <a:p>
            <a:r>
              <a:rPr lang="en-US" sz="1100" dirty="0"/>
              <a:t>       1.2</a:t>
            </a:r>
          </a:p>
          <a:p>
            <a:endParaRPr lang="en-US" sz="1100" dirty="0"/>
          </a:p>
          <a:p>
            <a:endParaRPr lang="en-US" sz="1100" dirty="0"/>
          </a:p>
          <a:p>
            <a:r>
              <a:rPr lang="en-US" sz="1100" dirty="0"/>
              <a:t>Add  Teacher</a:t>
            </a:r>
          </a:p>
        </p:txBody>
      </p:sp>
      <p:cxnSp>
        <p:nvCxnSpPr>
          <p:cNvPr id="31" name="Straight Arrow Connector 30"/>
          <p:cNvCxnSpPr/>
          <p:nvPr/>
        </p:nvCxnSpPr>
        <p:spPr>
          <a:xfrm>
            <a:off x="4002512" y="4242881"/>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4002514" y="4395281"/>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145512" y="4090481"/>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145512" y="4471481"/>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45512" y="4114800"/>
            <a:ext cx="1295400" cy="369332"/>
          </a:xfrm>
          <a:prstGeom prst="rect">
            <a:avLst/>
          </a:prstGeom>
          <a:noFill/>
        </p:spPr>
        <p:txBody>
          <a:bodyPr wrap="square" rtlCol="0">
            <a:spAutoFit/>
          </a:bodyPr>
          <a:lstStyle/>
          <a:p>
            <a:r>
              <a:rPr lang="en-US" dirty="0"/>
              <a:t>  </a:t>
            </a:r>
            <a:r>
              <a:rPr lang="en-US" dirty="0" err="1"/>
              <a:t>FeesMst</a:t>
            </a:r>
            <a:endParaRPr lang="en-US" dirty="0"/>
          </a:p>
        </p:txBody>
      </p:sp>
      <p:sp>
        <p:nvSpPr>
          <p:cNvPr id="36" name="Oval 35"/>
          <p:cNvSpPr/>
          <p:nvPr/>
        </p:nvSpPr>
        <p:spPr>
          <a:xfrm>
            <a:off x="2554711" y="5385881"/>
            <a:ext cx="1447801"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37" name="TextBox 36"/>
          <p:cNvSpPr txBox="1"/>
          <p:nvPr/>
        </p:nvSpPr>
        <p:spPr>
          <a:xfrm>
            <a:off x="2707113" y="5385881"/>
            <a:ext cx="1676400" cy="769441"/>
          </a:xfrm>
          <a:prstGeom prst="rect">
            <a:avLst/>
          </a:prstGeom>
          <a:noFill/>
        </p:spPr>
        <p:txBody>
          <a:bodyPr wrap="square" rtlCol="0">
            <a:spAutoFit/>
          </a:bodyPr>
          <a:lstStyle/>
          <a:p>
            <a:r>
              <a:rPr lang="en-US" sz="1100" dirty="0"/>
              <a:t>           1.3</a:t>
            </a:r>
          </a:p>
          <a:p>
            <a:endParaRPr lang="en-US" sz="1100" dirty="0"/>
          </a:p>
          <a:p>
            <a:endParaRPr lang="en-US" sz="1100" dirty="0"/>
          </a:p>
          <a:p>
            <a:r>
              <a:rPr lang="en-US" sz="1100" dirty="0"/>
              <a:t>   Add  Student</a:t>
            </a:r>
          </a:p>
        </p:txBody>
      </p:sp>
      <p:cxnSp>
        <p:nvCxnSpPr>
          <p:cNvPr id="38" name="Straight Arrow Connector 37"/>
          <p:cNvCxnSpPr/>
          <p:nvPr/>
        </p:nvCxnSpPr>
        <p:spPr>
          <a:xfrm>
            <a:off x="4078712" y="5690681"/>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4078714" y="5843081"/>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221712" y="5538281"/>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21712" y="5919281"/>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145512" y="5562600"/>
            <a:ext cx="1447800" cy="369332"/>
          </a:xfrm>
          <a:prstGeom prst="rect">
            <a:avLst/>
          </a:prstGeom>
          <a:noFill/>
        </p:spPr>
        <p:txBody>
          <a:bodyPr wrap="square" rtlCol="0">
            <a:spAutoFit/>
          </a:bodyPr>
          <a:lstStyle/>
          <a:p>
            <a:r>
              <a:rPr lang="en-US" dirty="0" err="1"/>
              <a:t>StudentMst</a:t>
            </a:r>
            <a:endParaRPr lang="en-US" dirty="0"/>
          </a:p>
        </p:txBody>
      </p:sp>
      <p:cxnSp>
        <p:nvCxnSpPr>
          <p:cNvPr id="43" name="Straight Connector 42"/>
          <p:cNvCxnSpPr/>
          <p:nvPr/>
        </p:nvCxnSpPr>
        <p:spPr>
          <a:xfrm>
            <a:off x="2478512" y="2817812"/>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478512" y="12954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54712" y="42672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630912" y="5713412"/>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hape 46"/>
          <p:cNvCxnSpPr>
            <a:endCxn id="21" idx="2"/>
          </p:cNvCxnSpPr>
          <p:nvPr/>
        </p:nvCxnSpPr>
        <p:spPr>
          <a:xfrm>
            <a:off x="1183112" y="1713135"/>
            <a:ext cx="1219199" cy="1208329"/>
          </a:xfrm>
          <a:prstGeom prst="bentConnector3">
            <a:avLst>
              <a:gd name="adj1" fmla="val 9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hape 47"/>
          <p:cNvCxnSpPr>
            <a:endCxn id="29" idx="2"/>
          </p:cNvCxnSpPr>
          <p:nvPr/>
        </p:nvCxnSpPr>
        <p:spPr>
          <a:xfrm rot="16200000" flipH="1">
            <a:off x="459628" y="2323673"/>
            <a:ext cx="2604597" cy="14624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hape 48"/>
          <p:cNvCxnSpPr>
            <a:endCxn id="36" idx="2"/>
          </p:cNvCxnSpPr>
          <p:nvPr/>
        </p:nvCxnSpPr>
        <p:spPr>
          <a:xfrm rot="16200000" flipH="1">
            <a:off x="-301224" y="2932113"/>
            <a:ext cx="4052407" cy="16933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6200000" flipV="1">
            <a:off x="1068812" y="1714501"/>
            <a:ext cx="1371600" cy="1295400"/>
          </a:xfrm>
          <a:prstGeom prst="bentConnector3">
            <a:avLst>
              <a:gd name="adj1" fmla="val -18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V="1">
            <a:off x="268714" y="2362202"/>
            <a:ext cx="2819399" cy="1447799"/>
          </a:xfrm>
          <a:prstGeom prst="bentConnector3">
            <a:avLst>
              <a:gd name="adj1" fmla="val 19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6200000" flipV="1">
            <a:off x="-417088" y="2895602"/>
            <a:ext cx="4191001" cy="1752600"/>
          </a:xfrm>
          <a:prstGeom prst="bentConnector3">
            <a:avLst>
              <a:gd name="adj1" fmla="val -1169"/>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59312" y="2583359"/>
            <a:ext cx="1828799" cy="769441"/>
          </a:xfrm>
          <a:prstGeom prst="rect">
            <a:avLst/>
          </a:prstGeom>
          <a:noFill/>
        </p:spPr>
        <p:txBody>
          <a:bodyPr wrap="square" rtlCol="0">
            <a:spAutoFit/>
          </a:bodyPr>
          <a:lstStyle/>
          <a:p>
            <a:r>
              <a:rPr lang="en-US" sz="1100" dirty="0"/>
              <a:t>    Add  Course</a:t>
            </a:r>
          </a:p>
          <a:p>
            <a:endParaRPr lang="en-US" sz="1100" dirty="0"/>
          </a:p>
          <a:p>
            <a:endParaRPr lang="en-US" sz="1100" dirty="0"/>
          </a:p>
          <a:p>
            <a:r>
              <a:rPr lang="en-US" sz="1100" dirty="0"/>
              <a:t>        Response</a:t>
            </a:r>
          </a:p>
        </p:txBody>
      </p:sp>
      <p:sp>
        <p:nvSpPr>
          <p:cNvPr id="54" name="TextBox 53"/>
          <p:cNvSpPr txBox="1"/>
          <p:nvPr/>
        </p:nvSpPr>
        <p:spPr>
          <a:xfrm>
            <a:off x="1183112" y="4031159"/>
            <a:ext cx="1828799" cy="769441"/>
          </a:xfrm>
          <a:prstGeom prst="rect">
            <a:avLst/>
          </a:prstGeom>
          <a:noFill/>
        </p:spPr>
        <p:txBody>
          <a:bodyPr wrap="square" rtlCol="0">
            <a:spAutoFit/>
          </a:bodyPr>
          <a:lstStyle/>
          <a:p>
            <a:r>
              <a:rPr lang="en-US" sz="1100" dirty="0"/>
              <a:t>        Add  Teacher</a:t>
            </a:r>
          </a:p>
          <a:p>
            <a:endParaRPr lang="en-US" sz="1100" dirty="0"/>
          </a:p>
          <a:p>
            <a:endParaRPr lang="en-US" sz="1100" dirty="0"/>
          </a:p>
          <a:p>
            <a:r>
              <a:rPr lang="en-US" sz="1100" dirty="0"/>
              <a:t>        Response</a:t>
            </a:r>
          </a:p>
        </p:txBody>
      </p:sp>
      <p:sp>
        <p:nvSpPr>
          <p:cNvPr id="55" name="TextBox 54"/>
          <p:cNvSpPr txBox="1"/>
          <p:nvPr/>
        </p:nvSpPr>
        <p:spPr>
          <a:xfrm>
            <a:off x="1259312" y="5478959"/>
            <a:ext cx="1828799" cy="769441"/>
          </a:xfrm>
          <a:prstGeom prst="rect">
            <a:avLst/>
          </a:prstGeom>
          <a:noFill/>
        </p:spPr>
        <p:txBody>
          <a:bodyPr wrap="square" rtlCol="0">
            <a:spAutoFit/>
          </a:bodyPr>
          <a:lstStyle/>
          <a:p>
            <a:r>
              <a:rPr lang="en-US" sz="1100" dirty="0"/>
              <a:t>      Add Student</a:t>
            </a:r>
          </a:p>
          <a:p>
            <a:endParaRPr lang="en-US" sz="1100" dirty="0"/>
          </a:p>
          <a:p>
            <a:endParaRPr lang="en-US" sz="1100" dirty="0"/>
          </a:p>
          <a:p>
            <a:r>
              <a:rPr lang="en-US" sz="1100" dirty="0"/>
              <a:t>        Response</a:t>
            </a:r>
          </a:p>
        </p:txBody>
      </p:sp>
      <p:sp>
        <p:nvSpPr>
          <p:cNvPr id="56" name="Oval 55"/>
          <p:cNvSpPr/>
          <p:nvPr/>
        </p:nvSpPr>
        <p:spPr>
          <a:xfrm>
            <a:off x="2554711" y="6705600"/>
            <a:ext cx="1447801"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57" name="TextBox 56"/>
          <p:cNvSpPr txBox="1"/>
          <p:nvPr/>
        </p:nvSpPr>
        <p:spPr>
          <a:xfrm>
            <a:off x="2707113" y="6705600"/>
            <a:ext cx="1676400" cy="769441"/>
          </a:xfrm>
          <a:prstGeom prst="rect">
            <a:avLst/>
          </a:prstGeom>
          <a:noFill/>
        </p:spPr>
        <p:txBody>
          <a:bodyPr wrap="square" rtlCol="0">
            <a:spAutoFit/>
          </a:bodyPr>
          <a:lstStyle/>
          <a:p>
            <a:r>
              <a:rPr lang="en-US" sz="1100" dirty="0"/>
              <a:t>            1.5</a:t>
            </a:r>
          </a:p>
          <a:p>
            <a:endParaRPr lang="en-US" sz="1100" dirty="0"/>
          </a:p>
          <a:p>
            <a:endParaRPr lang="en-US" sz="1100" dirty="0"/>
          </a:p>
          <a:p>
            <a:r>
              <a:rPr lang="en-US" sz="1100" dirty="0"/>
              <a:t>Search  Report</a:t>
            </a:r>
          </a:p>
        </p:txBody>
      </p:sp>
      <p:sp>
        <p:nvSpPr>
          <p:cNvPr id="58" name="TextBox 57"/>
          <p:cNvSpPr txBox="1"/>
          <p:nvPr/>
        </p:nvSpPr>
        <p:spPr>
          <a:xfrm>
            <a:off x="4078712" y="6705600"/>
            <a:ext cx="1828799" cy="938719"/>
          </a:xfrm>
          <a:prstGeom prst="rect">
            <a:avLst/>
          </a:prstGeom>
          <a:noFill/>
        </p:spPr>
        <p:txBody>
          <a:bodyPr wrap="square" rtlCol="0">
            <a:spAutoFit/>
          </a:bodyPr>
          <a:lstStyle/>
          <a:p>
            <a:r>
              <a:rPr lang="en-US" sz="1100" dirty="0"/>
              <a:t>Send Data</a:t>
            </a:r>
          </a:p>
          <a:p>
            <a:endParaRPr lang="en-US" sz="1100" dirty="0"/>
          </a:p>
          <a:p>
            <a:endParaRPr lang="en-US" sz="1100" dirty="0"/>
          </a:p>
          <a:p>
            <a:r>
              <a:rPr lang="en-US" sz="1100" dirty="0"/>
              <a:t>       Reply</a:t>
            </a:r>
          </a:p>
          <a:p>
            <a:endParaRPr lang="en-US" sz="1100" dirty="0"/>
          </a:p>
        </p:txBody>
      </p:sp>
      <p:cxnSp>
        <p:nvCxnSpPr>
          <p:cNvPr id="59" name="Straight Arrow Connector 58"/>
          <p:cNvCxnSpPr/>
          <p:nvPr/>
        </p:nvCxnSpPr>
        <p:spPr>
          <a:xfrm>
            <a:off x="4078712" y="7010400"/>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078714" y="7162800"/>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221712" y="68580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221712" y="7239000"/>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221712" y="6858000"/>
            <a:ext cx="1600200" cy="369332"/>
          </a:xfrm>
          <a:prstGeom prst="rect">
            <a:avLst/>
          </a:prstGeom>
          <a:noFill/>
        </p:spPr>
        <p:txBody>
          <a:bodyPr wrap="square" rtlCol="0">
            <a:spAutoFit/>
          </a:bodyPr>
          <a:lstStyle/>
          <a:p>
            <a:r>
              <a:rPr lang="en-US" dirty="0" err="1"/>
              <a:t>StudentMst</a:t>
            </a:r>
            <a:endParaRPr lang="en-US" dirty="0"/>
          </a:p>
        </p:txBody>
      </p:sp>
      <p:cxnSp>
        <p:nvCxnSpPr>
          <p:cNvPr id="64" name="Straight Connector 63"/>
          <p:cNvCxnSpPr/>
          <p:nvPr/>
        </p:nvCxnSpPr>
        <p:spPr>
          <a:xfrm>
            <a:off x="2630912" y="7033131"/>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259312" y="6798678"/>
            <a:ext cx="1828799" cy="769441"/>
          </a:xfrm>
          <a:prstGeom prst="rect">
            <a:avLst/>
          </a:prstGeom>
          <a:noFill/>
        </p:spPr>
        <p:txBody>
          <a:bodyPr wrap="square" rtlCol="0">
            <a:spAutoFit/>
          </a:bodyPr>
          <a:lstStyle/>
          <a:p>
            <a:r>
              <a:rPr lang="en-US" sz="1100" dirty="0"/>
              <a:t>       View  Report</a:t>
            </a:r>
          </a:p>
          <a:p>
            <a:endParaRPr lang="en-US" sz="1100" dirty="0"/>
          </a:p>
          <a:p>
            <a:endParaRPr lang="en-US" sz="1100" dirty="0"/>
          </a:p>
          <a:p>
            <a:r>
              <a:rPr lang="en-US" sz="1100" dirty="0"/>
              <a:t>        Display  Data</a:t>
            </a:r>
          </a:p>
        </p:txBody>
      </p:sp>
      <p:sp>
        <p:nvSpPr>
          <p:cNvPr id="66" name="Oval 65"/>
          <p:cNvSpPr/>
          <p:nvPr/>
        </p:nvSpPr>
        <p:spPr>
          <a:xfrm>
            <a:off x="2554711" y="7900481"/>
            <a:ext cx="1447801"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67" name="TextBox 66"/>
          <p:cNvSpPr txBox="1"/>
          <p:nvPr/>
        </p:nvSpPr>
        <p:spPr>
          <a:xfrm>
            <a:off x="2707113" y="7900481"/>
            <a:ext cx="1676400" cy="769441"/>
          </a:xfrm>
          <a:prstGeom prst="rect">
            <a:avLst/>
          </a:prstGeom>
          <a:noFill/>
        </p:spPr>
        <p:txBody>
          <a:bodyPr wrap="square" rtlCol="0">
            <a:spAutoFit/>
          </a:bodyPr>
          <a:lstStyle/>
          <a:p>
            <a:r>
              <a:rPr lang="en-US" sz="1100" dirty="0"/>
              <a:t>            1.6</a:t>
            </a:r>
          </a:p>
          <a:p>
            <a:endParaRPr lang="en-US" sz="1100" dirty="0"/>
          </a:p>
          <a:p>
            <a:endParaRPr lang="en-US" sz="1100" dirty="0"/>
          </a:p>
          <a:p>
            <a:r>
              <a:rPr lang="en-US" sz="1100" dirty="0"/>
              <a:t>  Admin  Activity</a:t>
            </a:r>
          </a:p>
        </p:txBody>
      </p:sp>
      <p:sp>
        <p:nvSpPr>
          <p:cNvPr id="68" name="TextBox 67"/>
          <p:cNvSpPr txBox="1"/>
          <p:nvPr/>
        </p:nvSpPr>
        <p:spPr>
          <a:xfrm>
            <a:off x="4078712" y="7900481"/>
            <a:ext cx="1828799" cy="938719"/>
          </a:xfrm>
          <a:prstGeom prst="rect">
            <a:avLst/>
          </a:prstGeom>
          <a:noFill/>
        </p:spPr>
        <p:txBody>
          <a:bodyPr wrap="square" rtlCol="0">
            <a:spAutoFit/>
          </a:bodyPr>
          <a:lstStyle/>
          <a:p>
            <a:r>
              <a:rPr lang="en-US" sz="1100" dirty="0"/>
              <a:t>Send Data</a:t>
            </a:r>
          </a:p>
          <a:p>
            <a:endParaRPr lang="en-US" sz="1100" dirty="0"/>
          </a:p>
          <a:p>
            <a:endParaRPr lang="en-US" sz="1100" dirty="0"/>
          </a:p>
          <a:p>
            <a:r>
              <a:rPr lang="en-US" sz="1100" dirty="0"/>
              <a:t>       Reply</a:t>
            </a:r>
          </a:p>
          <a:p>
            <a:endParaRPr lang="en-US" sz="1100" dirty="0"/>
          </a:p>
        </p:txBody>
      </p:sp>
      <p:cxnSp>
        <p:nvCxnSpPr>
          <p:cNvPr id="69" name="Straight Arrow Connector 68"/>
          <p:cNvCxnSpPr/>
          <p:nvPr/>
        </p:nvCxnSpPr>
        <p:spPr>
          <a:xfrm>
            <a:off x="4078712" y="8205281"/>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a:off x="4078714" y="8357681"/>
            <a:ext cx="9905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221712" y="8052881"/>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221712" y="8532812"/>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145512" y="8011180"/>
            <a:ext cx="2743201" cy="523220"/>
          </a:xfrm>
          <a:prstGeom prst="rect">
            <a:avLst/>
          </a:prstGeom>
          <a:noFill/>
        </p:spPr>
        <p:txBody>
          <a:bodyPr wrap="square" rtlCol="0">
            <a:spAutoFit/>
          </a:bodyPr>
          <a:lstStyle/>
          <a:p>
            <a:r>
              <a:rPr lang="en-US" sz="1400" dirty="0" err="1"/>
              <a:t>StudentMst</a:t>
            </a:r>
            <a:r>
              <a:rPr lang="en-US" sz="1400" dirty="0"/>
              <a:t> ,</a:t>
            </a:r>
          </a:p>
          <a:p>
            <a:r>
              <a:rPr lang="en-US" sz="1400" dirty="0"/>
              <a:t> </a:t>
            </a:r>
            <a:r>
              <a:rPr lang="en-US" sz="1400" dirty="0" err="1"/>
              <a:t>AdminMst</a:t>
            </a:r>
            <a:endParaRPr lang="en-US" sz="1400" dirty="0"/>
          </a:p>
        </p:txBody>
      </p:sp>
      <p:cxnSp>
        <p:nvCxnSpPr>
          <p:cNvPr id="74" name="Straight Connector 73"/>
          <p:cNvCxnSpPr/>
          <p:nvPr/>
        </p:nvCxnSpPr>
        <p:spPr>
          <a:xfrm>
            <a:off x="2630912" y="8228012"/>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73513" y="7924800"/>
            <a:ext cx="2514599" cy="769441"/>
          </a:xfrm>
          <a:prstGeom prst="rect">
            <a:avLst/>
          </a:prstGeom>
          <a:noFill/>
        </p:spPr>
        <p:txBody>
          <a:bodyPr wrap="square" rtlCol="0">
            <a:spAutoFit/>
          </a:bodyPr>
          <a:lstStyle/>
          <a:p>
            <a:r>
              <a:rPr lang="en-US" sz="1100" dirty="0"/>
              <a:t>Manage Student &amp; Admin user</a:t>
            </a:r>
          </a:p>
          <a:p>
            <a:endParaRPr lang="en-US" sz="1100" dirty="0"/>
          </a:p>
          <a:p>
            <a:endParaRPr lang="en-US" sz="1100" dirty="0"/>
          </a:p>
          <a:p>
            <a:r>
              <a:rPr lang="en-US" sz="1100" dirty="0"/>
              <a:t>                         Response</a:t>
            </a:r>
          </a:p>
        </p:txBody>
      </p:sp>
      <p:sp>
        <p:nvSpPr>
          <p:cNvPr id="76" name="TextBox 75"/>
          <p:cNvSpPr txBox="1"/>
          <p:nvPr/>
        </p:nvSpPr>
        <p:spPr>
          <a:xfrm>
            <a:off x="4002512" y="3938081"/>
            <a:ext cx="1828799" cy="938719"/>
          </a:xfrm>
          <a:prstGeom prst="rect">
            <a:avLst/>
          </a:prstGeom>
          <a:noFill/>
        </p:spPr>
        <p:txBody>
          <a:bodyPr wrap="square" rtlCol="0">
            <a:spAutoFit/>
          </a:bodyPr>
          <a:lstStyle/>
          <a:p>
            <a:r>
              <a:rPr lang="en-US" sz="1100" dirty="0"/>
              <a:t>Insert Data</a:t>
            </a:r>
          </a:p>
          <a:p>
            <a:endParaRPr lang="en-US" sz="1100" dirty="0"/>
          </a:p>
          <a:p>
            <a:endParaRPr lang="en-US" sz="1100" dirty="0"/>
          </a:p>
          <a:p>
            <a:r>
              <a:rPr lang="en-US" sz="1100" dirty="0"/>
              <a:t>       Reply</a:t>
            </a:r>
          </a:p>
          <a:p>
            <a:endParaRPr lang="en-US" sz="1100" dirty="0"/>
          </a:p>
        </p:txBody>
      </p:sp>
      <p:sp>
        <p:nvSpPr>
          <p:cNvPr id="77" name="TextBox 76"/>
          <p:cNvSpPr txBox="1"/>
          <p:nvPr/>
        </p:nvSpPr>
        <p:spPr>
          <a:xfrm>
            <a:off x="4078712" y="5385881"/>
            <a:ext cx="1828799" cy="938719"/>
          </a:xfrm>
          <a:prstGeom prst="rect">
            <a:avLst/>
          </a:prstGeom>
          <a:noFill/>
        </p:spPr>
        <p:txBody>
          <a:bodyPr wrap="square" rtlCol="0">
            <a:spAutoFit/>
          </a:bodyPr>
          <a:lstStyle/>
          <a:p>
            <a:r>
              <a:rPr lang="en-US" sz="1100" dirty="0"/>
              <a:t>Insert Data</a:t>
            </a:r>
          </a:p>
          <a:p>
            <a:endParaRPr lang="en-US" sz="1100" dirty="0"/>
          </a:p>
          <a:p>
            <a:endParaRPr lang="en-US" sz="1100" dirty="0"/>
          </a:p>
          <a:p>
            <a:r>
              <a:rPr lang="en-US" sz="1100" dirty="0"/>
              <a:t>       Reply</a:t>
            </a:r>
          </a:p>
          <a:p>
            <a:endParaRPr lang="en-US" sz="1100" dirty="0"/>
          </a:p>
        </p:txBody>
      </p:sp>
      <p:cxnSp>
        <p:nvCxnSpPr>
          <p:cNvPr id="78" name="Elbow Connector 77"/>
          <p:cNvCxnSpPr/>
          <p:nvPr/>
        </p:nvCxnSpPr>
        <p:spPr>
          <a:xfrm rot="16200000" flipH="1">
            <a:off x="-1064788" y="3543300"/>
            <a:ext cx="5334000" cy="1752600"/>
          </a:xfrm>
          <a:prstGeom prst="bentConnector3">
            <a:avLst>
              <a:gd name="adj1" fmla="val 1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rot="16200000" flipH="1">
            <a:off x="-1750589" y="4000500"/>
            <a:ext cx="6477003" cy="1981200"/>
          </a:xfrm>
          <a:prstGeom prst="bentConnector3">
            <a:avLst>
              <a:gd name="adj1" fmla="val 9991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16200000" flipH="1">
            <a:off x="-1750588" y="4000500"/>
            <a:ext cx="6477000" cy="1981199"/>
          </a:xfrm>
          <a:prstGeom prst="bentConnector3">
            <a:avLst>
              <a:gd name="adj1" fmla="val 1000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16200000" flipV="1">
            <a:off x="-1179086" y="3505203"/>
            <a:ext cx="5486398" cy="1828798"/>
          </a:xfrm>
          <a:prstGeom prst="bentConnector3">
            <a:avLst>
              <a:gd name="adj1" fmla="val -3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6200000" flipV="1">
            <a:off x="-1902988" y="4000501"/>
            <a:ext cx="6705599" cy="2057398"/>
          </a:xfrm>
          <a:prstGeom prst="bentConnector3">
            <a:avLst>
              <a:gd name="adj1" fmla="val 812"/>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066800" y="239486"/>
            <a:ext cx="5181600" cy="400110"/>
          </a:xfrm>
          <a:prstGeom prst="rect">
            <a:avLst/>
          </a:prstGeom>
          <a:noFill/>
        </p:spPr>
        <p:txBody>
          <a:bodyPr wrap="square" rtlCol="0">
            <a:spAutoFit/>
          </a:bodyPr>
          <a:lstStyle/>
          <a:p>
            <a:r>
              <a:rPr lang="en-US" sz="2000" b="1" u="sng" dirty="0"/>
              <a:t>1st Level Admin Side DFD(1.0)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381000" y="762000"/>
            <a:ext cx="6096000" cy="6709529"/>
          </a:xfrm>
          <a:prstGeom prst="rect">
            <a:avLst/>
          </a:prstGeom>
          <a:noFill/>
        </p:spPr>
        <p:txBody>
          <a:bodyPr wrap="square" rtlCol="0">
            <a:spAutoFit/>
          </a:bodyPr>
          <a:lstStyle/>
          <a:p>
            <a:pPr marL="342900" indent="-342900" algn="ctr"/>
            <a:r>
              <a:rPr lang="en-US" sz="3200" b="1" u="sng" dirty="0">
                <a:latin typeface="Century Gothic" pitchFamily="34" charset="0"/>
              </a:rPr>
              <a:t>Introduction</a:t>
            </a:r>
          </a:p>
          <a:p>
            <a:pPr marL="342900" indent="-342900"/>
            <a:endParaRPr lang="en-US" sz="2800" b="1" u="sng" dirty="0">
              <a:latin typeface="Century Gothic" pitchFamily="34" charset="0"/>
            </a:endParaRPr>
          </a:p>
          <a:p>
            <a:pPr marL="342900" indent="-342900"/>
            <a:r>
              <a:rPr lang="en-US" sz="2800" b="1" dirty="0">
                <a:latin typeface="Calibri" pitchFamily="34" charset="0"/>
                <a:cs typeface="Calibri" pitchFamily="34" charset="0"/>
              </a:rPr>
              <a:t> Purpose:</a:t>
            </a:r>
            <a:endParaRPr lang="en-US" dirty="0">
              <a:latin typeface="Century Gothic" pitchFamily="34" charset="0"/>
            </a:endParaRPr>
          </a:p>
          <a:p>
            <a:pPr marL="342900" indent="-342900"/>
            <a:endParaRPr lang="en-US" dirty="0">
              <a:latin typeface="Century Gothic" pitchFamily="34" charset="0"/>
            </a:endParaRPr>
          </a:p>
          <a:p>
            <a:r>
              <a:rPr lang="en-US" b="1" dirty="0">
                <a:effectLst>
                  <a:outerShdw blurRad="38100" dist="38100" dir="2700000" algn="tl">
                    <a:srgbClr val="000000">
                      <a:alpha val="43137"/>
                    </a:srgbClr>
                  </a:outerShdw>
                </a:effectLst>
                <a:latin typeface="Century Gothic" pitchFamily="34" charset="0"/>
              </a:rPr>
              <a:t>The objective of Student information System is to allow the administrator of any organization to edit and find out the personal details of a student and allows the student to keep up to date his profile .It’ll also facilitate keeping all the records of students, such as their id, name, mailing address, phone number, DOB etc. So all the information about an student will be available in a few seconds.</a:t>
            </a:r>
          </a:p>
          <a:p>
            <a:endParaRPr lang="en-US" b="1" dirty="0">
              <a:effectLst>
                <a:outerShdw blurRad="38100" dist="38100" dir="2700000" algn="tl">
                  <a:srgbClr val="000000">
                    <a:alpha val="43137"/>
                  </a:srgbClr>
                </a:outerShdw>
              </a:effectLst>
              <a:latin typeface="Century Gothic" pitchFamily="34" charset="0"/>
            </a:endParaRPr>
          </a:p>
          <a:p>
            <a:endParaRPr lang="en-US" b="1" dirty="0">
              <a:effectLst>
                <a:outerShdw blurRad="38100" dist="38100" dir="2700000" algn="tl">
                  <a:srgbClr val="000000">
                    <a:alpha val="43137"/>
                  </a:srgbClr>
                </a:outerShdw>
              </a:effectLst>
              <a:latin typeface="Century Gothic" pitchFamily="34" charset="0"/>
            </a:endParaRPr>
          </a:p>
          <a:p>
            <a:r>
              <a:rPr lang="en-US" b="1" dirty="0">
                <a:effectLst>
                  <a:outerShdw blurRad="38100" dist="38100" dir="2700000" algn="tl">
                    <a:srgbClr val="000000">
                      <a:alpha val="43137"/>
                    </a:srgbClr>
                  </a:outerShdw>
                </a:effectLst>
                <a:latin typeface="Century Gothic" pitchFamily="34" charset="0"/>
              </a:rPr>
              <a:t>Overall, it’ll make Student Information Management an easier job for the administrator and the student of any organization.</a:t>
            </a:r>
          </a:p>
          <a:p>
            <a:endParaRPr lang="en-US" b="1" dirty="0">
              <a:effectLst>
                <a:outerShdw blurRad="38100" dist="38100" dir="2700000" algn="tl">
                  <a:srgbClr val="000000">
                    <a:alpha val="43137"/>
                  </a:srgbClr>
                </a:outerShdw>
              </a:effectLst>
              <a:latin typeface="Century Gothic" pitchFamily="34" charset="0"/>
            </a:endParaRPr>
          </a:p>
          <a:p>
            <a:r>
              <a:rPr lang="en-US" b="1" dirty="0">
                <a:effectLst>
                  <a:outerShdw blurRad="38100" dist="38100" dir="2700000" algn="tl">
                    <a:srgbClr val="000000">
                      <a:alpha val="43137"/>
                    </a:srgbClr>
                  </a:outerShdw>
                </a:effectLst>
                <a:latin typeface="Century Gothic" pitchFamily="34" charset="0"/>
              </a:rPr>
              <a:t>The main purpose of this SRS document is to illustrate the requirements of the project Student information System and is intended to help any organization to maintain and manage its student’s personal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a:xfrm>
            <a:off x="2457450" y="8475138"/>
            <a:ext cx="2171700" cy="486833"/>
          </a:xfrm>
        </p:spPr>
        <p:txBody>
          <a:bodyPr/>
          <a:lstStyle/>
          <a:p>
            <a:r>
              <a:rPr lang="en-US" dirty="0"/>
              <a:t>..</a:t>
            </a:r>
          </a:p>
        </p:txBody>
      </p:sp>
      <p:sp>
        <p:nvSpPr>
          <p:cNvPr id="6" name="Slide Number Placeholder 5"/>
          <p:cNvSpPr>
            <a:spLocks noGrp="1"/>
          </p:cNvSpPr>
          <p:nvPr>
            <p:ph type="sldNum" sz="quarter" idx="12"/>
          </p:nvPr>
        </p:nvSpPr>
        <p:spPr>
          <a:xfrm>
            <a:off x="5029200" y="8475138"/>
            <a:ext cx="1600200" cy="486833"/>
          </a:xfrm>
        </p:spPr>
        <p:txBody>
          <a:bodyPr/>
          <a:lstStyle/>
          <a:p>
            <a:fld id="{66E96716-FF1B-4FC4-A514-F8A3B2D44856}" type="slidenum">
              <a:rPr lang="en-US" smtClean="0"/>
              <a:pPr/>
              <a:t>30</a:t>
            </a:fld>
            <a:endParaRPr lang="en-US"/>
          </a:p>
        </p:txBody>
      </p:sp>
      <p:sp>
        <p:nvSpPr>
          <p:cNvPr id="8" name="Oval 7"/>
          <p:cNvSpPr/>
          <p:nvPr/>
        </p:nvSpPr>
        <p:spPr>
          <a:xfrm>
            <a:off x="2400300" y="2514600"/>
            <a:ext cx="1447800"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9" name="TextBox 8"/>
          <p:cNvSpPr txBox="1"/>
          <p:nvPr/>
        </p:nvSpPr>
        <p:spPr>
          <a:xfrm>
            <a:off x="2705100" y="2514600"/>
            <a:ext cx="914400" cy="769441"/>
          </a:xfrm>
          <a:prstGeom prst="rect">
            <a:avLst/>
          </a:prstGeom>
          <a:noFill/>
        </p:spPr>
        <p:txBody>
          <a:bodyPr wrap="square" rtlCol="0">
            <a:spAutoFit/>
          </a:bodyPr>
          <a:lstStyle/>
          <a:p>
            <a:r>
              <a:rPr lang="en-US" sz="1100" dirty="0"/>
              <a:t>       2.0</a:t>
            </a:r>
          </a:p>
          <a:p>
            <a:endParaRPr lang="en-US" sz="1100" dirty="0"/>
          </a:p>
          <a:p>
            <a:endParaRPr lang="en-US" sz="1100" dirty="0"/>
          </a:p>
          <a:p>
            <a:r>
              <a:rPr lang="en-US" sz="1100" dirty="0"/>
              <a:t>      Login</a:t>
            </a:r>
          </a:p>
        </p:txBody>
      </p:sp>
      <p:cxnSp>
        <p:nvCxnSpPr>
          <p:cNvPr id="10" name="Straight Arrow Connector 9"/>
          <p:cNvCxnSpPr/>
          <p:nvPr/>
        </p:nvCxnSpPr>
        <p:spPr>
          <a:xfrm>
            <a:off x="1257300" y="28956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1257300" y="3048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81100" y="2583359"/>
            <a:ext cx="1828800" cy="769441"/>
          </a:xfrm>
          <a:prstGeom prst="rect">
            <a:avLst/>
          </a:prstGeom>
          <a:noFill/>
        </p:spPr>
        <p:txBody>
          <a:bodyPr wrap="square" rtlCol="0">
            <a:spAutoFit/>
          </a:bodyPr>
          <a:lstStyle/>
          <a:p>
            <a:r>
              <a:rPr lang="en-US" sz="1100" dirty="0"/>
              <a:t>Request for Login</a:t>
            </a:r>
          </a:p>
          <a:p>
            <a:endParaRPr lang="en-US" sz="1100" dirty="0"/>
          </a:p>
          <a:p>
            <a:endParaRPr lang="en-US" sz="1100" dirty="0"/>
          </a:p>
          <a:p>
            <a:r>
              <a:rPr lang="en-US" sz="1100" dirty="0"/>
              <a:t>        Response</a:t>
            </a:r>
          </a:p>
        </p:txBody>
      </p:sp>
      <p:sp>
        <p:nvSpPr>
          <p:cNvPr id="13" name="Rectangle 12"/>
          <p:cNvSpPr/>
          <p:nvPr/>
        </p:nvSpPr>
        <p:spPr>
          <a:xfrm>
            <a:off x="342900" y="2819400"/>
            <a:ext cx="8382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a:p>
        </p:txBody>
      </p:sp>
      <p:sp>
        <p:nvSpPr>
          <p:cNvPr id="14" name="TextBox 13"/>
          <p:cNvSpPr txBox="1"/>
          <p:nvPr/>
        </p:nvSpPr>
        <p:spPr>
          <a:xfrm>
            <a:off x="304800" y="2831068"/>
            <a:ext cx="914400" cy="261610"/>
          </a:xfrm>
          <a:prstGeom prst="rect">
            <a:avLst/>
          </a:prstGeom>
          <a:noFill/>
        </p:spPr>
        <p:txBody>
          <a:bodyPr wrap="square" rtlCol="0">
            <a:spAutoFit/>
          </a:bodyPr>
          <a:lstStyle/>
          <a:p>
            <a:r>
              <a:rPr lang="en-US" sz="1100" dirty="0"/>
              <a:t>ADMIN</a:t>
            </a:r>
          </a:p>
        </p:txBody>
      </p:sp>
      <p:sp>
        <p:nvSpPr>
          <p:cNvPr id="15" name="TextBox 14"/>
          <p:cNvSpPr txBox="1"/>
          <p:nvPr/>
        </p:nvSpPr>
        <p:spPr>
          <a:xfrm>
            <a:off x="3924300" y="2514600"/>
            <a:ext cx="1828800" cy="938719"/>
          </a:xfrm>
          <a:prstGeom prst="rect">
            <a:avLst/>
          </a:prstGeom>
          <a:noFill/>
        </p:spPr>
        <p:txBody>
          <a:bodyPr wrap="square" rtlCol="0">
            <a:spAutoFit/>
          </a:bodyPr>
          <a:lstStyle/>
          <a:p>
            <a:r>
              <a:rPr lang="en-US" sz="1100" dirty="0"/>
              <a:t>Check for Login</a:t>
            </a:r>
          </a:p>
          <a:p>
            <a:endParaRPr lang="en-US" sz="1100" dirty="0"/>
          </a:p>
          <a:p>
            <a:endParaRPr lang="en-US" sz="1100" dirty="0"/>
          </a:p>
          <a:p>
            <a:r>
              <a:rPr lang="en-US" sz="1100" dirty="0"/>
              <a:t>       Reply</a:t>
            </a:r>
          </a:p>
          <a:p>
            <a:endParaRPr lang="en-US" sz="1100" dirty="0"/>
          </a:p>
        </p:txBody>
      </p:sp>
      <p:cxnSp>
        <p:nvCxnSpPr>
          <p:cNvPr id="16" name="Straight Arrow Connector 15"/>
          <p:cNvCxnSpPr/>
          <p:nvPr/>
        </p:nvCxnSpPr>
        <p:spPr>
          <a:xfrm>
            <a:off x="3924300" y="28194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3924300" y="29718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67300" y="26670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067300" y="3048000"/>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91100" y="2667000"/>
            <a:ext cx="1295400" cy="369332"/>
          </a:xfrm>
          <a:prstGeom prst="rect">
            <a:avLst/>
          </a:prstGeom>
          <a:noFill/>
        </p:spPr>
        <p:txBody>
          <a:bodyPr wrap="square" rtlCol="0">
            <a:spAutoFit/>
          </a:bodyPr>
          <a:lstStyle/>
          <a:p>
            <a:r>
              <a:rPr lang="en-US" dirty="0" err="1"/>
              <a:t>AdminMst</a:t>
            </a:r>
            <a:endParaRPr lang="en-US" dirty="0"/>
          </a:p>
        </p:txBody>
      </p:sp>
      <p:sp>
        <p:nvSpPr>
          <p:cNvPr id="21" name="Oval 20"/>
          <p:cNvSpPr/>
          <p:nvPr/>
        </p:nvSpPr>
        <p:spPr>
          <a:xfrm>
            <a:off x="2400300" y="4014281"/>
            <a:ext cx="1447800"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22" name="TextBox 21"/>
          <p:cNvSpPr txBox="1"/>
          <p:nvPr/>
        </p:nvSpPr>
        <p:spPr>
          <a:xfrm>
            <a:off x="2628900" y="4014281"/>
            <a:ext cx="1295400" cy="769441"/>
          </a:xfrm>
          <a:prstGeom prst="rect">
            <a:avLst/>
          </a:prstGeom>
          <a:noFill/>
        </p:spPr>
        <p:txBody>
          <a:bodyPr wrap="square" rtlCol="0">
            <a:spAutoFit/>
          </a:bodyPr>
          <a:lstStyle/>
          <a:p>
            <a:r>
              <a:rPr lang="en-US" sz="1100" dirty="0"/>
              <a:t>       2.1</a:t>
            </a:r>
          </a:p>
          <a:p>
            <a:endParaRPr lang="en-US" sz="1100" dirty="0"/>
          </a:p>
          <a:p>
            <a:endParaRPr lang="en-US" sz="1100" dirty="0"/>
          </a:p>
          <a:p>
            <a:r>
              <a:rPr lang="en-US" sz="1100" dirty="0"/>
              <a:t>  Add Student</a:t>
            </a:r>
          </a:p>
        </p:txBody>
      </p:sp>
      <p:sp>
        <p:nvSpPr>
          <p:cNvPr id="23" name="TextBox 22"/>
          <p:cNvSpPr txBox="1"/>
          <p:nvPr/>
        </p:nvSpPr>
        <p:spPr>
          <a:xfrm>
            <a:off x="3924300" y="4014281"/>
            <a:ext cx="1828800" cy="938719"/>
          </a:xfrm>
          <a:prstGeom prst="rect">
            <a:avLst/>
          </a:prstGeom>
          <a:noFill/>
        </p:spPr>
        <p:txBody>
          <a:bodyPr wrap="square" rtlCol="0">
            <a:spAutoFit/>
          </a:bodyPr>
          <a:lstStyle/>
          <a:p>
            <a:r>
              <a:rPr lang="en-US" sz="1100" dirty="0"/>
              <a:t>Insert Data</a:t>
            </a:r>
          </a:p>
          <a:p>
            <a:endParaRPr lang="en-US" sz="1100" dirty="0"/>
          </a:p>
          <a:p>
            <a:endParaRPr lang="en-US" sz="1100" dirty="0"/>
          </a:p>
          <a:p>
            <a:r>
              <a:rPr lang="en-US" sz="1100" dirty="0"/>
              <a:t>       Reply</a:t>
            </a:r>
          </a:p>
          <a:p>
            <a:endParaRPr lang="en-US" sz="1100" dirty="0"/>
          </a:p>
        </p:txBody>
      </p:sp>
      <p:cxnSp>
        <p:nvCxnSpPr>
          <p:cNvPr id="24" name="Straight Arrow Connector 23"/>
          <p:cNvCxnSpPr/>
          <p:nvPr/>
        </p:nvCxnSpPr>
        <p:spPr>
          <a:xfrm>
            <a:off x="3924300" y="43190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3924300" y="44714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67300" y="4166681"/>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067300" y="4547681"/>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067300" y="4166681"/>
            <a:ext cx="1295400" cy="369332"/>
          </a:xfrm>
          <a:prstGeom prst="rect">
            <a:avLst/>
          </a:prstGeom>
          <a:noFill/>
        </p:spPr>
        <p:txBody>
          <a:bodyPr wrap="square" rtlCol="0">
            <a:spAutoFit/>
          </a:bodyPr>
          <a:lstStyle/>
          <a:p>
            <a:r>
              <a:rPr lang="en-US" dirty="0" err="1"/>
              <a:t>StudentMst</a:t>
            </a:r>
            <a:endParaRPr lang="en-US" dirty="0"/>
          </a:p>
        </p:txBody>
      </p:sp>
      <p:sp>
        <p:nvSpPr>
          <p:cNvPr id="29" name="Oval 28"/>
          <p:cNvSpPr/>
          <p:nvPr/>
        </p:nvSpPr>
        <p:spPr>
          <a:xfrm>
            <a:off x="2476500" y="5462081"/>
            <a:ext cx="1447800"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30" name="TextBox 29"/>
          <p:cNvSpPr txBox="1"/>
          <p:nvPr/>
        </p:nvSpPr>
        <p:spPr>
          <a:xfrm>
            <a:off x="2781300" y="5462081"/>
            <a:ext cx="914400" cy="769441"/>
          </a:xfrm>
          <a:prstGeom prst="rect">
            <a:avLst/>
          </a:prstGeom>
          <a:noFill/>
        </p:spPr>
        <p:txBody>
          <a:bodyPr wrap="square" rtlCol="0">
            <a:spAutoFit/>
          </a:bodyPr>
          <a:lstStyle/>
          <a:p>
            <a:r>
              <a:rPr lang="en-US" sz="1100" dirty="0"/>
              <a:t>       2.2</a:t>
            </a:r>
          </a:p>
          <a:p>
            <a:endParaRPr lang="en-US" sz="1100" dirty="0"/>
          </a:p>
          <a:p>
            <a:endParaRPr lang="en-US" sz="1100" dirty="0"/>
          </a:p>
          <a:p>
            <a:r>
              <a:rPr lang="en-US" sz="1100" dirty="0"/>
              <a:t>    Add Fees</a:t>
            </a:r>
          </a:p>
        </p:txBody>
      </p:sp>
      <p:sp>
        <p:nvSpPr>
          <p:cNvPr id="31" name="TextBox 30"/>
          <p:cNvSpPr txBox="1"/>
          <p:nvPr/>
        </p:nvSpPr>
        <p:spPr>
          <a:xfrm>
            <a:off x="4000500" y="5462081"/>
            <a:ext cx="1828800" cy="938719"/>
          </a:xfrm>
          <a:prstGeom prst="rect">
            <a:avLst/>
          </a:prstGeom>
          <a:noFill/>
        </p:spPr>
        <p:txBody>
          <a:bodyPr wrap="square" rtlCol="0">
            <a:spAutoFit/>
          </a:bodyPr>
          <a:lstStyle/>
          <a:p>
            <a:r>
              <a:rPr lang="en-US" sz="1100" dirty="0"/>
              <a:t>Update fees</a:t>
            </a:r>
          </a:p>
          <a:p>
            <a:endParaRPr lang="en-US" sz="1100" dirty="0"/>
          </a:p>
          <a:p>
            <a:endParaRPr lang="en-US" sz="1100" dirty="0"/>
          </a:p>
          <a:p>
            <a:r>
              <a:rPr lang="en-US" sz="1100" dirty="0"/>
              <a:t>       Reply</a:t>
            </a:r>
          </a:p>
          <a:p>
            <a:endParaRPr lang="en-US" sz="1100" dirty="0"/>
          </a:p>
        </p:txBody>
      </p:sp>
      <p:cxnSp>
        <p:nvCxnSpPr>
          <p:cNvPr id="32" name="Straight Arrow Connector 31"/>
          <p:cNvCxnSpPr/>
          <p:nvPr/>
        </p:nvCxnSpPr>
        <p:spPr>
          <a:xfrm>
            <a:off x="4000500" y="57668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a:off x="4000500" y="59192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143500" y="5614481"/>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143500" y="5995481"/>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991100" y="5614481"/>
            <a:ext cx="1295400" cy="369332"/>
          </a:xfrm>
          <a:prstGeom prst="rect">
            <a:avLst/>
          </a:prstGeom>
          <a:noFill/>
        </p:spPr>
        <p:txBody>
          <a:bodyPr wrap="square" rtlCol="0">
            <a:spAutoFit/>
          </a:bodyPr>
          <a:lstStyle/>
          <a:p>
            <a:r>
              <a:rPr lang="en-US" dirty="0"/>
              <a:t>  </a:t>
            </a:r>
            <a:r>
              <a:rPr lang="en-US" dirty="0" err="1"/>
              <a:t>FeesMst</a:t>
            </a:r>
            <a:endParaRPr lang="en-US" dirty="0"/>
          </a:p>
        </p:txBody>
      </p:sp>
      <p:sp>
        <p:nvSpPr>
          <p:cNvPr id="37" name="Oval 36"/>
          <p:cNvSpPr/>
          <p:nvPr/>
        </p:nvSpPr>
        <p:spPr>
          <a:xfrm>
            <a:off x="2552700" y="6909881"/>
            <a:ext cx="1447800"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38" name="TextBox 37"/>
          <p:cNvSpPr txBox="1"/>
          <p:nvPr/>
        </p:nvSpPr>
        <p:spPr>
          <a:xfrm>
            <a:off x="2705100" y="6909881"/>
            <a:ext cx="1676400" cy="769441"/>
          </a:xfrm>
          <a:prstGeom prst="rect">
            <a:avLst/>
          </a:prstGeom>
          <a:noFill/>
        </p:spPr>
        <p:txBody>
          <a:bodyPr wrap="square" rtlCol="0">
            <a:spAutoFit/>
          </a:bodyPr>
          <a:lstStyle/>
          <a:p>
            <a:r>
              <a:rPr lang="en-US" sz="1100" dirty="0"/>
              <a:t>           2.3</a:t>
            </a:r>
          </a:p>
          <a:p>
            <a:endParaRPr lang="en-US" sz="1100" dirty="0"/>
          </a:p>
          <a:p>
            <a:endParaRPr lang="en-US" sz="1100" dirty="0"/>
          </a:p>
          <a:p>
            <a:r>
              <a:rPr lang="en-US" sz="1100" dirty="0"/>
              <a:t>Edit Student Detail</a:t>
            </a:r>
          </a:p>
        </p:txBody>
      </p:sp>
      <p:sp>
        <p:nvSpPr>
          <p:cNvPr id="39" name="TextBox 38"/>
          <p:cNvSpPr txBox="1"/>
          <p:nvPr/>
        </p:nvSpPr>
        <p:spPr>
          <a:xfrm>
            <a:off x="4076700" y="6909881"/>
            <a:ext cx="1828800" cy="938719"/>
          </a:xfrm>
          <a:prstGeom prst="rect">
            <a:avLst/>
          </a:prstGeom>
          <a:noFill/>
        </p:spPr>
        <p:txBody>
          <a:bodyPr wrap="square" rtlCol="0">
            <a:spAutoFit/>
          </a:bodyPr>
          <a:lstStyle/>
          <a:p>
            <a:r>
              <a:rPr lang="en-US" sz="1100" dirty="0"/>
              <a:t>Update Data</a:t>
            </a:r>
          </a:p>
          <a:p>
            <a:endParaRPr lang="en-US" sz="1100" dirty="0"/>
          </a:p>
          <a:p>
            <a:endParaRPr lang="en-US" sz="1100" dirty="0"/>
          </a:p>
          <a:p>
            <a:r>
              <a:rPr lang="en-US" sz="1100" dirty="0"/>
              <a:t>       Reply</a:t>
            </a:r>
          </a:p>
          <a:p>
            <a:endParaRPr lang="en-US" sz="1100" dirty="0"/>
          </a:p>
        </p:txBody>
      </p:sp>
      <p:cxnSp>
        <p:nvCxnSpPr>
          <p:cNvPr id="40" name="Straight Arrow Connector 39"/>
          <p:cNvCxnSpPr/>
          <p:nvPr/>
        </p:nvCxnSpPr>
        <p:spPr>
          <a:xfrm>
            <a:off x="4076700" y="72146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4076700" y="73670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143500" y="7062281"/>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219700" y="7443281"/>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143500" y="7022068"/>
            <a:ext cx="1295400" cy="369332"/>
          </a:xfrm>
          <a:prstGeom prst="rect">
            <a:avLst/>
          </a:prstGeom>
          <a:noFill/>
        </p:spPr>
        <p:txBody>
          <a:bodyPr wrap="square" rtlCol="0">
            <a:spAutoFit/>
          </a:bodyPr>
          <a:lstStyle/>
          <a:p>
            <a:r>
              <a:rPr lang="en-US" dirty="0" err="1"/>
              <a:t>StudentMst</a:t>
            </a:r>
            <a:endParaRPr lang="en-US" dirty="0"/>
          </a:p>
        </p:txBody>
      </p:sp>
      <p:cxnSp>
        <p:nvCxnSpPr>
          <p:cNvPr id="45" name="Straight Connector 44"/>
          <p:cNvCxnSpPr/>
          <p:nvPr/>
        </p:nvCxnSpPr>
        <p:spPr>
          <a:xfrm>
            <a:off x="2476500" y="4341812"/>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476500" y="28194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552700" y="57912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628900" y="7237412"/>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hape 48"/>
          <p:cNvCxnSpPr>
            <a:endCxn id="21" idx="2"/>
          </p:cNvCxnSpPr>
          <p:nvPr/>
        </p:nvCxnSpPr>
        <p:spPr>
          <a:xfrm rot="16200000" flipH="1">
            <a:off x="1174210" y="3207290"/>
            <a:ext cx="1232981"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hape 49"/>
          <p:cNvCxnSpPr>
            <a:endCxn id="29" idx="2"/>
          </p:cNvCxnSpPr>
          <p:nvPr/>
        </p:nvCxnSpPr>
        <p:spPr>
          <a:xfrm rot="16200000" flipH="1">
            <a:off x="297910" y="3702590"/>
            <a:ext cx="2680781" cy="1676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p:nvPr/>
        </p:nvCxnSpPr>
        <p:spPr>
          <a:xfrm rot="16200000" flipH="1">
            <a:off x="-540290" y="4260310"/>
            <a:ext cx="4128581" cy="21335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6200000" flipV="1">
            <a:off x="1066800" y="3238500"/>
            <a:ext cx="1371600" cy="1295400"/>
          </a:xfrm>
          <a:prstGeom prst="bentConnector3">
            <a:avLst>
              <a:gd name="adj1" fmla="val -18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16200000" flipV="1">
            <a:off x="152400" y="3771899"/>
            <a:ext cx="2819400" cy="1676401"/>
          </a:xfrm>
          <a:prstGeom prst="bentConnector3">
            <a:avLst>
              <a:gd name="adj1" fmla="val -15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88"/>
          <p:cNvCxnSpPr/>
          <p:nvPr/>
        </p:nvCxnSpPr>
        <p:spPr>
          <a:xfrm rot="10800000">
            <a:off x="380999" y="3352800"/>
            <a:ext cx="2209800" cy="41285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181100" y="5555159"/>
            <a:ext cx="1828800" cy="769441"/>
          </a:xfrm>
          <a:prstGeom prst="rect">
            <a:avLst/>
          </a:prstGeom>
          <a:noFill/>
        </p:spPr>
        <p:txBody>
          <a:bodyPr wrap="square" rtlCol="0">
            <a:spAutoFit/>
          </a:bodyPr>
          <a:lstStyle/>
          <a:p>
            <a:r>
              <a:rPr lang="en-US" sz="1100" dirty="0"/>
              <a:t>Add  Fees</a:t>
            </a:r>
          </a:p>
          <a:p>
            <a:endParaRPr lang="en-US" sz="1100" dirty="0"/>
          </a:p>
          <a:p>
            <a:endParaRPr lang="en-US" sz="1100" dirty="0"/>
          </a:p>
          <a:p>
            <a:r>
              <a:rPr lang="en-US" sz="1100" dirty="0"/>
              <a:t>        Response</a:t>
            </a:r>
          </a:p>
        </p:txBody>
      </p:sp>
      <p:sp>
        <p:nvSpPr>
          <p:cNvPr id="56" name="TextBox 55"/>
          <p:cNvSpPr txBox="1"/>
          <p:nvPr/>
        </p:nvSpPr>
        <p:spPr>
          <a:xfrm>
            <a:off x="1257300" y="7002959"/>
            <a:ext cx="1828800" cy="769441"/>
          </a:xfrm>
          <a:prstGeom prst="rect">
            <a:avLst/>
          </a:prstGeom>
          <a:noFill/>
        </p:spPr>
        <p:txBody>
          <a:bodyPr wrap="square" rtlCol="0">
            <a:spAutoFit/>
          </a:bodyPr>
          <a:lstStyle/>
          <a:p>
            <a:r>
              <a:rPr lang="en-US" sz="1100" dirty="0"/>
              <a:t>Send  Data</a:t>
            </a:r>
          </a:p>
          <a:p>
            <a:endParaRPr lang="en-US" sz="1100" dirty="0"/>
          </a:p>
          <a:p>
            <a:endParaRPr lang="en-US" sz="1100" dirty="0"/>
          </a:p>
          <a:p>
            <a:r>
              <a:rPr lang="en-US" sz="1100" dirty="0"/>
              <a:t>        Response</a:t>
            </a:r>
          </a:p>
        </p:txBody>
      </p:sp>
      <p:sp>
        <p:nvSpPr>
          <p:cNvPr id="57" name="TextBox 56"/>
          <p:cNvSpPr txBox="1"/>
          <p:nvPr/>
        </p:nvSpPr>
        <p:spPr>
          <a:xfrm>
            <a:off x="1333500" y="914400"/>
            <a:ext cx="4800600" cy="461665"/>
          </a:xfrm>
          <a:prstGeom prst="rect">
            <a:avLst/>
          </a:prstGeom>
          <a:noFill/>
        </p:spPr>
        <p:txBody>
          <a:bodyPr wrap="square" rtlCol="0">
            <a:spAutoFit/>
          </a:bodyPr>
          <a:lstStyle/>
          <a:p>
            <a:r>
              <a:rPr lang="en-US" sz="2400" b="1" u="sng" dirty="0"/>
              <a:t>2</a:t>
            </a:r>
            <a:r>
              <a:rPr lang="en-US" sz="2400" b="1" u="sng" baseline="30000" dirty="0"/>
              <a:t>nd</a:t>
            </a:r>
            <a:r>
              <a:rPr lang="en-US" sz="2400" b="1" u="sng" dirty="0"/>
              <a:t>  level Admin Side DFD(2.0)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dirty="0"/>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31</a:t>
            </a:fld>
            <a:endParaRPr lang="en-US"/>
          </a:p>
        </p:txBody>
      </p:sp>
      <p:sp>
        <p:nvSpPr>
          <p:cNvPr id="8" name="Oval 7"/>
          <p:cNvSpPr/>
          <p:nvPr/>
        </p:nvSpPr>
        <p:spPr>
          <a:xfrm>
            <a:off x="2514600" y="1880681"/>
            <a:ext cx="1447800"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9" name="TextBox 8"/>
          <p:cNvSpPr txBox="1"/>
          <p:nvPr/>
        </p:nvSpPr>
        <p:spPr>
          <a:xfrm>
            <a:off x="2819400" y="1880681"/>
            <a:ext cx="914400" cy="769441"/>
          </a:xfrm>
          <a:prstGeom prst="rect">
            <a:avLst/>
          </a:prstGeom>
          <a:noFill/>
        </p:spPr>
        <p:txBody>
          <a:bodyPr wrap="square" rtlCol="0">
            <a:spAutoFit/>
          </a:bodyPr>
          <a:lstStyle/>
          <a:p>
            <a:r>
              <a:rPr lang="en-US" sz="1100" dirty="0"/>
              <a:t>       3.0</a:t>
            </a:r>
          </a:p>
          <a:p>
            <a:endParaRPr lang="en-US" sz="1100" dirty="0"/>
          </a:p>
          <a:p>
            <a:endParaRPr lang="en-US" sz="1100" dirty="0"/>
          </a:p>
          <a:p>
            <a:r>
              <a:rPr lang="en-US" sz="1100" dirty="0"/>
              <a:t>      Login</a:t>
            </a:r>
          </a:p>
        </p:txBody>
      </p:sp>
      <p:cxnSp>
        <p:nvCxnSpPr>
          <p:cNvPr id="10" name="Straight Arrow Connector 9"/>
          <p:cNvCxnSpPr/>
          <p:nvPr/>
        </p:nvCxnSpPr>
        <p:spPr>
          <a:xfrm>
            <a:off x="1371600" y="22616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1371600" y="24140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95400" y="1949440"/>
            <a:ext cx="1828800" cy="769441"/>
          </a:xfrm>
          <a:prstGeom prst="rect">
            <a:avLst/>
          </a:prstGeom>
          <a:noFill/>
        </p:spPr>
        <p:txBody>
          <a:bodyPr wrap="square" rtlCol="0">
            <a:spAutoFit/>
          </a:bodyPr>
          <a:lstStyle/>
          <a:p>
            <a:r>
              <a:rPr lang="en-US" sz="1100" dirty="0"/>
              <a:t>Request for Login</a:t>
            </a:r>
          </a:p>
          <a:p>
            <a:endParaRPr lang="en-US" sz="1100" dirty="0"/>
          </a:p>
          <a:p>
            <a:endParaRPr lang="en-US" sz="1100" dirty="0"/>
          </a:p>
          <a:p>
            <a:r>
              <a:rPr lang="en-US" sz="1100" dirty="0"/>
              <a:t>        Response</a:t>
            </a:r>
          </a:p>
        </p:txBody>
      </p:sp>
      <p:sp>
        <p:nvSpPr>
          <p:cNvPr id="13" name="Rectangle 12"/>
          <p:cNvSpPr/>
          <p:nvPr/>
        </p:nvSpPr>
        <p:spPr>
          <a:xfrm>
            <a:off x="381000" y="2185481"/>
            <a:ext cx="8382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a:p>
        </p:txBody>
      </p:sp>
      <p:sp>
        <p:nvSpPr>
          <p:cNvPr id="14" name="TextBox 13"/>
          <p:cNvSpPr txBox="1"/>
          <p:nvPr/>
        </p:nvSpPr>
        <p:spPr>
          <a:xfrm>
            <a:off x="457200" y="2197149"/>
            <a:ext cx="914400" cy="261610"/>
          </a:xfrm>
          <a:prstGeom prst="rect">
            <a:avLst/>
          </a:prstGeom>
          <a:noFill/>
        </p:spPr>
        <p:txBody>
          <a:bodyPr wrap="square" rtlCol="0">
            <a:spAutoFit/>
          </a:bodyPr>
          <a:lstStyle/>
          <a:p>
            <a:r>
              <a:rPr lang="en-US" sz="1100" dirty="0"/>
              <a:t>ADMIN</a:t>
            </a:r>
          </a:p>
        </p:txBody>
      </p:sp>
      <p:sp>
        <p:nvSpPr>
          <p:cNvPr id="15" name="TextBox 14"/>
          <p:cNvSpPr txBox="1"/>
          <p:nvPr/>
        </p:nvSpPr>
        <p:spPr>
          <a:xfrm>
            <a:off x="4038600" y="1880681"/>
            <a:ext cx="1828800" cy="938719"/>
          </a:xfrm>
          <a:prstGeom prst="rect">
            <a:avLst/>
          </a:prstGeom>
          <a:noFill/>
        </p:spPr>
        <p:txBody>
          <a:bodyPr wrap="square" rtlCol="0">
            <a:spAutoFit/>
          </a:bodyPr>
          <a:lstStyle/>
          <a:p>
            <a:r>
              <a:rPr lang="en-US" sz="1100" dirty="0"/>
              <a:t>Check for Login</a:t>
            </a:r>
          </a:p>
          <a:p>
            <a:endParaRPr lang="en-US" sz="1100" dirty="0"/>
          </a:p>
          <a:p>
            <a:endParaRPr lang="en-US" sz="1100" dirty="0"/>
          </a:p>
          <a:p>
            <a:r>
              <a:rPr lang="en-US" sz="1100" dirty="0"/>
              <a:t>       Reply</a:t>
            </a:r>
          </a:p>
          <a:p>
            <a:endParaRPr lang="en-US" sz="1100" dirty="0"/>
          </a:p>
        </p:txBody>
      </p:sp>
      <p:cxnSp>
        <p:nvCxnSpPr>
          <p:cNvPr id="16" name="Straight Arrow Connector 15"/>
          <p:cNvCxnSpPr/>
          <p:nvPr/>
        </p:nvCxnSpPr>
        <p:spPr>
          <a:xfrm>
            <a:off x="4038600" y="21854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4038600" y="23378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81600" y="2033081"/>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81600" y="2414081"/>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57800" y="2033081"/>
            <a:ext cx="1295400" cy="369332"/>
          </a:xfrm>
          <a:prstGeom prst="rect">
            <a:avLst/>
          </a:prstGeom>
          <a:noFill/>
        </p:spPr>
        <p:txBody>
          <a:bodyPr wrap="square" rtlCol="0">
            <a:spAutoFit/>
          </a:bodyPr>
          <a:lstStyle/>
          <a:p>
            <a:r>
              <a:rPr lang="en-US" dirty="0" err="1"/>
              <a:t>AdminMst</a:t>
            </a:r>
            <a:endParaRPr lang="en-US" dirty="0"/>
          </a:p>
        </p:txBody>
      </p:sp>
      <p:sp>
        <p:nvSpPr>
          <p:cNvPr id="21" name="Oval 20"/>
          <p:cNvSpPr/>
          <p:nvPr/>
        </p:nvSpPr>
        <p:spPr>
          <a:xfrm>
            <a:off x="2514600" y="3380362"/>
            <a:ext cx="1447800"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22" name="TextBox 21"/>
          <p:cNvSpPr txBox="1"/>
          <p:nvPr/>
        </p:nvSpPr>
        <p:spPr>
          <a:xfrm>
            <a:off x="2743200" y="3380362"/>
            <a:ext cx="1295400" cy="769441"/>
          </a:xfrm>
          <a:prstGeom prst="rect">
            <a:avLst/>
          </a:prstGeom>
          <a:noFill/>
        </p:spPr>
        <p:txBody>
          <a:bodyPr wrap="square" rtlCol="0">
            <a:spAutoFit/>
          </a:bodyPr>
          <a:lstStyle/>
          <a:p>
            <a:r>
              <a:rPr lang="en-US" sz="1100" dirty="0"/>
              <a:t>          3.1</a:t>
            </a:r>
          </a:p>
          <a:p>
            <a:endParaRPr lang="en-US" sz="1100" dirty="0"/>
          </a:p>
          <a:p>
            <a:endParaRPr lang="en-US" sz="1100" dirty="0"/>
          </a:p>
          <a:p>
            <a:r>
              <a:rPr lang="en-US" sz="1100" dirty="0"/>
              <a:t>  Delete  Student</a:t>
            </a:r>
          </a:p>
        </p:txBody>
      </p:sp>
      <p:sp>
        <p:nvSpPr>
          <p:cNvPr id="23" name="TextBox 22"/>
          <p:cNvSpPr txBox="1"/>
          <p:nvPr/>
        </p:nvSpPr>
        <p:spPr>
          <a:xfrm>
            <a:off x="4038600" y="3380362"/>
            <a:ext cx="1828800" cy="938719"/>
          </a:xfrm>
          <a:prstGeom prst="rect">
            <a:avLst/>
          </a:prstGeom>
          <a:noFill/>
        </p:spPr>
        <p:txBody>
          <a:bodyPr wrap="square" rtlCol="0">
            <a:spAutoFit/>
          </a:bodyPr>
          <a:lstStyle/>
          <a:p>
            <a:r>
              <a:rPr lang="en-US" sz="1100" dirty="0"/>
              <a:t>Delete Data</a:t>
            </a:r>
          </a:p>
          <a:p>
            <a:endParaRPr lang="en-US" sz="1100" dirty="0"/>
          </a:p>
          <a:p>
            <a:endParaRPr lang="en-US" sz="1100" dirty="0"/>
          </a:p>
          <a:p>
            <a:r>
              <a:rPr lang="en-US" sz="1100" dirty="0"/>
              <a:t>       Reply</a:t>
            </a:r>
          </a:p>
          <a:p>
            <a:endParaRPr lang="en-US" sz="1100" dirty="0"/>
          </a:p>
        </p:txBody>
      </p:sp>
      <p:cxnSp>
        <p:nvCxnSpPr>
          <p:cNvPr id="24" name="Straight Arrow Connector 23"/>
          <p:cNvCxnSpPr/>
          <p:nvPr/>
        </p:nvCxnSpPr>
        <p:spPr>
          <a:xfrm>
            <a:off x="4038600" y="3685162"/>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4038600" y="3837562"/>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29200" y="3532762"/>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029200" y="3913762"/>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105400" y="3532762"/>
            <a:ext cx="1295400" cy="369332"/>
          </a:xfrm>
          <a:prstGeom prst="rect">
            <a:avLst/>
          </a:prstGeom>
          <a:noFill/>
        </p:spPr>
        <p:txBody>
          <a:bodyPr wrap="square" rtlCol="0">
            <a:spAutoFit/>
          </a:bodyPr>
          <a:lstStyle/>
          <a:p>
            <a:r>
              <a:rPr lang="en-US" dirty="0" err="1"/>
              <a:t>StudentMst</a:t>
            </a:r>
            <a:endParaRPr lang="en-US" dirty="0"/>
          </a:p>
        </p:txBody>
      </p:sp>
      <p:sp>
        <p:nvSpPr>
          <p:cNvPr id="29" name="Oval 28"/>
          <p:cNvSpPr/>
          <p:nvPr/>
        </p:nvSpPr>
        <p:spPr>
          <a:xfrm>
            <a:off x="2590800" y="4828162"/>
            <a:ext cx="1447800"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30" name="TextBox 29"/>
          <p:cNvSpPr txBox="1"/>
          <p:nvPr/>
        </p:nvSpPr>
        <p:spPr>
          <a:xfrm>
            <a:off x="2895600" y="4828162"/>
            <a:ext cx="1219200" cy="769441"/>
          </a:xfrm>
          <a:prstGeom prst="rect">
            <a:avLst/>
          </a:prstGeom>
          <a:noFill/>
        </p:spPr>
        <p:txBody>
          <a:bodyPr wrap="square" rtlCol="0">
            <a:spAutoFit/>
          </a:bodyPr>
          <a:lstStyle/>
          <a:p>
            <a:r>
              <a:rPr lang="en-US" sz="1100" dirty="0"/>
              <a:t>       3.2</a:t>
            </a:r>
          </a:p>
          <a:p>
            <a:endParaRPr lang="en-US" sz="1100" dirty="0"/>
          </a:p>
          <a:p>
            <a:endParaRPr lang="en-US" sz="1100" dirty="0"/>
          </a:p>
          <a:p>
            <a:r>
              <a:rPr lang="en-US" sz="1100" dirty="0"/>
              <a:t>Delete Course</a:t>
            </a:r>
          </a:p>
        </p:txBody>
      </p:sp>
      <p:cxnSp>
        <p:nvCxnSpPr>
          <p:cNvPr id="31" name="Straight Arrow Connector 30"/>
          <p:cNvCxnSpPr/>
          <p:nvPr/>
        </p:nvCxnSpPr>
        <p:spPr>
          <a:xfrm>
            <a:off x="4114800" y="5132962"/>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4114800" y="5285362"/>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181600" y="4980562"/>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181600" y="5361562"/>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81600" y="4980562"/>
            <a:ext cx="1295400" cy="369332"/>
          </a:xfrm>
          <a:prstGeom prst="rect">
            <a:avLst/>
          </a:prstGeom>
          <a:noFill/>
        </p:spPr>
        <p:txBody>
          <a:bodyPr wrap="square" rtlCol="0">
            <a:spAutoFit/>
          </a:bodyPr>
          <a:lstStyle/>
          <a:p>
            <a:r>
              <a:rPr lang="en-US" dirty="0"/>
              <a:t>  </a:t>
            </a:r>
            <a:r>
              <a:rPr lang="en-US" dirty="0" err="1"/>
              <a:t>CourseMst</a:t>
            </a:r>
            <a:endParaRPr lang="en-US" dirty="0"/>
          </a:p>
        </p:txBody>
      </p:sp>
      <p:sp>
        <p:nvSpPr>
          <p:cNvPr id="36" name="Oval 35"/>
          <p:cNvSpPr/>
          <p:nvPr/>
        </p:nvSpPr>
        <p:spPr>
          <a:xfrm>
            <a:off x="2667000" y="6275962"/>
            <a:ext cx="1447800"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37" name="TextBox 36"/>
          <p:cNvSpPr txBox="1"/>
          <p:nvPr/>
        </p:nvSpPr>
        <p:spPr>
          <a:xfrm>
            <a:off x="2819400" y="6275962"/>
            <a:ext cx="1676400" cy="769441"/>
          </a:xfrm>
          <a:prstGeom prst="rect">
            <a:avLst/>
          </a:prstGeom>
          <a:noFill/>
        </p:spPr>
        <p:txBody>
          <a:bodyPr wrap="square" rtlCol="0">
            <a:spAutoFit/>
          </a:bodyPr>
          <a:lstStyle/>
          <a:p>
            <a:r>
              <a:rPr lang="en-US" sz="1100" dirty="0"/>
              <a:t>            3.3</a:t>
            </a:r>
          </a:p>
          <a:p>
            <a:endParaRPr lang="en-US" sz="1100" dirty="0"/>
          </a:p>
          <a:p>
            <a:endParaRPr lang="en-US" sz="1100" dirty="0"/>
          </a:p>
          <a:p>
            <a:r>
              <a:rPr lang="en-US" sz="1100" dirty="0"/>
              <a:t>   Delete  Teacher</a:t>
            </a:r>
          </a:p>
        </p:txBody>
      </p:sp>
      <p:cxnSp>
        <p:nvCxnSpPr>
          <p:cNvPr id="38" name="Straight Arrow Connector 37"/>
          <p:cNvCxnSpPr/>
          <p:nvPr/>
        </p:nvCxnSpPr>
        <p:spPr>
          <a:xfrm>
            <a:off x="4191000" y="6580762"/>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4191000" y="6733162"/>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261792" y="6428362"/>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61792" y="6809362"/>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181600" y="6388149"/>
            <a:ext cx="1295400" cy="369332"/>
          </a:xfrm>
          <a:prstGeom prst="rect">
            <a:avLst/>
          </a:prstGeom>
          <a:noFill/>
        </p:spPr>
        <p:txBody>
          <a:bodyPr wrap="square" rtlCol="0">
            <a:spAutoFit/>
          </a:bodyPr>
          <a:lstStyle/>
          <a:p>
            <a:r>
              <a:rPr lang="en-US" dirty="0"/>
              <a:t>TeacherMst</a:t>
            </a:r>
          </a:p>
        </p:txBody>
      </p:sp>
      <p:cxnSp>
        <p:nvCxnSpPr>
          <p:cNvPr id="43" name="Straight Connector 42"/>
          <p:cNvCxnSpPr/>
          <p:nvPr/>
        </p:nvCxnSpPr>
        <p:spPr>
          <a:xfrm>
            <a:off x="2590800" y="3707893"/>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90800" y="2185481"/>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667000" y="5157281"/>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43200" y="6603493"/>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hape 46"/>
          <p:cNvCxnSpPr>
            <a:endCxn id="21" idx="2"/>
          </p:cNvCxnSpPr>
          <p:nvPr/>
        </p:nvCxnSpPr>
        <p:spPr>
          <a:xfrm rot="16200000" flipH="1">
            <a:off x="1288510" y="2573371"/>
            <a:ext cx="1232981"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hape 47"/>
          <p:cNvCxnSpPr>
            <a:endCxn id="29" idx="2"/>
          </p:cNvCxnSpPr>
          <p:nvPr/>
        </p:nvCxnSpPr>
        <p:spPr>
          <a:xfrm rot="16200000" flipH="1">
            <a:off x="564610" y="3221071"/>
            <a:ext cx="2604581" cy="144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hape 48"/>
          <p:cNvCxnSpPr>
            <a:endCxn id="36" idx="2"/>
          </p:cNvCxnSpPr>
          <p:nvPr/>
        </p:nvCxnSpPr>
        <p:spPr>
          <a:xfrm rot="16200000" flipH="1">
            <a:off x="-197390" y="3830671"/>
            <a:ext cx="4052381" cy="1676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6200000" flipV="1">
            <a:off x="1181100" y="2604581"/>
            <a:ext cx="1371600" cy="1295400"/>
          </a:xfrm>
          <a:prstGeom prst="bentConnector3">
            <a:avLst>
              <a:gd name="adj1" fmla="val -18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V="1">
            <a:off x="381002" y="3252282"/>
            <a:ext cx="2819399" cy="1447799"/>
          </a:xfrm>
          <a:prstGeom prst="bentConnector3">
            <a:avLst>
              <a:gd name="adj1" fmla="val 19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6200000" flipV="1">
            <a:off x="-304800" y="3785682"/>
            <a:ext cx="4191001" cy="1752600"/>
          </a:xfrm>
          <a:prstGeom prst="bentConnector3">
            <a:avLst>
              <a:gd name="adj1" fmla="val -1169"/>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371600" y="3473440"/>
            <a:ext cx="1828800" cy="769441"/>
          </a:xfrm>
          <a:prstGeom prst="rect">
            <a:avLst/>
          </a:prstGeom>
          <a:noFill/>
        </p:spPr>
        <p:txBody>
          <a:bodyPr wrap="square" rtlCol="0">
            <a:spAutoFit/>
          </a:bodyPr>
          <a:lstStyle/>
          <a:p>
            <a:r>
              <a:rPr lang="en-US" sz="1100" dirty="0"/>
              <a:t>Send  </a:t>
            </a:r>
            <a:r>
              <a:rPr lang="en-US" sz="1100" dirty="0" err="1"/>
              <a:t>StudentID</a:t>
            </a:r>
            <a:endParaRPr lang="en-US" sz="1100" dirty="0"/>
          </a:p>
          <a:p>
            <a:endParaRPr lang="en-US" sz="1100" dirty="0"/>
          </a:p>
          <a:p>
            <a:endParaRPr lang="en-US" sz="1100" dirty="0"/>
          </a:p>
          <a:p>
            <a:r>
              <a:rPr lang="en-US" sz="1100" dirty="0"/>
              <a:t>        Response</a:t>
            </a:r>
          </a:p>
        </p:txBody>
      </p:sp>
      <p:sp>
        <p:nvSpPr>
          <p:cNvPr id="54" name="TextBox 53"/>
          <p:cNvSpPr txBox="1"/>
          <p:nvPr/>
        </p:nvSpPr>
        <p:spPr>
          <a:xfrm>
            <a:off x="1295400" y="4921240"/>
            <a:ext cx="1828800" cy="769441"/>
          </a:xfrm>
          <a:prstGeom prst="rect">
            <a:avLst/>
          </a:prstGeom>
          <a:noFill/>
        </p:spPr>
        <p:txBody>
          <a:bodyPr wrap="square" rtlCol="0">
            <a:spAutoFit/>
          </a:bodyPr>
          <a:lstStyle/>
          <a:p>
            <a:r>
              <a:rPr lang="en-US" sz="1100" dirty="0"/>
              <a:t>      Send  </a:t>
            </a:r>
            <a:r>
              <a:rPr lang="en-US" sz="1100" dirty="0" err="1"/>
              <a:t>CourseID</a:t>
            </a:r>
            <a:endParaRPr lang="en-US" sz="1100" dirty="0"/>
          </a:p>
          <a:p>
            <a:endParaRPr lang="en-US" sz="1100" dirty="0"/>
          </a:p>
          <a:p>
            <a:endParaRPr lang="en-US" sz="1100" dirty="0"/>
          </a:p>
          <a:p>
            <a:r>
              <a:rPr lang="en-US" sz="1100" dirty="0"/>
              <a:t>        Response</a:t>
            </a:r>
          </a:p>
        </p:txBody>
      </p:sp>
      <p:sp>
        <p:nvSpPr>
          <p:cNvPr id="55" name="TextBox 54"/>
          <p:cNvSpPr txBox="1"/>
          <p:nvPr/>
        </p:nvSpPr>
        <p:spPr>
          <a:xfrm>
            <a:off x="1371600" y="6369040"/>
            <a:ext cx="1828800" cy="769441"/>
          </a:xfrm>
          <a:prstGeom prst="rect">
            <a:avLst/>
          </a:prstGeom>
          <a:noFill/>
        </p:spPr>
        <p:txBody>
          <a:bodyPr wrap="square" rtlCol="0">
            <a:spAutoFit/>
          </a:bodyPr>
          <a:lstStyle/>
          <a:p>
            <a:r>
              <a:rPr lang="en-US" sz="1100" dirty="0"/>
              <a:t>    Send  </a:t>
            </a:r>
            <a:r>
              <a:rPr lang="en-US" sz="1100" dirty="0" err="1"/>
              <a:t>TeacherID</a:t>
            </a:r>
            <a:endParaRPr lang="en-US" sz="1100" dirty="0"/>
          </a:p>
          <a:p>
            <a:endParaRPr lang="en-US" sz="1100" dirty="0"/>
          </a:p>
          <a:p>
            <a:endParaRPr lang="en-US" sz="1100" dirty="0"/>
          </a:p>
          <a:p>
            <a:r>
              <a:rPr lang="en-US" sz="1100" dirty="0"/>
              <a:t>        Response</a:t>
            </a:r>
          </a:p>
        </p:txBody>
      </p:sp>
      <p:sp>
        <p:nvSpPr>
          <p:cNvPr id="56" name="Oval 55"/>
          <p:cNvSpPr/>
          <p:nvPr/>
        </p:nvSpPr>
        <p:spPr>
          <a:xfrm>
            <a:off x="2667000" y="7595681"/>
            <a:ext cx="1447800"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57" name="TextBox 56"/>
          <p:cNvSpPr txBox="1"/>
          <p:nvPr/>
        </p:nvSpPr>
        <p:spPr>
          <a:xfrm>
            <a:off x="2819400" y="7595681"/>
            <a:ext cx="1676400" cy="769441"/>
          </a:xfrm>
          <a:prstGeom prst="rect">
            <a:avLst/>
          </a:prstGeom>
          <a:noFill/>
        </p:spPr>
        <p:txBody>
          <a:bodyPr wrap="square" rtlCol="0">
            <a:spAutoFit/>
          </a:bodyPr>
          <a:lstStyle/>
          <a:p>
            <a:r>
              <a:rPr lang="en-US" sz="1100" dirty="0"/>
              <a:t>            3.4</a:t>
            </a:r>
          </a:p>
          <a:p>
            <a:endParaRPr lang="en-US" sz="1100" dirty="0"/>
          </a:p>
          <a:p>
            <a:r>
              <a:rPr lang="en-US" sz="1100" dirty="0"/>
              <a:t>     Add /  Delete </a:t>
            </a:r>
          </a:p>
          <a:p>
            <a:r>
              <a:rPr lang="en-US" sz="1100" dirty="0"/>
              <a:t>       Login  user</a:t>
            </a:r>
          </a:p>
        </p:txBody>
      </p:sp>
      <p:sp>
        <p:nvSpPr>
          <p:cNvPr id="58" name="TextBox 57"/>
          <p:cNvSpPr txBox="1"/>
          <p:nvPr/>
        </p:nvSpPr>
        <p:spPr>
          <a:xfrm>
            <a:off x="4191000" y="7595681"/>
            <a:ext cx="1828800" cy="938719"/>
          </a:xfrm>
          <a:prstGeom prst="rect">
            <a:avLst/>
          </a:prstGeom>
          <a:noFill/>
        </p:spPr>
        <p:txBody>
          <a:bodyPr wrap="square" rtlCol="0">
            <a:spAutoFit/>
          </a:bodyPr>
          <a:lstStyle/>
          <a:p>
            <a:r>
              <a:rPr lang="en-US" sz="1100" dirty="0"/>
              <a:t>Insert / Delete Data</a:t>
            </a:r>
          </a:p>
          <a:p>
            <a:endParaRPr lang="en-US" sz="1100" dirty="0"/>
          </a:p>
          <a:p>
            <a:endParaRPr lang="en-US" sz="1100" dirty="0"/>
          </a:p>
          <a:p>
            <a:r>
              <a:rPr lang="en-US" sz="1100" dirty="0"/>
              <a:t>       Reply</a:t>
            </a:r>
          </a:p>
          <a:p>
            <a:endParaRPr lang="en-US" sz="1100" dirty="0"/>
          </a:p>
        </p:txBody>
      </p:sp>
      <p:cxnSp>
        <p:nvCxnSpPr>
          <p:cNvPr id="59" name="Straight Arrow Connector 58"/>
          <p:cNvCxnSpPr/>
          <p:nvPr/>
        </p:nvCxnSpPr>
        <p:spPr>
          <a:xfrm>
            <a:off x="4191000" y="79004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191000" y="805288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181600" y="7707868"/>
            <a:ext cx="1295400" cy="369332"/>
          </a:xfrm>
          <a:prstGeom prst="rect">
            <a:avLst/>
          </a:prstGeom>
          <a:noFill/>
        </p:spPr>
        <p:txBody>
          <a:bodyPr wrap="square" rtlCol="0">
            <a:spAutoFit/>
          </a:bodyPr>
          <a:lstStyle/>
          <a:p>
            <a:r>
              <a:rPr lang="en-US" dirty="0"/>
              <a:t>    </a:t>
            </a:r>
            <a:r>
              <a:rPr lang="en-US" dirty="0" err="1"/>
              <a:t>LoginMst</a:t>
            </a:r>
            <a:endParaRPr lang="en-US" dirty="0"/>
          </a:p>
        </p:txBody>
      </p:sp>
      <p:cxnSp>
        <p:nvCxnSpPr>
          <p:cNvPr id="64" name="Straight Connector 63"/>
          <p:cNvCxnSpPr/>
          <p:nvPr/>
        </p:nvCxnSpPr>
        <p:spPr>
          <a:xfrm>
            <a:off x="2743200" y="7923212"/>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371600" y="7688759"/>
            <a:ext cx="1828800" cy="769441"/>
          </a:xfrm>
          <a:prstGeom prst="rect">
            <a:avLst/>
          </a:prstGeom>
          <a:noFill/>
        </p:spPr>
        <p:txBody>
          <a:bodyPr wrap="square" rtlCol="0">
            <a:spAutoFit/>
          </a:bodyPr>
          <a:lstStyle/>
          <a:p>
            <a:r>
              <a:rPr lang="en-US" sz="1100" dirty="0"/>
              <a:t>  Add User  Details  </a:t>
            </a:r>
          </a:p>
          <a:p>
            <a:endParaRPr lang="en-US" sz="1100" dirty="0"/>
          </a:p>
          <a:p>
            <a:endParaRPr lang="en-US" sz="1100" dirty="0"/>
          </a:p>
          <a:p>
            <a:r>
              <a:rPr lang="en-US" sz="1100" dirty="0"/>
              <a:t>        Response</a:t>
            </a:r>
          </a:p>
        </p:txBody>
      </p:sp>
      <p:sp>
        <p:nvSpPr>
          <p:cNvPr id="66" name="TextBox 65"/>
          <p:cNvSpPr txBox="1"/>
          <p:nvPr/>
        </p:nvSpPr>
        <p:spPr>
          <a:xfrm>
            <a:off x="4114800" y="4828162"/>
            <a:ext cx="1828800" cy="938719"/>
          </a:xfrm>
          <a:prstGeom prst="rect">
            <a:avLst/>
          </a:prstGeom>
          <a:noFill/>
        </p:spPr>
        <p:txBody>
          <a:bodyPr wrap="square" rtlCol="0">
            <a:spAutoFit/>
          </a:bodyPr>
          <a:lstStyle/>
          <a:p>
            <a:r>
              <a:rPr lang="en-US" sz="1100" dirty="0"/>
              <a:t>Delete Data</a:t>
            </a:r>
          </a:p>
          <a:p>
            <a:endParaRPr lang="en-US" sz="1100" dirty="0"/>
          </a:p>
          <a:p>
            <a:endParaRPr lang="en-US" sz="1100" dirty="0"/>
          </a:p>
          <a:p>
            <a:r>
              <a:rPr lang="en-US" sz="1100" dirty="0"/>
              <a:t>       Reply</a:t>
            </a:r>
          </a:p>
          <a:p>
            <a:endParaRPr lang="en-US" sz="1100" dirty="0"/>
          </a:p>
        </p:txBody>
      </p:sp>
      <p:sp>
        <p:nvSpPr>
          <p:cNvPr id="67" name="TextBox 66"/>
          <p:cNvSpPr txBox="1"/>
          <p:nvPr/>
        </p:nvSpPr>
        <p:spPr>
          <a:xfrm>
            <a:off x="4191000" y="6275962"/>
            <a:ext cx="1828800" cy="938719"/>
          </a:xfrm>
          <a:prstGeom prst="rect">
            <a:avLst/>
          </a:prstGeom>
          <a:noFill/>
        </p:spPr>
        <p:txBody>
          <a:bodyPr wrap="square" rtlCol="0">
            <a:spAutoFit/>
          </a:bodyPr>
          <a:lstStyle/>
          <a:p>
            <a:r>
              <a:rPr lang="en-US" sz="1100" dirty="0"/>
              <a:t>Delete Data</a:t>
            </a:r>
          </a:p>
          <a:p>
            <a:endParaRPr lang="en-US" sz="1100" dirty="0"/>
          </a:p>
          <a:p>
            <a:endParaRPr lang="en-US" sz="1100" dirty="0"/>
          </a:p>
          <a:p>
            <a:r>
              <a:rPr lang="en-US" sz="1100" dirty="0"/>
              <a:t>       Reply</a:t>
            </a:r>
          </a:p>
          <a:p>
            <a:endParaRPr lang="en-US" sz="1100" dirty="0"/>
          </a:p>
        </p:txBody>
      </p:sp>
      <p:cxnSp>
        <p:nvCxnSpPr>
          <p:cNvPr id="68" name="Elbow Connector 67"/>
          <p:cNvCxnSpPr/>
          <p:nvPr/>
        </p:nvCxnSpPr>
        <p:spPr>
          <a:xfrm rot="16200000" flipH="1">
            <a:off x="-952500" y="4433381"/>
            <a:ext cx="5334000" cy="1752600"/>
          </a:xfrm>
          <a:prstGeom prst="bentConnector3">
            <a:avLst>
              <a:gd name="adj1" fmla="val 1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rot="16200000" flipV="1">
            <a:off x="-1066798" y="4395283"/>
            <a:ext cx="5486399" cy="1828798"/>
          </a:xfrm>
          <a:prstGeom prst="bentConnector3">
            <a:avLst>
              <a:gd name="adj1" fmla="val -397"/>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295400" y="838200"/>
            <a:ext cx="4343400" cy="400110"/>
          </a:xfrm>
          <a:prstGeom prst="rect">
            <a:avLst/>
          </a:prstGeom>
          <a:noFill/>
        </p:spPr>
        <p:txBody>
          <a:bodyPr wrap="square" rtlCol="0">
            <a:spAutoFit/>
          </a:bodyPr>
          <a:lstStyle/>
          <a:p>
            <a:r>
              <a:rPr lang="en-US" sz="2000" b="1" u="sng" dirty="0"/>
              <a:t>2</a:t>
            </a:r>
            <a:r>
              <a:rPr lang="en-US" sz="2000" b="1" u="sng" baseline="30000" dirty="0"/>
              <a:t>nd</a:t>
            </a:r>
            <a:r>
              <a:rPr lang="en-US" sz="2000" b="1" u="sng" dirty="0"/>
              <a:t>  level Admin Side DFD End (3.0)</a:t>
            </a:r>
          </a:p>
        </p:txBody>
      </p:sp>
      <p:cxnSp>
        <p:nvCxnSpPr>
          <p:cNvPr id="79" name="Straight Connector 78"/>
          <p:cNvCxnSpPr/>
          <p:nvPr/>
        </p:nvCxnSpPr>
        <p:spPr>
          <a:xfrm>
            <a:off x="5486400" y="76962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410200" y="8077200"/>
            <a:ext cx="106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dirty="0"/>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32</a:t>
            </a:fld>
            <a:endParaRPr lang="en-US"/>
          </a:p>
        </p:txBody>
      </p:sp>
      <p:pic>
        <p:nvPicPr>
          <p:cNvPr id="3074" name="Picture 2" descr="C:\Users\hcl\Downloads\WhatsApp Image 2022-11-14 at 10.33.28 PM.jpeg"/>
          <p:cNvPicPr>
            <a:picLocks noChangeAspect="1" noChangeArrowheads="1"/>
          </p:cNvPicPr>
          <p:nvPr/>
        </p:nvPicPr>
        <p:blipFill>
          <a:blip r:embed="rId2" cstate="print">
            <a:grayscl/>
            <a:lum contrast="2000"/>
          </a:blip>
          <a:srcRect l="3175" t="8040" b="6432"/>
          <a:stretch>
            <a:fillRect/>
          </a:stretch>
        </p:blipFill>
        <p:spPr bwMode="auto">
          <a:xfrm>
            <a:off x="354939" y="990600"/>
            <a:ext cx="6174449" cy="6647331"/>
          </a:xfrm>
          <a:prstGeom prst="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a:ln>
            <a:noFill/>
          </a:ln>
        </p:spPr>
      </p:pic>
      <p:sp>
        <p:nvSpPr>
          <p:cNvPr id="9" name="TextBox 8"/>
          <p:cNvSpPr txBox="1"/>
          <p:nvPr/>
        </p:nvSpPr>
        <p:spPr>
          <a:xfrm>
            <a:off x="381000" y="385228"/>
            <a:ext cx="5562600" cy="830997"/>
          </a:xfrm>
          <a:prstGeom prst="rect">
            <a:avLst/>
          </a:prstGeom>
          <a:noFill/>
        </p:spPr>
        <p:txBody>
          <a:bodyPr wrap="square" rtlCol="0">
            <a:spAutoFit/>
          </a:bodyPr>
          <a:lstStyle/>
          <a:p>
            <a:r>
              <a:rPr lang="en-IN" sz="2400" b="1" u="sng" dirty="0">
                <a:latin typeface="Century Gothic" pitchFamily="34" charset="0"/>
              </a:rPr>
              <a:t> Functional Design Description :-</a:t>
            </a:r>
          </a:p>
          <a:p>
            <a:endParaRPr lang="en-IN" sz="2400" b="1" u="sng" dirty="0">
              <a:latin typeface="Century Gothic" pitchFamily="34" charset="0"/>
            </a:endParaRPr>
          </a:p>
        </p:txBody>
      </p:sp>
      <p:sp>
        <p:nvSpPr>
          <p:cNvPr id="8" name="TextBox 7"/>
          <p:cNvSpPr txBox="1"/>
          <p:nvPr/>
        </p:nvSpPr>
        <p:spPr>
          <a:xfrm>
            <a:off x="609600" y="8001000"/>
            <a:ext cx="5867400" cy="830997"/>
          </a:xfrm>
          <a:prstGeom prst="rect">
            <a:avLst/>
          </a:prstGeom>
          <a:noFill/>
        </p:spPr>
        <p:txBody>
          <a:bodyPr wrap="square" rtlCol="0">
            <a:spAutoFit/>
          </a:bodyPr>
          <a:lstStyle/>
          <a:p>
            <a:pPr algn="ctr"/>
            <a:r>
              <a:rPr lang="en-IN" sz="2400" b="1" i="1" u="sng" dirty="0">
                <a:latin typeface="Century Gothic" pitchFamily="34" charset="0"/>
              </a:rPr>
              <a:t> Overall DFD</a:t>
            </a:r>
          </a:p>
          <a:p>
            <a:pPr algn="ctr"/>
            <a:endParaRPr lang="en-US" sz="2400" i="1" u="sng" dirty="0"/>
          </a:p>
        </p:txBody>
      </p:sp>
      <p:sp>
        <p:nvSpPr>
          <p:cNvPr id="10" name="Rectangle 9"/>
          <p:cNvSpPr/>
          <p:nvPr/>
        </p:nvSpPr>
        <p:spPr>
          <a:xfrm>
            <a:off x="762000" y="1828800"/>
            <a:ext cx="12192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62000" y="2069068"/>
            <a:ext cx="1371600" cy="369332"/>
          </a:xfrm>
          <a:prstGeom prst="rect">
            <a:avLst/>
          </a:prstGeom>
          <a:noFill/>
        </p:spPr>
        <p:txBody>
          <a:bodyPr wrap="square" rtlCol="0">
            <a:spAutoFit/>
          </a:bodyPr>
          <a:lstStyle/>
          <a:p>
            <a:r>
              <a:rPr lang="en-US" b="1" dirty="0">
                <a:latin typeface="Century Gothic" pitchFamily="34" charset="0"/>
              </a:rPr>
              <a:t>Database</a:t>
            </a:r>
          </a:p>
        </p:txBody>
      </p:sp>
      <p:sp>
        <p:nvSpPr>
          <p:cNvPr id="12" name="Oval 11"/>
          <p:cNvSpPr/>
          <p:nvPr/>
        </p:nvSpPr>
        <p:spPr>
          <a:xfrm>
            <a:off x="5105400" y="3352800"/>
            <a:ext cx="1524000" cy="1981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105400" y="3877270"/>
            <a:ext cx="1524000" cy="923330"/>
          </a:xfrm>
          <a:prstGeom prst="rect">
            <a:avLst/>
          </a:prstGeom>
          <a:noFill/>
        </p:spPr>
        <p:txBody>
          <a:bodyPr wrap="square" rtlCol="0">
            <a:spAutoFit/>
          </a:bodyPr>
          <a:lstStyle/>
          <a:p>
            <a:pPr algn="ctr"/>
            <a:r>
              <a:rPr lang="en-US" b="1" dirty="0"/>
              <a:t>Administrator   Module </a:t>
            </a:r>
          </a:p>
          <a:p>
            <a:pPr algn="ctr"/>
            <a:r>
              <a:rPr lang="en-US" b="1" dirty="0"/>
              <a:t>Process</a:t>
            </a:r>
          </a:p>
        </p:txBody>
      </p:sp>
      <p:sp>
        <p:nvSpPr>
          <p:cNvPr id="14" name="Oval 13"/>
          <p:cNvSpPr/>
          <p:nvPr/>
        </p:nvSpPr>
        <p:spPr>
          <a:xfrm>
            <a:off x="609600" y="4419600"/>
            <a:ext cx="1295400" cy="990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8200" y="4495800"/>
            <a:ext cx="1066800" cy="923330"/>
          </a:xfrm>
          <a:prstGeom prst="rect">
            <a:avLst/>
          </a:prstGeom>
          <a:noFill/>
        </p:spPr>
        <p:txBody>
          <a:bodyPr wrap="square" rtlCol="0">
            <a:spAutoFit/>
          </a:bodyPr>
          <a:lstStyle/>
          <a:p>
            <a:r>
              <a:rPr lang="en-US" b="1" dirty="0"/>
              <a:t>Student</a:t>
            </a:r>
          </a:p>
          <a:p>
            <a:r>
              <a:rPr lang="en-US" b="1" dirty="0"/>
              <a:t>Module</a:t>
            </a:r>
          </a:p>
          <a:p>
            <a:r>
              <a:rPr lang="en-US" b="1" dirty="0"/>
              <a:t>Process</a:t>
            </a:r>
          </a:p>
        </p:txBody>
      </p:sp>
      <p:sp>
        <p:nvSpPr>
          <p:cNvPr id="16" name="Rectangle 15"/>
          <p:cNvSpPr/>
          <p:nvPr/>
        </p:nvSpPr>
        <p:spPr>
          <a:xfrm>
            <a:off x="2438400" y="1371600"/>
            <a:ext cx="14478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38400" y="1459468"/>
            <a:ext cx="1600200" cy="369332"/>
          </a:xfrm>
          <a:prstGeom prst="rect">
            <a:avLst/>
          </a:prstGeom>
          <a:noFill/>
        </p:spPr>
        <p:txBody>
          <a:bodyPr wrap="square" rtlCol="0">
            <a:spAutoFit/>
          </a:bodyPr>
          <a:lstStyle/>
          <a:p>
            <a:pPr algn="just"/>
            <a:r>
              <a:rPr lang="en-US" b="1" dirty="0"/>
              <a:t>Administrator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dirty="0"/>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33</a:t>
            </a:fld>
            <a:endParaRPr lang="en-US"/>
          </a:p>
        </p:txBody>
      </p:sp>
      <p:pic>
        <p:nvPicPr>
          <p:cNvPr id="4098" name="Picture 2" descr="C:\Users\hcl\Downloads\WhatsApp Image 2022-11-14 at 10.33.42 PM.jpeg"/>
          <p:cNvPicPr>
            <a:picLocks noChangeAspect="1" noChangeArrowheads="1"/>
          </p:cNvPicPr>
          <p:nvPr/>
        </p:nvPicPr>
        <p:blipFill>
          <a:blip r:embed="rId2" cstate="print"/>
          <a:srcRect/>
          <a:stretch>
            <a:fillRect/>
          </a:stretch>
        </p:blipFill>
        <p:spPr bwMode="auto">
          <a:xfrm>
            <a:off x="304800" y="838201"/>
            <a:ext cx="6248400" cy="7981950"/>
          </a:xfrm>
          <a:prstGeom prst="rect">
            <a:avLst/>
          </a:prstGeom>
          <a:ln>
            <a:noFill/>
          </a:ln>
          <a:effectLst>
            <a:softEdge rad="112500"/>
          </a:effectLst>
        </p:spPr>
      </p:pic>
      <p:sp>
        <p:nvSpPr>
          <p:cNvPr id="9" name="TextBox 8"/>
          <p:cNvSpPr txBox="1"/>
          <p:nvPr/>
        </p:nvSpPr>
        <p:spPr>
          <a:xfrm>
            <a:off x="533400" y="457200"/>
            <a:ext cx="2819400" cy="400110"/>
          </a:xfrm>
          <a:prstGeom prst="rect">
            <a:avLst/>
          </a:prstGeom>
          <a:noFill/>
        </p:spPr>
        <p:txBody>
          <a:bodyPr wrap="square" rtlCol="0">
            <a:spAutoFit/>
          </a:bodyPr>
          <a:lstStyle/>
          <a:p>
            <a:r>
              <a:rPr lang="en-IN" sz="2000" b="1" dirty="0">
                <a:latin typeface="Century Gothic" pitchFamily="34" charset="0"/>
              </a:rPr>
              <a:t>2.  Decision Tree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dirty="0"/>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34</a:t>
            </a:fld>
            <a:endParaRPr lang="en-US"/>
          </a:p>
        </p:txBody>
      </p:sp>
      <p:sp>
        <p:nvSpPr>
          <p:cNvPr id="8" name="TextBox 7"/>
          <p:cNvSpPr txBox="1"/>
          <p:nvPr/>
        </p:nvSpPr>
        <p:spPr>
          <a:xfrm>
            <a:off x="533400" y="685801"/>
            <a:ext cx="5867400" cy="2062103"/>
          </a:xfrm>
          <a:prstGeom prst="rect">
            <a:avLst/>
          </a:prstGeom>
          <a:noFill/>
        </p:spPr>
        <p:txBody>
          <a:bodyPr wrap="square" rtlCol="0">
            <a:spAutoFit/>
          </a:bodyPr>
          <a:lstStyle/>
          <a:p>
            <a:r>
              <a:rPr lang="en-IN" sz="2400" b="1" u="sng" dirty="0">
                <a:latin typeface="Century Gothic" pitchFamily="34" charset="0"/>
              </a:rPr>
              <a:t> Conclusion</a:t>
            </a:r>
          </a:p>
          <a:p>
            <a:endParaRPr lang="en-IN" sz="2400" b="1" u="sng" dirty="0">
              <a:latin typeface="Century Gothic" pitchFamily="34" charset="0"/>
            </a:endParaRPr>
          </a:p>
          <a:p>
            <a:pPr algn="just"/>
            <a:r>
              <a:rPr lang="en-IN" sz="2000" dirty="0">
                <a:latin typeface="Comic Sans MS" pitchFamily="66" charset="0"/>
              </a:rPr>
              <a:t> Hence we can conclude that the design phase of the SIMS give us the information of all the processes used in the project and their relation.</a:t>
            </a:r>
          </a:p>
        </p:txBody>
      </p:sp>
      <p:sp>
        <p:nvSpPr>
          <p:cNvPr id="10" name="TextBox 9"/>
          <p:cNvSpPr txBox="1"/>
          <p:nvPr/>
        </p:nvSpPr>
        <p:spPr>
          <a:xfrm>
            <a:off x="1295400" y="2814937"/>
            <a:ext cx="5410200" cy="461665"/>
          </a:xfrm>
          <a:prstGeom prst="rect">
            <a:avLst/>
          </a:prstGeom>
          <a:noFill/>
        </p:spPr>
        <p:txBody>
          <a:bodyPr wrap="square" rtlCol="0">
            <a:spAutoFit/>
          </a:bodyPr>
          <a:lstStyle/>
          <a:p>
            <a:r>
              <a:rPr lang="en-IN" sz="2400" b="1" u="sng" dirty="0">
                <a:latin typeface="Century Gothic" pitchFamily="34" charset="0"/>
              </a:rPr>
              <a:t>TECHNOLOGY OVERVIEW</a:t>
            </a:r>
          </a:p>
        </p:txBody>
      </p:sp>
      <p:sp>
        <p:nvSpPr>
          <p:cNvPr id="11" name="TextBox 10"/>
          <p:cNvSpPr txBox="1"/>
          <p:nvPr/>
        </p:nvSpPr>
        <p:spPr>
          <a:xfrm>
            <a:off x="381000" y="3276600"/>
            <a:ext cx="6096000" cy="5416868"/>
          </a:xfrm>
          <a:prstGeom prst="rect">
            <a:avLst/>
          </a:prstGeom>
          <a:noFill/>
        </p:spPr>
        <p:txBody>
          <a:bodyPr wrap="square" rtlCol="0">
            <a:spAutoFit/>
          </a:bodyPr>
          <a:lstStyle/>
          <a:p>
            <a:pPr algn="just"/>
            <a:r>
              <a:rPr lang="en-IN" dirty="0">
                <a:latin typeface="Comic Sans MS" pitchFamily="66" charset="0"/>
              </a:rPr>
              <a:t>The technology selected for implementing Student Information Management System is PHP/MYSQL. Apache is used as the HTTP server . The development was done in a ‘windows’ environment using adobe dreamweaver CS5.</a:t>
            </a:r>
          </a:p>
          <a:p>
            <a:pPr algn="just"/>
            <a:endParaRPr lang="en-US" dirty="0">
              <a:latin typeface="Comic Sans MS" pitchFamily="66" charset="0"/>
            </a:endParaRPr>
          </a:p>
          <a:p>
            <a:pPr algn="just"/>
            <a:r>
              <a:rPr lang="en-IN" sz="2000" b="1" dirty="0">
                <a:latin typeface="Century Gothic" pitchFamily="34" charset="0"/>
              </a:rPr>
              <a:t>PHP</a:t>
            </a:r>
          </a:p>
          <a:p>
            <a:pPr algn="just"/>
            <a:endParaRPr lang="en-IN" sz="2000" b="1" dirty="0">
              <a:latin typeface="Century Gothic" pitchFamily="34" charset="0"/>
            </a:endParaRPr>
          </a:p>
          <a:p>
            <a:pPr algn="just"/>
            <a:r>
              <a:rPr lang="en-IN" dirty="0">
                <a:latin typeface="Comic Sans MS" pitchFamily="66" charset="0"/>
              </a:rPr>
              <a:t>PHP is a general-purpose scripting language that is especially suited to server side web development where PHP generally runs on a web server.PHP code is embedded into the HTML source document . Any PHP code in a requested file is executed by the PHP runtime, usually to create dynamic web page content  . It can also be used for command-line scripting and client-side GUI applications. PHP can be deployed on many web servers and operating systems, and can be used with many relational database management systems.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dirty="0"/>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35</a:t>
            </a:fld>
            <a:endParaRPr lang="en-US"/>
          </a:p>
        </p:txBody>
      </p:sp>
      <p:sp>
        <p:nvSpPr>
          <p:cNvPr id="9" name="TextBox 8"/>
          <p:cNvSpPr txBox="1"/>
          <p:nvPr/>
        </p:nvSpPr>
        <p:spPr>
          <a:xfrm>
            <a:off x="304800" y="381000"/>
            <a:ext cx="6248400" cy="7940635"/>
          </a:xfrm>
          <a:prstGeom prst="rect">
            <a:avLst/>
          </a:prstGeom>
          <a:noFill/>
        </p:spPr>
        <p:txBody>
          <a:bodyPr wrap="square" rtlCol="0">
            <a:spAutoFit/>
          </a:bodyPr>
          <a:lstStyle/>
          <a:p>
            <a:pPr algn="just"/>
            <a:r>
              <a:rPr lang="en-IN" dirty="0">
                <a:latin typeface="Comic Sans MS" pitchFamily="66" charset="0"/>
              </a:rPr>
              <a:t>It is available free of charge, and the PHP Group provides the complete source code for users to build, customize and extend for their own use.</a:t>
            </a:r>
          </a:p>
          <a:p>
            <a:pPr algn="just"/>
            <a:endParaRPr lang="en-IN" dirty="0">
              <a:latin typeface="Comic Sans MS" pitchFamily="66" charset="0"/>
            </a:endParaRPr>
          </a:p>
          <a:p>
            <a:pPr algn="just"/>
            <a:endParaRPr lang="en-US" dirty="0">
              <a:latin typeface="Comic Sans MS" pitchFamily="66" charset="0"/>
            </a:endParaRPr>
          </a:p>
          <a:p>
            <a:pPr algn="just"/>
            <a:r>
              <a:rPr lang="en-IN" sz="2400" b="1" dirty="0">
                <a:latin typeface="Century Gothic" pitchFamily="34" charset="0"/>
              </a:rPr>
              <a:t>MySQL</a:t>
            </a:r>
          </a:p>
          <a:p>
            <a:pPr algn="just"/>
            <a:endParaRPr lang="en-IN" dirty="0"/>
          </a:p>
          <a:p>
            <a:pPr algn="just"/>
            <a:endParaRPr lang="en-IN" dirty="0"/>
          </a:p>
          <a:p>
            <a:pPr algn="just"/>
            <a:r>
              <a:rPr lang="en-IN" dirty="0">
                <a:latin typeface="Comic Sans MS" pitchFamily="66" charset="0"/>
              </a:rPr>
              <a:t> MySQL is a relational database management system (RDBMS)[1] that runs as a server providing multi-user access to a number of databases. MySQL is a popular choice of database for use in web applications and is an open source product. The process of setting up a MySQL database varies from host to host, however we will end up with a database name, a user name and a password. Before using our database, we must create a table. </a:t>
            </a:r>
          </a:p>
          <a:p>
            <a:pPr algn="just"/>
            <a:endParaRPr lang="en-IN" dirty="0">
              <a:latin typeface="Comic Sans MS" pitchFamily="66" charset="0"/>
            </a:endParaRPr>
          </a:p>
          <a:p>
            <a:pPr algn="just"/>
            <a:r>
              <a:rPr lang="en-IN" dirty="0">
                <a:latin typeface="Comic Sans MS" pitchFamily="66" charset="0"/>
              </a:rPr>
              <a:t>A table is a section of the database for storing related information. In a table we will set up the different fields which will be used in that table. Creating a table in phpMyAdmin is simple, we just type the name, select the number of fields and click the ‘go’ button. we will then be taken to a setup screen where you must create the fields for the database . Another way of creating databases and tables in phpMyAdmin is by executing simple SQL statements . We have used this method in order to create our database and tables.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dirty="0"/>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36</a:t>
            </a:fld>
            <a:endParaRPr lang="en-US"/>
          </a:p>
        </p:txBody>
      </p:sp>
      <p:sp>
        <p:nvSpPr>
          <p:cNvPr id="9" name="TextBox 8"/>
          <p:cNvSpPr txBox="1"/>
          <p:nvPr/>
        </p:nvSpPr>
        <p:spPr>
          <a:xfrm>
            <a:off x="304800" y="381000"/>
            <a:ext cx="6248400" cy="8309967"/>
          </a:xfrm>
          <a:prstGeom prst="rect">
            <a:avLst/>
          </a:prstGeom>
          <a:noFill/>
        </p:spPr>
        <p:txBody>
          <a:bodyPr wrap="square" rtlCol="0">
            <a:spAutoFit/>
          </a:bodyPr>
          <a:lstStyle/>
          <a:p>
            <a:r>
              <a:rPr lang="en-IN" sz="2400" b="1" u="sng" dirty="0">
                <a:latin typeface="Century Gothic" pitchFamily="34" charset="0"/>
              </a:rPr>
              <a:t>Apache</a:t>
            </a:r>
            <a:r>
              <a:rPr lang="en-IN" dirty="0"/>
              <a:t> </a:t>
            </a:r>
          </a:p>
          <a:p>
            <a:endParaRPr lang="en-IN" dirty="0"/>
          </a:p>
          <a:p>
            <a:pPr algn="just"/>
            <a:r>
              <a:rPr lang="en-IN" dirty="0">
                <a:latin typeface="Comic Sans MS" pitchFamily="66" charset="0"/>
              </a:rPr>
              <a:t>The Apache HTTP Server is a web server software notable for playing a key role in the initial growth of the World Wide Web. In 2009 it became the first web server software to surpass the 100 million web site milestone. Apache is developed and maintained by an open community of developers under the auspices of the Apache Software Foundation. Since April 1996 Apache has been the most popular HTTP server software in use. As of November 2010 Apache served over 59.36% of all websites and over 66.56% of the first one million busiest websites.</a:t>
            </a:r>
          </a:p>
          <a:p>
            <a:endParaRPr lang="en-IN" dirty="0"/>
          </a:p>
          <a:p>
            <a:r>
              <a:rPr lang="en-IN" sz="2400" b="1" u="sng" dirty="0">
                <a:latin typeface="Century Gothic" pitchFamily="34" charset="0"/>
              </a:rPr>
              <a:t> XAMPP</a:t>
            </a:r>
          </a:p>
          <a:p>
            <a:pPr algn="just"/>
            <a:endParaRPr lang="en-IN" dirty="0">
              <a:latin typeface="Comic Sans MS" pitchFamily="66" charset="0"/>
            </a:endParaRPr>
          </a:p>
          <a:p>
            <a:pPr algn="just"/>
            <a:r>
              <a:rPr lang="en-IN" dirty="0">
                <a:latin typeface="Comic Sans MS" pitchFamily="66" charset="0"/>
              </a:rPr>
              <a:t> XAMPP is a small and light Apache distribution containing the most common web development technologies in a single package. Its contents, small size, and portability make it the ideal tool for students developing and testing applications in PHP and MySQL. XAMPP is available as a free download in two specific packages: full and </a:t>
            </a:r>
            <a:r>
              <a:rPr lang="en-IN" dirty="0" err="1">
                <a:latin typeface="Comic Sans MS" pitchFamily="66" charset="0"/>
              </a:rPr>
              <a:t>lite</a:t>
            </a:r>
            <a:r>
              <a:rPr lang="en-IN" dirty="0">
                <a:latin typeface="Comic Sans MS" pitchFamily="66" charset="0"/>
              </a:rPr>
              <a:t> . While the full package download provides a wide array of development tools, XAMPP  Lite contains the necessary technologies that meet the Ontario Skills Competition standards .The light version is a small package containing Apache HTTP Server, PHP, MySQL, phpMyAdmin, Openssl , and SQLite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dirty="0"/>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37</a:t>
            </a:fld>
            <a:endParaRPr lang="en-US"/>
          </a:p>
        </p:txBody>
      </p:sp>
      <p:sp>
        <p:nvSpPr>
          <p:cNvPr id="9" name="TextBox 8"/>
          <p:cNvSpPr txBox="1"/>
          <p:nvPr/>
        </p:nvSpPr>
        <p:spPr>
          <a:xfrm>
            <a:off x="381000" y="911960"/>
            <a:ext cx="6096000" cy="7109639"/>
          </a:xfrm>
          <a:prstGeom prst="rect">
            <a:avLst/>
          </a:prstGeom>
          <a:noFill/>
        </p:spPr>
        <p:txBody>
          <a:bodyPr wrap="square" rtlCol="0">
            <a:spAutoFit/>
          </a:bodyPr>
          <a:lstStyle/>
          <a:p>
            <a:r>
              <a:rPr lang="en-IN" sz="2400" b="1" u="sng" dirty="0">
                <a:latin typeface="Century Gothic" pitchFamily="34" charset="0"/>
              </a:rPr>
              <a:t>Obtaining and Installing XAMPP </a:t>
            </a:r>
          </a:p>
          <a:p>
            <a:endParaRPr lang="en-IN" dirty="0"/>
          </a:p>
          <a:p>
            <a:pPr algn="just"/>
            <a:r>
              <a:rPr lang="en-IN" dirty="0">
                <a:latin typeface="Comic Sans MS" pitchFamily="66" charset="0"/>
              </a:rPr>
              <a:t>As previously mentioned, XAMPP is a free package available for download and use for various web development tasks. All XAMPP packages and add-ons are distributed through the Apache Friends website at the address: http://www.apachefriends.org/. Once on the website, navigate and find the Windows version of XAMPP and download the self-extracting ZIP archive. After downloading the archive, run and extract its contents into the root path of a hard disk or USB drive. For example, the extract path for a local Windows installation would simply be C:\. If extracted properly we will notice a new </a:t>
            </a:r>
            <a:r>
              <a:rPr lang="en-IN" dirty="0" err="1">
                <a:latin typeface="Comic Sans MS" pitchFamily="66" charset="0"/>
              </a:rPr>
              <a:t>xampp</a:t>
            </a:r>
            <a:r>
              <a:rPr lang="en-IN" dirty="0">
                <a:latin typeface="Comic Sans MS" pitchFamily="66" charset="0"/>
              </a:rPr>
              <a:t> directory in the root of your installation disk. In order to test that everything has been installed correctly, first start the Apache HTTP Server by navigating to the </a:t>
            </a:r>
            <a:r>
              <a:rPr lang="en-IN" dirty="0" err="1">
                <a:latin typeface="Comic Sans MS" pitchFamily="66" charset="0"/>
              </a:rPr>
              <a:t>xampp</a:t>
            </a:r>
            <a:r>
              <a:rPr lang="en-IN" dirty="0">
                <a:latin typeface="Comic Sans MS" pitchFamily="66" charset="0"/>
              </a:rPr>
              <a:t> directory and clicking on the apache_start.bat batch file. </a:t>
            </a:r>
          </a:p>
          <a:p>
            <a:pPr algn="just"/>
            <a:endParaRPr lang="en-IN" dirty="0">
              <a:latin typeface="Comic Sans MS" pitchFamily="66" charset="0"/>
            </a:endParaRPr>
          </a:p>
          <a:p>
            <a:pPr algn="just"/>
            <a:r>
              <a:rPr lang="en-IN" dirty="0">
                <a:latin typeface="Comic Sans MS" pitchFamily="66" charset="0"/>
              </a:rPr>
              <a:t>Next we will test if the server is running correctly by opening an internet browser and typing http://localhost/ into the address bar. If configured correctly, we will be presented with a screen similar to that of the one below.</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dirty="0"/>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38</a:t>
            </a:fld>
            <a:endParaRPr lang="en-US"/>
          </a:p>
        </p:txBody>
      </p:sp>
      <p:sp>
        <p:nvSpPr>
          <p:cNvPr id="10" name="TextBox 9"/>
          <p:cNvSpPr txBox="1"/>
          <p:nvPr/>
        </p:nvSpPr>
        <p:spPr>
          <a:xfrm>
            <a:off x="304800" y="381000"/>
            <a:ext cx="6172200" cy="7294305"/>
          </a:xfrm>
          <a:prstGeom prst="rect">
            <a:avLst/>
          </a:prstGeom>
          <a:noFill/>
        </p:spPr>
        <p:txBody>
          <a:bodyPr wrap="square" rtlCol="0">
            <a:spAutoFit/>
          </a:bodyPr>
          <a:lstStyle/>
          <a:p>
            <a:r>
              <a:rPr lang="en-US" dirty="0">
                <a:latin typeface="Calisto MT" pitchFamily="18" charset="0"/>
              </a:rPr>
              <a:t>distributed through the Apache Friends website at the address:</a:t>
            </a:r>
          </a:p>
          <a:p>
            <a:endParaRPr lang="en-US" dirty="0">
              <a:latin typeface="Calisto MT" pitchFamily="18" charset="0"/>
            </a:endParaRPr>
          </a:p>
          <a:p>
            <a:r>
              <a:rPr lang="en-US" dirty="0">
                <a:latin typeface="Calisto MT" pitchFamily="18" charset="0"/>
                <a:hlinkClick r:id="rId2"/>
              </a:rPr>
              <a:t>http://www.apachefriends.org/</a:t>
            </a:r>
            <a:endParaRPr lang="en-US" dirty="0">
              <a:latin typeface="Calisto MT" pitchFamily="18" charset="0"/>
            </a:endParaRPr>
          </a:p>
          <a:p>
            <a:endParaRPr lang="en-US" dirty="0">
              <a:latin typeface="Calisto MT" pitchFamily="18" charset="0"/>
            </a:endParaRPr>
          </a:p>
          <a:p>
            <a:endParaRPr lang="en-US" dirty="0">
              <a:latin typeface="Calisto MT" pitchFamily="18" charset="0"/>
            </a:endParaRPr>
          </a:p>
          <a:p>
            <a:r>
              <a:rPr lang="en-US" dirty="0">
                <a:latin typeface="Calisto MT" pitchFamily="18" charset="0"/>
              </a:rPr>
              <a:t> Once on the website, navigate and find the Windows</a:t>
            </a:r>
          </a:p>
          <a:p>
            <a:r>
              <a:rPr lang="en-US" dirty="0">
                <a:latin typeface="Calisto MT" pitchFamily="18" charset="0"/>
              </a:rPr>
              <a:t>version of XAMPP and download the self-extracting ZIP archive.</a:t>
            </a:r>
          </a:p>
          <a:p>
            <a:r>
              <a:rPr lang="en-US" dirty="0">
                <a:latin typeface="Calisto MT" pitchFamily="18" charset="0"/>
              </a:rPr>
              <a:t> After downloading the archive, run and extract its contents into the root path of a hard disk or USB drive. </a:t>
            </a:r>
          </a:p>
          <a:p>
            <a:endParaRPr lang="en-US" dirty="0">
              <a:latin typeface="Calisto MT" pitchFamily="18" charset="0"/>
            </a:endParaRPr>
          </a:p>
          <a:p>
            <a:r>
              <a:rPr lang="en-US" dirty="0">
                <a:latin typeface="Calisto MT" pitchFamily="18" charset="0"/>
              </a:rPr>
              <a:t>For example, the extract path for a local windows installation would simply be C:\  .</a:t>
            </a:r>
          </a:p>
          <a:p>
            <a:endParaRPr lang="en-US" dirty="0">
              <a:latin typeface="Calisto MT" pitchFamily="18" charset="0"/>
            </a:endParaRPr>
          </a:p>
          <a:p>
            <a:r>
              <a:rPr lang="en-US" dirty="0">
                <a:latin typeface="Calisto MT" pitchFamily="18" charset="0"/>
              </a:rPr>
              <a:t> If extracted properly we will notice a new xampp directory in the root of your installation disk.</a:t>
            </a:r>
          </a:p>
          <a:p>
            <a:r>
              <a:rPr lang="en-US" dirty="0">
                <a:latin typeface="Calisto MT" pitchFamily="18" charset="0"/>
              </a:rPr>
              <a:t> In order to test that everything has been installed correctly, first start the apache http server by navigating to the xamp directory and clicking on the   apache_start.Bat  batch file.</a:t>
            </a:r>
          </a:p>
          <a:p>
            <a:endParaRPr lang="en-US" dirty="0">
              <a:latin typeface="Calisto MT" pitchFamily="18" charset="0"/>
            </a:endParaRPr>
          </a:p>
          <a:p>
            <a:r>
              <a:rPr lang="en-US" dirty="0">
                <a:latin typeface="Calisto MT" pitchFamily="18" charset="0"/>
              </a:rPr>
              <a:t>Next we will test if the server is running correctly by opening an internet browser and typing http://localhost/ into the address bar. </a:t>
            </a:r>
          </a:p>
          <a:p>
            <a:r>
              <a:rPr lang="en-US" dirty="0">
                <a:latin typeface="Calisto MT" pitchFamily="18" charset="0"/>
              </a:rPr>
              <a:t>If configured correctly, we will be presented with a screen similar to that of the one below</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dirty="0"/>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39</a:t>
            </a:fld>
            <a:endParaRPr lang="en-US"/>
          </a:p>
        </p:txBody>
      </p:sp>
      <p:pic>
        <p:nvPicPr>
          <p:cNvPr id="1026" name="Picture 2"/>
          <p:cNvPicPr>
            <a:picLocks noChangeAspect="1" noChangeArrowheads="1"/>
          </p:cNvPicPr>
          <p:nvPr/>
        </p:nvPicPr>
        <p:blipFill>
          <a:blip r:embed="rId2">
            <a:duotone>
              <a:schemeClr val="accent3">
                <a:shade val="45000"/>
                <a:satMod val="135000"/>
              </a:schemeClr>
              <a:prstClr val="white"/>
            </a:duotone>
          </a:blip>
          <a:stretch>
            <a:fillRect/>
          </a:stretch>
        </p:blipFill>
        <p:spPr bwMode="auto">
          <a:xfrm>
            <a:off x="392746" y="457200"/>
            <a:ext cx="6084254" cy="4648200"/>
          </a:xfrm>
          <a:prstGeom prst="rect">
            <a:avLst/>
          </a:prstGeom>
          <a:solidFill>
            <a:schemeClr val="accent1"/>
          </a:solidFill>
          <a:ln>
            <a:noFill/>
          </a:ln>
        </p:spPr>
      </p:pic>
      <p:sp>
        <p:nvSpPr>
          <p:cNvPr id="8" name="TextBox 7"/>
          <p:cNvSpPr txBox="1"/>
          <p:nvPr/>
        </p:nvSpPr>
        <p:spPr>
          <a:xfrm>
            <a:off x="304800" y="5410200"/>
            <a:ext cx="6096000" cy="3416320"/>
          </a:xfrm>
          <a:prstGeom prst="rect">
            <a:avLst/>
          </a:prstGeom>
          <a:noFill/>
        </p:spPr>
        <p:txBody>
          <a:bodyPr wrap="square" rtlCol="0">
            <a:spAutoFit/>
          </a:bodyPr>
          <a:lstStyle/>
          <a:p>
            <a:pPr algn="ctr"/>
            <a:r>
              <a:rPr lang="en-US" b="1" u="sng" dirty="0">
                <a:latin typeface="Century Gothic" pitchFamily="34" charset="0"/>
              </a:rPr>
              <a:t>XAMPP splash screen</a:t>
            </a:r>
          </a:p>
          <a:p>
            <a:endParaRPr lang="en-US" dirty="0">
              <a:latin typeface="Comic Sans MS" pitchFamily="66" charset="0"/>
            </a:endParaRPr>
          </a:p>
          <a:p>
            <a:r>
              <a:rPr lang="en-US" dirty="0">
                <a:latin typeface="Comic Sans MS" pitchFamily="66" charset="0"/>
              </a:rPr>
              <a:t>In order to stop all Apache processes we do not close the running terminal</a:t>
            </a:r>
          </a:p>
          <a:p>
            <a:r>
              <a:rPr lang="en-US" dirty="0">
                <a:latin typeface="Comic Sans MS" pitchFamily="66" charset="0"/>
              </a:rPr>
              <a:t>application, but instead run another batch file in the xampp </a:t>
            </a:r>
            <a:r>
              <a:rPr lang="en-US" dirty="0" err="1">
                <a:latin typeface="Comic Sans MS" pitchFamily="66" charset="0"/>
              </a:rPr>
              <a:t>lite</a:t>
            </a:r>
            <a:r>
              <a:rPr lang="en-US" dirty="0">
                <a:latin typeface="Comic Sans MS" pitchFamily="66" charset="0"/>
              </a:rPr>
              <a:t> directory called apache_stop.bat.</a:t>
            </a:r>
          </a:p>
          <a:p>
            <a:endParaRPr lang="en-US" i="1" u="sng" dirty="0">
              <a:latin typeface="Comic Sans MS" pitchFamily="66" charset="0"/>
            </a:endParaRPr>
          </a:p>
          <a:p>
            <a:pPr algn="ctr"/>
            <a:r>
              <a:rPr lang="en-US" b="1" i="1" u="sng" dirty="0">
                <a:latin typeface="Comic Sans MS" pitchFamily="66" charset="0"/>
              </a:rPr>
              <a:t>Creating a Database and Inserting Data</a:t>
            </a:r>
          </a:p>
          <a:p>
            <a:r>
              <a:rPr lang="en-US" dirty="0">
                <a:latin typeface="Comic Sans MS" pitchFamily="66" charset="0"/>
              </a:rPr>
              <a:t>Now that we have run and tested Apache and PHP, the next step is running </a:t>
            </a:r>
            <a:r>
              <a:rPr lang="en-US" dirty="0" err="1">
                <a:latin typeface="Comic Sans MS" pitchFamily="66" charset="0"/>
              </a:rPr>
              <a:t>MySQL</a:t>
            </a:r>
            <a:r>
              <a:rPr lang="en-US" dirty="0">
                <a:latin typeface="Comic Sans MS" pitchFamily="66" charset="0"/>
              </a:rPr>
              <a:t> and creating a database and table which will hold information to be used by our website. </a:t>
            </a:r>
          </a:p>
        </p:txBody>
      </p:sp>
      <p:sp>
        <p:nvSpPr>
          <p:cNvPr id="9" name="Down Arrow 8"/>
          <p:cNvSpPr/>
          <p:nvPr/>
        </p:nvSpPr>
        <p:spPr>
          <a:xfrm flipV="1">
            <a:off x="4724400" y="5486400"/>
            <a:ext cx="381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dirty="0"/>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4</a:t>
            </a:fld>
            <a:endParaRPr lang="en-US"/>
          </a:p>
        </p:txBody>
      </p:sp>
      <p:sp>
        <p:nvSpPr>
          <p:cNvPr id="8" name="TextBox 7"/>
          <p:cNvSpPr txBox="1"/>
          <p:nvPr/>
        </p:nvSpPr>
        <p:spPr>
          <a:xfrm>
            <a:off x="457200" y="533400"/>
            <a:ext cx="5791200" cy="5355312"/>
          </a:xfrm>
          <a:prstGeom prst="rect">
            <a:avLst/>
          </a:prstGeom>
          <a:noFill/>
        </p:spPr>
        <p:txBody>
          <a:bodyPr wrap="square" rtlCol="0">
            <a:spAutoFit/>
          </a:bodyPr>
          <a:lstStyle/>
          <a:p>
            <a:r>
              <a:rPr lang="en-US" b="1" u="sng" dirty="0">
                <a:latin typeface="Century Gothic" pitchFamily="34" charset="0"/>
              </a:rPr>
              <a:t>Scope :</a:t>
            </a:r>
          </a:p>
          <a:p>
            <a:endParaRPr lang="en-US" b="1" u="sng" dirty="0">
              <a:latin typeface="Century Gothic" pitchFamily="34" charset="0"/>
            </a:endParaRPr>
          </a:p>
          <a:p>
            <a:r>
              <a:rPr lang="en-US" dirty="0">
                <a:latin typeface="Comic Sans MS" pitchFamily="66" charset="0"/>
              </a:rPr>
              <a:t>Without a </a:t>
            </a:r>
            <a:r>
              <a:rPr lang="en-US" b="1" dirty="0">
                <a:latin typeface="Comic Sans MS" pitchFamily="66" charset="0"/>
              </a:rPr>
              <a:t>Student information System, </a:t>
            </a:r>
            <a:r>
              <a:rPr lang="en-US" dirty="0">
                <a:latin typeface="Comic Sans MS" pitchFamily="66" charset="0"/>
              </a:rPr>
              <a:t>managing and maintaining the details of the student is a tedious job for any organization.</a:t>
            </a:r>
          </a:p>
          <a:p>
            <a:r>
              <a:rPr lang="en-US" dirty="0">
                <a:latin typeface="Comic Sans MS" pitchFamily="66" charset="0"/>
              </a:rPr>
              <a:t>Student Information system will store all the details of the students including their background information, educational qualifications, personal details and all the information related to their resume.</a:t>
            </a:r>
          </a:p>
          <a:p>
            <a:endParaRPr lang="en-US" dirty="0">
              <a:latin typeface="Comic Sans MS" pitchFamily="66" charset="0"/>
            </a:endParaRPr>
          </a:p>
          <a:p>
            <a:r>
              <a:rPr lang="en-US" b="1" u="sng" dirty="0">
                <a:latin typeface="Century Gothic" pitchFamily="34" charset="0"/>
              </a:rPr>
              <a:t>Login module:</a:t>
            </a:r>
          </a:p>
          <a:p>
            <a:endParaRPr lang="en-US" b="1" u="sng" dirty="0">
              <a:latin typeface="Century Gothic" pitchFamily="34" charset="0"/>
            </a:endParaRPr>
          </a:p>
          <a:p>
            <a:pPr>
              <a:buFont typeface="Wingdings" pitchFamily="2" charset="2"/>
              <a:buChar char="§"/>
            </a:pPr>
            <a:r>
              <a:rPr lang="en-US" dirty="0">
                <a:latin typeface="Comic Sans MS" pitchFamily="66" charset="0"/>
              </a:rPr>
              <a:t>Login module will help in authentication of user</a:t>
            </a:r>
          </a:p>
          <a:p>
            <a:r>
              <a:rPr lang="en-US" dirty="0">
                <a:latin typeface="Comic Sans MS" pitchFamily="66" charset="0"/>
              </a:rPr>
              <a:t>  accounts.</a:t>
            </a:r>
          </a:p>
          <a:p>
            <a:pPr>
              <a:buFont typeface="Wingdings" pitchFamily="2" charset="2"/>
              <a:buChar char="§"/>
            </a:pPr>
            <a:r>
              <a:rPr lang="en-US" dirty="0">
                <a:latin typeface="Comic Sans MS" pitchFamily="66" charset="0"/>
              </a:rPr>
              <a:t>Users who have valid login id and password can</a:t>
            </a:r>
          </a:p>
          <a:p>
            <a:r>
              <a:rPr lang="en-US" dirty="0">
                <a:latin typeface="Comic Sans MS" pitchFamily="66" charset="0"/>
              </a:rPr>
              <a:t>  only login into their respective accounts.</a:t>
            </a:r>
          </a:p>
          <a:p>
            <a:endParaRPr lang="en-US" dirty="0">
              <a:latin typeface="Comic Sans MS" pitchFamily="66" charset="0"/>
            </a:endParaRPr>
          </a:p>
          <a:p>
            <a:endParaRPr lang="en-US" dirty="0">
              <a:latin typeface="Comic Sans MS" pitchFamily="66" charset="0"/>
            </a:endParaRPr>
          </a:p>
        </p:txBody>
      </p:sp>
      <p:sp>
        <p:nvSpPr>
          <p:cNvPr id="9" name="TextBox 8"/>
          <p:cNvSpPr txBox="1"/>
          <p:nvPr/>
        </p:nvSpPr>
        <p:spPr>
          <a:xfrm>
            <a:off x="457200" y="5450681"/>
            <a:ext cx="5867400" cy="3693319"/>
          </a:xfrm>
          <a:prstGeom prst="rect">
            <a:avLst/>
          </a:prstGeom>
          <a:noFill/>
        </p:spPr>
        <p:txBody>
          <a:bodyPr wrap="square" rtlCol="0">
            <a:spAutoFit/>
          </a:bodyPr>
          <a:lstStyle/>
          <a:p>
            <a:r>
              <a:rPr lang="en-US" b="1" u="sng" dirty="0">
                <a:latin typeface="Century Gothic" pitchFamily="34" charset="0"/>
              </a:rPr>
              <a:t>Search module</a:t>
            </a:r>
            <a:r>
              <a:rPr lang="en-US" b="1" dirty="0">
                <a:latin typeface="Comic Sans MS" pitchFamily="66" charset="0"/>
              </a:rPr>
              <a:t>:</a:t>
            </a:r>
          </a:p>
          <a:p>
            <a:endParaRPr lang="en-US" b="1" dirty="0">
              <a:latin typeface="Comic Sans MS" pitchFamily="66" charset="0"/>
            </a:endParaRPr>
          </a:p>
          <a:p>
            <a:r>
              <a:rPr lang="en-US" dirty="0">
                <a:latin typeface="Comic Sans MS" pitchFamily="66" charset="0"/>
              </a:rPr>
              <a:t>Suppose there are hundreds of students and from this we have to search a particular student and we know the name of the student .In</a:t>
            </a:r>
          </a:p>
          <a:p>
            <a:r>
              <a:rPr lang="en-US" dirty="0">
                <a:latin typeface="Comic Sans MS" pitchFamily="66" charset="0"/>
              </a:rPr>
              <a:t>manual system it is a tedious task though we know the name of the student, but using this module we can easily search the student by specifying the name of the student in the search criteria. Thus this module will help the</a:t>
            </a:r>
          </a:p>
          <a:p>
            <a:r>
              <a:rPr lang="en-US" dirty="0">
                <a:latin typeface="Comic Sans MS" pitchFamily="66" charset="0"/>
              </a:rPr>
              <a:t>administrator in searching the student with various criteria easily.</a:t>
            </a:r>
          </a:p>
          <a:p>
            <a:endParaRPr lang="en-US" dirty="0">
              <a:latin typeface="Comic Sans MS" pitchFamily="66"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dirty="0"/>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40</a:t>
            </a:fld>
            <a:endParaRPr lang="en-US"/>
          </a:p>
        </p:txBody>
      </p:sp>
      <p:sp>
        <p:nvSpPr>
          <p:cNvPr id="8" name="TextBox 7"/>
          <p:cNvSpPr txBox="1"/>
          <p:nvPr/>
        </p:nvSpPr>
        <p:spPr>
          <a:xfrm>
            <a:off x="304800" y="457200"/>
            <a:ext cx="6248400" cy="6740307"/>
          </a:xfrm>
          <a:prstGeom prst="rect">
            <a:avLst/>
          </a:prstGeom>
          <a:noFill/>
        </p:spPr>
        <p:txBody>
          <a:bodyPr wrap="square" rtlCol="0">
            <a:spAutoFit/>
          </a:bodyPr>
          <a:lstStyle/>
          <a:p>
            <a:r>
              <a:rPr lang="en-US" dirty="0">
                <a:latin typeface="Century" pitchFamily="18" charset="0"/>
              </a:rPr>
              <a:t>In order to start mysql, navigate to the xampp directory and run the mysql_start.Bat batch file.</a:t>
            </a:r>
          </a:p>
          <a:p>
            <a:endParaRPr lang="en-US" dirty="0">
              <a:latin typeface="Century" pitchFamily="18" charset="0"/>
            </a:endParaRPr>
          </a:p>
          <a:p>
            <a:r>
              <a:rPr lang="en-US" dirty="0">
                <a:latin typeface="Century" pitchFamily="18" charset="0"/>
              </a:rPr>
              <a:t>The xampp package contains an application called</a:t>
            </a:r>
          </a:p>
          <a:p>
            <a:r>
              <a:rPr lang="en-US" dirty="0">
                <a:latin typeface="Century" pitchFamily="18" charset="0"/>
              </a:rPr>
              <a:t>Php my admin which allows developers to administer and maintain mysql databases.</a:t>
            </a:r>
          </a:p>
          <a:p>
            <a:endParaRPr lang="en-US" dirty="0">
              <a:latin typeface="Century" pitchFamily="18" charset="0"/>
            </a:endParaRPr>
          </a:p>
          <a:p>
            <a:r>
              <a:rPr lang="en-US" dirty="0">
                <a:latin typeface="Century" pitchFamily="18" charset="0"/>
              </a:rPr>
              <a:t>We will be using phpmyadmin to create a database and table and enter test data.</a:t>
            </a:r>
          </a:p>
          <a:p>
            <a:endParaRPr lang="en-US" dirty="0">
              <a:latin typeface="Century" pitchFamily="18" charset="0"/>
            </a:endParaRPr>
          </a:p>
          <a:p>
            <a:r>
              <a:rPr lang="en-US" dirty="0">
                <a:latin typeface="Century" pitchFamily="18" charset="0"/>
              </a:rPr>
              <a:t> Before testing phpmyadmin, make sure that both apache and mysql are running by opening their respective batch files: apache_start.Bat and</a:t>
            </a:r>
          </a:p>
          <a:p>
            <a:r>
              <a:rPr lang="en-US" dirty="0">
                <a:latin typeface="Century" pitchFamily="18" charset="0"/>
              </a:rPr>
              <a:t>Mysql_start_bat.</a:t>
            </a:r>
          </a:p>
          <a:p>
            <a:endParaRPr lang="en-US" dirty="0">
              <a:latin typeface="Century" pitchFamily="18" charset="0"/>
            </a:endParaRPr>
          </a:p>
          <a:p>
            <a:r>
              <a:rPr lang="en-US" dirty="0">
                <a:latin typeface="Century" pitchFamily="18" charset="0"/>
              </a:rPr>
              <a:t> Along with apache and mysql running in the background, we type http://localhost/phpmyadmin/ into our web browser.</a:t>
            </a:r>
          </a:p>
          <a:p>
            <a:endParaRPr lang="en-US" dirty="0">
              <a:latin typeface="Century" pitchFamily="18" charset="0"/>
            </a:endParaRPr>
          </a:p>
          <a:p>
            <a:endParaRPr lang="en-US" dirty="0">
              <a:latin typeface="Century" pitchFamily="18" charset="0"/>
            </a:endParaRPr>
          </a:p>
          <a:p>
            <a:r>
              <a:rPr lang="en-US" dirty="0">
                <a:latin typeface="Century" pitchFamily="18" charset="0"/>
              </a:rPr>
              <a:t> If successful we will be presented with a phpmyadmin start page similar to the one shown below.</a:t>
            </a:r>
          </a:p>
          <a:p>
            <a:endParaRPr lang="en-US" dirty="0">
              <a:latin typeface="Century" pitchFamily="18" charset="0"/>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41</a:t>
            </a:fld>
            <a:endParaRPr lang="en-US"/>
          </a:p>
        </p:txBody>
      </p:sp>
      <p:pic>
        <p:nvPicPr>
          <p:cNvPr id="1026" name="Picture 2"/>
          <p:cNvPicPr>
            <a:picLocks noChangeAspect="1" noChangeArrowheads="1"/>
          </p:cNvPicPr>
          <p:nvPr/>
        </p:nvPicPr>
        <p:blipFill>
          <a:blip r:embed="rId2"/>
          <a:srcRect/>
          <a:stretch>
            <a:fillRect/>
          </a:stretch>
        </p:blipFill>
        <p:spPr bwMode="auto">
          <a:xfrm>
            <a:off x="262467" y="533400"/>
            <a:ext cx="6366933" cy="4800600"/>
          </a:xfrm>
          <a:prstGeom prst="rect">
            <a:avLst/>
          </a:prstGeom>
          <a:noFill/>
          <a:ln w="9525">
            <a:noFill/>
            <a:miter lim="800000"/>
            <a:headEnd/>
            <a:tailEnd/>
          </a:ln>
          <a:effectLst/>
        </p:spPr>
      </p:pic>
      <p:sp>
        <p:nvSpPr>
          <p:cNvPr id="8" name="TextBox 7"/>
          <p:cNvSpPr txBox="1"/>
          <p:nvPr/>
        </p:nvSpPr>
        <p:spPr>
          <a:xfrm>
            <a:off x="381000" y="5715000"/>
            <a:ext cx="6172200" cy="2862322"/>
          </a:xfrm>
          <a:prstGeom prst="rect">
            <a:avLst/>
          </a:prstGeom>
          <a:noFill/>
        </p:spPr>
        <p:txBody>
          <a:bodyPr wrap="square" rtlCol="0">
            <a:spAutoFit/>
          </a:bodyPr>
          <a:lstStyle/>
          <a:p>
            <a:r>
              <a:rPr lang="en-US" dirty="0">
                <a:latin typeface="Comic Sans MS" pitchFamily="66" charset="0"/>
              </a:rPr>
              <a:t>The first step with phpMyAdmin running is creating a new database.We create a new database by directly executing SQL statements as shown below.The successful execution of the sql querry creates a database ‘student’ with two tables in it.The tabels</a:t>
            </a:r>
          </a:p>
          <a:p>
            <a:r>
              <a:rPr lang="en-US" dirty="0">
                <a:latin typeface="Comic Sans MS" pitchFamily="66" charset="0"/>
              </a:rPr>
              <a:t> are admin_login and student_information.We also inserted values in the admin table.</a:t>
            </a:r>
          </a:p>
          <a:p>
            <a:r>
              <a:rPr lang="en-US" dirty="0">
                <a:latin typeface="Comic Sans MS" pitchFamily="66" charset="0"/>
              </a:rPr>
              <a:t>The screenshot below shows the successful execution of the query thus creation of a database named student.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42</a:t>
            </a:fld>
            <a:endParaRPr lang="en-US"/>
          </a:p>
        </p:txBody>
      </p:sp>
      <p:pic>
        <p:nvPicPr>
          <p:cNvPr id="2050" name="Picture 2"/>
          <p:cNvPicPr>
            <a:picLocks noChangeAspect="1" noChangeArrowheads="1"/>
          </p:cNvPicPr>
          <p:nvPr/>
        </p:nvPicPr>
        <p:blipFill>
          <a:blip r:embed="rId2"/>
          <a:srcRect/>
          <a:stretch>
            <a:fillRect/>
          </a:stretch>
        </p:blipFill>
        <p:spPr bwMode="auto">
          <a:xfrm>
            <a:off x="304800" y="381000"/>
            <a:ext cx="6248400" cy="4800600"/>
          </a:xfrm>
          <a:prstGeom prst="rect">
            <a:avLst/>
          </a:prstGeom>
          <a:noFill/>
          <a:ln w="9525">
            <a:noFill/>
            <a:miter lim="800000"/>
            <a:headEnd/>
            <a:tailEnd/>
          </a:ln>
          <a:effectLst/>
        </p:spPr>
      </p:pic>
      <p:sp>
        <p:nvSpPr>
          <p:cNvPr id="8" name="TextBox 7"/>
          <p:cNvSpPr txBox="1"/>
          <p:nvPr/>
        </p:nvSpPr>
        <p:spPr>
          <a:xfrm>
            <a:off x="609600" y="5269468"/>
            <a:ext cx="5867400" cy="369332"/>
          </a:xfrm>
          <a:prstGeom prst="rect">
            <a:avLst/>
          </a:prstGeom>
          <a:noFill/>
        </p:spPr>
        <p:txBody>
          <a:bodyPr wrap="square" rtlCol="0">
            <a:spAutoFit/>
          </a:bodyPr>
          <a:lstStyle/>
          <a:p>
            <a:pPr algn="ctr"/>
            <a:r>
              <a:rPr lang="en-US" b="1" dirty="0">
                <a:latin typeface="Century Gothic" pitchFamily="34" charset="0"/>
              </a:rPr>
              <a:t>Creation of database in mysql using </a:t>
            </a:r>
            <a:r>
              <a:rPr lang="en-US" b="1" dirty="0" err="1">
                <a:latin typeface="Century Gothic" pitchFamily="34" charset="0"/>
              </a:rPr>
              <a:t>phpMyadmin</a:t>
            </a:r>
            <a:endParaRPr lang="en-US" b="1" dirty="0">
              <a:latin typeface="Century Gothic" pitchFamily="34" charset="0"/>
            </a:endParaRPr>
          </a:p>
        </p:txBody>
      </p:sp>
      <p:sp>
        <p:nvSpPr>
          <p:cNvPr id="9" name="TextBox 8"/>
          <p:cNvSpPr txBox="1"/>
          <p:nvPr/>
        </p:nvSpPr>
        <p:spPr>
          <a:xfrm>
            <a:off x="304800" y="6477000"/>
            <a:ext cx="6096000" cy="1477328"/>
          </a:xfrm>
          <a:prstGeom prst="rect">
            <a:avLst/>
          </a:prstGeom>
          <a:noFill/>
        </p:spPr>
        <p:txBody>
          <a:bodyPr wrap="square" rtlCol="0">
            <a:spAutoFit/>
          </a:bodyPr>
          <a:lstStyle/>
          <a:p>
            <a:r>
              <a:rPr lang="en-US" dirty="0">
                <a:latin typeface="Comic Sans MS" pitchFamily="66" charset="0"/>
              </a:rPr>
              <a:t>Thus we have learned to create a database in MYSQL by executing sql statements. After creating the database and tables we are now ready to use them in our website “Student Information Management System”.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43</a:t>
            </a:fld>
            <a:endParaRPr lang="en-US"/>
          </a:p>
        </p:txBody>
      </p:sp>
      <p:sp>
        <p:nvSpPr>
          <p:cNvPr id="10" name="TextBox 9"/>
          <p:cNvSpPr txBox="1"/>
          <p:nvPr/>
        </p:nvSpPr>
        <p:spPr>
          <a:xfrm>
            <a:off x="381000" y="685800"/>
            <a:ext cx="6096000" cy="4524315"/>
          </a:xfrm>
          <a:prstGeom prst="rect">
            <a:avLst/>
          </a:prstGeom>
          <a:noFill/>
        </p:spPr>
        <p:txBody>
          <a:bodyPr wrap="square" rtlCol="0">
            <a:spAutoFit/>
          </a:bodyPr>
          <a:lstStyle/>
          <a:p>
            <a:pPr algn="ctr"/>
            <a:r>
              <a:rPr lang="en-US" b="1" u="sng" dirty="0">
                <a:latin typeface="Comic Sans MS" pitchFamily="66" charset="0"/>
              </a:rPr>
              <a:t>PROJECT DESCRIPTION</a:t>
            </a:r>
          </a:p>
          <a:p>
            <a:pPr algn="ctr"/>
            <a:endParaRPr lang="en-US" b="1" u="sng" dirty="0">
              <a:latin typeface="Comic Sans MS" pitchFamily="66" charset="0"/>
            </a:endParaRPr>
          </a:p>
          <a:p>
            <a:pPr algn="ctr"/>
            <a:endParaRPr lang="en-US" b="1" u="sng" dirty="0">
              <a:latin typeface="Comic Sans MS" pitchFamily="66" charset="0"/>
            </a:endParaRPr>
          </a:p>
          <a:p>
            <a:r>
              <a:rPr lang="en-US" b="1" dirty="0">
                <a:latin typeface="Comic Sans MS" pitchFamily="66" charset="0"/>
              </a:rPr>
              <a:t>Introduction</a:t>
            </a:r>
          </a:p>
          <a:p>
            <a:endParaRPr lang="en-US" b="1" dirty="0">
              <a:latin typeface="Comic Sans MS" pitchFamily="66" charset="0"/>
            </a:endParaRPr>
          </a:p>
          <a:p>
            <a:endParaRPr lang="en-US" b="1" dirty="0">
              <a:latin typeface="Comic Sans MS" pitchFamily="66" charset="0"/>
            </a:endParaRPr>
          </a:p>
          <a:p>
            <a:r>
              <a:rPr lang="en-US" dirty="0">
                <a:latin typeface="Comic Sans MS" pitchFamily="66" charset="0"/>
              </a:rPr>
              <a:t>Student Information Management System can be used by education institutes to</a:t>
            </a:r>
          </a:p>
          <a:p>
            <a:r>
              <a:rPr lang="en-US" dirty="0">
                <a:latin typeface="Comic Sans MS" pitchFamily="66" charset="0"/>
              </a:rPr>
              <a:t>maintain the records of students easily. Achieving this objective is difficult using a</a:t>
            </a:r>
          </a:p>
          <a:p>
            <a:r>
              <a:rPr lang="en-US" dirty="0">
                <a:latin typeface="Comic Sans MS" pitchFamily="66" charset="0"/>
              </a:rPr>
              <a:t>manual system as the information is scattered, can be redundant and collecting</a:t>
            </a:r>
          </a:p>
          <a:p>
            <a:r>
              <a:rPr lang="en-US" dirty="0">
                <a:latin typeface="Comic Sans MS" pitchFamily="66" charset="0"/>
              </a:rPr>
              <a:t>relevant information may be very time consuming. All these problems are solved</a:t>
            </a:r>
          </a:p>
          <a:p>
            <a:r>
              <a:rPr lang="en-US" dirty="0">
                <a:latin typeface="Comic Sans MS" pitchFamily="66" charset="0"/>
              </a:rPr>
              <a:t>using this project</a:t>
            </a:r>
          </a:p>
          <a:p>
            <a:r>
              <a:rPr lang="en-US" dirty="0">
                <a:latin typeface="Comic Sans MS" pitchFamily="66" charset="0"/>
              </a:rPr>
              <a:t>The directory structure of the project is as follows:</a:t>
            </a:r>
          </a:p>
        </p:txBody>
      </p:sp>
      <p:sp>
        <p:nvSpPr>
          <p:cNvPr id="8" name="Down Arrow 7"/>
          <p:cNvSpPr/>
          <p:nvPr/>
        </p:nvSpPr>
        <p:spPr>
          <a:xfrm>
            <a:off x="2590800" y="6858000"/>
            <a:ext cx="1295400" cy="1828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44</a:t>
            </a:fld>
            <a:endParaRPr lang="en-US"/>
          </a:p>
        </p:txBody>
      </p:sp>
      <p:pic>
        <p:nvPicPr>
          <p:cNvPr id="3074" name="Picture 2"/>
          <p:cNvPicPr>
            <a:picLocks noChangeAspect="1" noChangeArrowheads="1"/>
          </p:cNvPicPr>
          <p:nvPr/>
        </p:nvPicPr>
        <p:blipFill>
          <a:blip r:embed="rId2"/>
          <a:srcRect/>
          <a:stretch>
            <a:fillRect/>
          </a:stretch>
        </p:blipFill>
        <p:spPr bwMode="auto">
          <a:xfrm>
            <a:off x="838200" y="1066800"/>
            <a:ext cx="4695825" cy="67056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45</a:t>
            </a:fld>
            <a:endParaRPr lang="en-US" dirty="0"/>
          </a:p>
        </p:txBody>
      </p:sp>
      <p:sp>
        <p:nvSpPr>
          <p:cNvPr id="10" name="TextBox 9"/>
          <p:cNvSpPr txBox="1"/>
          <p:nvPr/>
        </p:nvSpPr>
        <p:spPr>
          <a:xfrm>
            <a:off x="533400" y="381001"/>
            <a:ext cx="5867400" cy="8679299"/>
          </a:xfrm>
          <a:prstGeom prst="rect">
            <a:avLst/>
          </a:prstGeom>
          <a:noFill/>
        </p:spPr>
        <p:txBody>
          <a:bodyPr wrap="square" rtlCol="0">
            <a:spAutoFit/>
          </a:bodyPr>
          <a:lstStyle/>
          <a:p>
            <a:endParaRPr lang="en-US" dirty="0">
              <a:latin typeface="Comic Sans MS" pitchFamily="66" charset="0"/>
            </a:endParaRPr>
          </a:p>
          <a:p>
            <a:pPr algn="ctr"/>
            <a:r>
              <a:rPr lang="en-US" b="1" i="1" u="sng" dirty="0">
                <a:latin typeface="Century Gothic" pitchFamily="34" charset="0"/>
              </a:rPr>
              <a:t>Description of root directory contents</a:t>
            </a:r>
          </a:p>
          <a:p>
            <a:pPr algn="ctr"/>
            <a:endParaRPr lang="en-US" b="1" i="1" u="sng" dirty="0">
              <a:latin typeface="Century Gothic" pitchFamily="34" charset="0"/>
            </a:endParaRPr>
          </a:p>
          <a:p>
            <a:pPr>
              <a:buFont typeface="Wingdings" pitchFamily="2" charset="2"/>
              <a:buChar char="§"/>
            </a:pPr>
            <a:r>
              <a:rPr lang="en-US" b="1" dirty="0">
                <a:latin typeface="Comic Sans MS" pitchFamily="66" charset="0"/>
              </a:rPr>
              <a:t> Images Directory : </a:t>
            </a:r>
            <a:r>
              <a:rPr lang="en-US" dirty="0">
                <a:latin typeface="Comic Sans MS" pitchFamily="66" charset="0"/>
              </a:rPr>
              <a:t>This directory contains the images uploaded by the students during registration </a:t>
            </a:r>
            <a:r>
              <a:rPr lang="en-US" dirty="0" err="1">
                <a:latin typeface="Comic Sans MS" pitchFamily="66" charset="0"/>
              </a:rPr>
              <a:t>process.Supported</a:t>
            </a:r>
            <a:r>
              <a:rPr lang="en-US" dirty="0">
                <a:latin typeface="Comic Sans MS" pitchFamily="66" charset="0"/>
              </a:rPr>
              <a:t> formats are the .jpg and .gif</a:t>
            </a:r>
          </a:p>
          <a:p>
            <a:r>
              <a:rPr lang="en-US" dirty="0">
                <a:latin typeface="Comic Sans MS" pitchFamily="66" charset="0"/>
              </a:rPr>
              <a:t>files.</a:t>
            </a:r>
          </a:p>
          <a:p>
            <a:pPr>
              <a:buFont typeface="Wingdings" pitchFamily="2" charset="2"/>
              <a:buChar char="§"/>
            </a:pPr>
            <a:endParaRPr lang="en-US" dirty="0">
              <a:latin typeface="Comic Sans MS" pitchFamily="66" charset="0"/>
            </a:endParaRPr>
          </a:p>
          <a:p>
            <a:pPr>
              <a:buFont typeface="Wingdings" pitchFamily="2" charset="2"/>
              <a:buChar char="§"/>
            </a:pPr>
            <a:r>
              <a:rPr lang="en-US" b="1" dirty="0">
                <a:latin typeface="Comic Sans MS" pitchFamily="66" charset="0"/>
              </a:rPr>
              <a:t> Resume Directory : </a:t>
            </a:r>
            <a:r>
              <a:rPr lang="en-US" dirty="0">
                <a:latin typeface="Comic Sans MS" pitchFamily="66" charset="0"/>
              </a:rPr>
              <a:t>This Directory Contains resumes of students uploaded during registration process of </a:t>
            </a:r>
            <a:r>
              <a:rPr lang="en-US" dirty="0" err="1">
                <a:latin typeface="Comic Sans MS" pitchFamily="66" charset="0"/>
              </a:rPr>
              <a:t>students.Files</a:t>
            </a:r>
            <a:r>
              <a:rPr lang="en-US" dirty="0">
                <a:latin typeface="Comic Sans MS" pitchFamily="66" charset="0"/>
              </a:rPr>
              <a:t> in this folder can be of .doc, .txt or .</a:t>
            </a:r>
            <a:r>
              <a:rPr lang="en-US" dirty="0" err="1">
                <a:latin typeface="Comic Sans MS" pitchFamily="66" charset="0"/>
              </a:rPr>
              <a:t>pdf</a:t>
            </a:r>
            <a:r>
              <a:rPr lang="en-US" dirty="0">
                <a:latin typeface="Comic Sans MS" pitchFamily="66" charset="0"/>
              </a:rPr>
              <a:t> format.</a:t>
            </a:r>
          </a:p>
          <a:p>
            <a:pPr>
              <a:buFont typeface="Wingdings" pitchFamily="2" charset="2"/>
              <a:buChar char="§"/>
            </a:pPr>
            <a:endParaRPr lang="en-US" dirty="0">
              <a:latin typeface="Comic Sans MS" pitchFamily="66" charset="0"/>
            </a:endParaRPr>
          </a:p>
          <a:p>
            <a:pPr>
              <a:buFont typeface="Wingdings" pitchFamily="2" charset="2"/>
              <a:buChar char="§"/>
            </a:pPr>
            <a:r>
              <a:rPr lang="en-US" b="1" dirty="0">
                <a:latin typeface="Comic Sans MS" pitchFamily="66" charset="0"/>
              </a:rPr>
              <a:t> Admin_Edit_Student_Info.php : </a:t>
            </a:r>
            <a:r>
              <a:rPr lang="en-US" dirty="0">
                <a:latin typeface="Comic Sans MS" pitchFamily="66" charset="0"/>
              </a:rPr>
              <a:t>Admin page for editing information of a </a:t>
            </a:r>
            <a:r>
              <a:rPr lang="en-US" dirty="0" err="1">
                <a:latin typeface="Comic Sans MS" pitchFamily="66" charset="0"/>
              </a:rPr>
              <a:t>student.The</a:t>
            </a:r>
            <a:r>
              <a:rPr lang="en-US" dirty="0">
                <a:latin typeface="Comic Sans MS" pitchFamily="66" charset="0"/>
              </a:rPr>
              <a:t> administrator can change details of a student in this </a:t>
            </a:r>
            <a:r>
              <a:rPr lang="en-US" dirty="0" err="1">
                <a:latin typeface="Comic Sans MS" pitchFamily="66" charset="0"/>
              </a:rPr>
              <a:t>page.Though</a:t>
            </a:r>
            <a:endParaRPr lang="en-US" dirty="0">
              <a:latin typeface="Comic Sans MS" pitchFamily="66" charset="0"/>
            </a:endParaRPr>
          </a:p>
          <a:p>
            <a:r>
              <a:rPr lang="en-US" dirty="0">
                <a:latin typeface="Comic Sans MS" pitchFamily="66" charset="0"/>
              </a:rPr>
              <a:t>facility of changing the image and resume are not yet provided but will be provided in future versions of the project.</a:t>
            </a:r>
          </a:p>
          <a:p>
            <a:pPr>
              <a:buFont typeface="Wingdings" pitchFamily="2" charset="2"/>
              <a:buChar char="§"/>
            </a:pPr>
            <a:endParaRPr lang="en-US" dirty="0">
              <a:latin typeface="Comic Sans MS" pitchFamily="66" charset="0"/>
            </a:endParaRPr>
          </a:p>
          <a:p>
            <a:pPr>
              <a:buFont typeface="Wingdings" pitchFamily="2" charset="2"/>
              <a:buChar char="§"/>
            </a:pPr>
            <a:r>
              <a:rPr lang="en-US" b="1" dirty="0">
                <a:latin typeface="Comic Sans MS" pitchFamily="66" charset="0"/>
              </a:rPr>
              <a:t> Admin_Edit_Student_Info_Handler.php </a:t>
            </a:r>
            <a:r>
              <a:rPr lang="en-US" dirty="0">
                <a:latin typeface="Comic Sans MS" pitchFamily="66" charset="0"/>
              </a:rPr>
              <a:t>: Page handler  for </a:t>
            </a:r>
            <a:r>
              <a:rPr lang="en-US" dirty="0" err="1">
                <a:latin typeface="Comic Sans MS" pitchFamily="66" charset="0"/>
              </a:rPr>
              <a:t>handlingtheAdmin_Edit_Student_Info</a:t>
            </a:r>
            <a:r>
              <a:rPr lang="en-US" dirty="0">
                <a:latin typeface="Comic Sans MS" pitchFamily="66" charset="0"/>
              </a:rPr>
              <a:t>.</a:t>
            </a:r>
          </a:p>
          <a:p>
            <a:r>
              <a:rPr lang="en-US" dirty="0" err="1">
                <a:latin typeface="Comic Sans MS" pitchFamily="66" charset="0"/>
              </a:rPr>
              <a:t>php</a:t>
            </a:r>
            <a:r>
              <a:rPr lang="en-US" dirty="0">
                <a:latin typeface="Comic Sans MS" pitchFamily="66" charset="0"/>
              </a:rPr>
              <a:t> </a:t>
            </a:r>
            <a:r>
              <a:rPr lang="en-US" dirty="0" err="1">
                <a:latin typeface="Comic Sans MS" pitchFamily="66" charset="0"/>
              </a:rPr>
              <a:t>file.It</a:t>
            </a:r>
            <a:r>
              <a:rPr lang="en-US" dirty="0">
                <a:latin typeface="Comic Sans MS" pitchFamily="66" charset="0"/>
              </a:rPr>
              <a:t> writes the edited values in the database</a:t>
            </a:r>
          </a:p>
          <a:p>
            <a:r>
              <a:rPr lang="en-US" dirty="0">
                <a:latin typeface="Comic Sans MS" pitchFamily="66" charset="0"/>
              </a:rPr>
              <a:t>on the server.</a:t>
            </a:r>
          </a:p>
          <a:p>
            <a:pPr>
              <a:buFont typeface="Wingdings" pitchFamily="2" charset="2"/>
              <a:buChar char="§"/>
            </a:pPr>
            <a:endParaRPr lang="en-US" dirty="0">
              <a:latin typeface="Comic Sans MS" pitchFamily="66" charset="0"/>
            </a:endParaRPr>
          </a:p>
          <a:p>
            <a:pPr>
              <a:buFont typeface="Wingdings" pitchFamily="2" charset="2"/>
              <a:buChar char="§"/>
            </a:pPr>
            <a:r>
              <a:rPr lang="en-US" b="1" dirty="0">
                <a:latin typeface="Comic Sans MS" pitchFamily="66" charset="0"/>
              </a:rPr>
              <a:t> Admin_Header.php : </a:t>
            </a:r>
            <a:r>
              <a:rPr lang="en-US" dirty="0">
                <a:latin typeface="Comic Sans MS" pitchFamily="66" charset="0"/>
              </a:rPr>
              <a:t>Header file for pages accessible to administrator only</a:t>
            </a:r>
            <a:r>
              <a:rPr lang="en-US" b="1" dirty="0">
                <a:latin typeface="Comic Sans MS" pitchFamily="66" charset="0"/>
              </a:rPr>
              <a:t>.</a:t>
            </a:r>
          </a:p>
          <a:p>
            <a:pPr>
              <a:buFont typeface="Wingdings" pitchFamily="2" charset="2"/>
              <a:buChar char="§"/>
            </a:pPr>
            <a:endParaRPr lang="en-US" b="1" dirty="0">
              <a:latin typeface="Comic Sans MS" pitchFamily="66" charset="0"/>
            </a:endParaRPr>
          </a:p>
          <a:p>
            <a:pPr>
              <a:buFont typeface="Wingdings" pitchFamily="2" charset="2"/>
              <a:buChar char="§"/>
            </a:pPr>
            <a:r>
              <a:rPr lang="en-US" b="1" dirty="0">
                <a:latin typeface="Comic Sans MS" pitchFamily="66" charset="0"/>
              </a:rPr>
              <a:t> Admin_Home.php : </a:t>
            </a:r>
            <a:r>
              <a:rPr lang="en-US" dirty="0">
                <a:latin typeface="Comic Sans MS" pitchFamily="66" charset="0"/>
              </a:rPr>
              <a:t>Home page for administrator</a:t>
            </a:r>
          </a:p>
          <a:p>
            <a:r>
              <a:rPr lang="en-US" dirty="0">
                <a:latin typeface="Comic Sans MS" pitchFamily="66" charset="0"/>
              </a:rPr>
              <a:t>       after logging in process.</a:t>
            </a:r>
          </a:p>
          <a:p>
            <a:r>
              <a:rPr lang="en-US" dirty="0">
                <a:latin typeface="Comic Sans MS" pitchFamily="66"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46</a:t>
            </a:fld>
            <a:endParaRPr lang="en-US"/>
          </a:p>
        </p:txBody>
      </p:sp>
      <p:sp>
        <p:nvSpPr>
          <p:cNvPr id="10" name="TextBox 9"/>
          <p:cNvSpPr txBox="1"/>
          <p:nvPr/>
        </p:nvSpPr>
        <p:spPr>
          <a:xfrm>
            <a:off x="533400" y="720090"/>
            <a:ext cx="5867400" cy="8402300"/>
          </a:xfrm>
          <a:prstGeom prst="rect">
            <a:avLst/>
          </a:prstGeom>
          <a:noFill/>
        </p:spPr>
        <p:txBody>
          <a:bodyPr wrap="square" rtlCol="0">
            <a:spAutoFit/>
          </a:bodyPr>
          <a:lstStyle/>
          <a:p>
            <a:pPr>
              <a:buFont typeface="Wingdings" pitchFamily="2" charset="2"/>
              <a:buChar char="§"/>
            </a:pPr>
            <a:r>
              <a:rPr lang="en-US" dirty="0">
                <a:latin typeface="Comic Sans MS" pitchFamily="66" charset="0"/>
              </a:rPr>
              <a:t> </a:t>
            </a:r>
            <a:r>
              <a:rPr lang="en-US" b="1" dirty="0">
                <a:latin typeface="Comic Sans MS" pitchFamily="66" charset="0"/>
              </a:rPr>
              <a:t>Admin_Login.php : </a:t>
            </a:r>
            <a:r>
              <a:rPr lang="en-US" dirty="0">
                <a:latin typeface="Comic Sans MS" pitchFamily="66" charset="0"/>
              </a:rPr>
              <a:t>Login page for administrator </a:t>
            </a:r>
            <a:r>
              <a:rPr lang="en-US" dirty="0" err="1">
                <a:latin typeface="Comic Sans MS" pitchFamily="66" charset="0"/>
              </a:rPr>
              <a:t>access.Shows</a:t>
            </a:r>
            <a:r>
              <a:rPr lang="en-US" dirty="0">
                <a:latin typeface="Comic Sans MS" pitchFamily="66" charset="0"/>
              </a:rPr>
              <a:t> appropriate message for wrong username and/or password.</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Admin_Login_handler.php : </a:t>
            </a:r>
            <a:r>
              <a:rPr lang="en-US" dirty="0">
                <a:latin typeface="Comic Sans MS" pitchFamily="66" charset="0"/>
              </a:rPr>
              <a:t>Page handler for Admin_Login.php </a:t>
            </a:r>
            <a:r>
              <a:rPr lang="en-US" dirty="0" err="1">
                <a:latin typeface="Comic Sans MS" pitchFamily="66" charset="0"/>
              </a:rPr>
              <a:t>page.It</a:t>
            </a:r>
            <a:r>
              <a:rPr lang="en-US" dirty="0">
                <a:latin typeface="Comic Sans MS" pitchFamily="66" charset="0"/>
              </a:rPr>
              <a:t> checks the values provided with the values in the database.</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Admin_Student_View_Info.php </a:t>
            </a:r>
            <a:r>
              <a:rPr lang="en-US" dirty="0">
                <a:latin typeface="Comic Sans MS" pitchFamily="66" charset="0"/>
              </a:rPr>
              <a:t>: Page to display student information to the administrator.</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Connect.php : </a:t>
            </a:r>
            <a:r>
              <a:rPr lang="en-US" dirty="0">
                <a:latin typeface="Comic Sans MS" pitchFamily="66" charset="0"/>
              </a:rPr>
              <a:t>Page for database </a:t>
            </a:r>
            <a:r>
              <a:rPr lang="en-US" dirty="0" err="1">
                <a:latin typeface="Comic Sans MS" pitchFamily="66" charset="0"/>
              </a:rPr>
              <a:t>connectivity.It</a:t>
            </a:r>
            <a:r>
              <a:rPr lang="en-US" dirty="0">
                <a:latin typeface="Comic Sans MS" pitchFamily="66" charset="0"/>
              </a:rPr>
              <a:t> is used whenever database values are required on the page.</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DisplayAll.php : </a:t>
            </a:r>
            <a:r>
              <a:rPr lang="en-US" dirty="0">
                <a:latin typeface="Comic Sans MS" pitchFamily="66" charset="0"/>
              </a:rPr>
              <a:t>Page to display all registered students to the </a:t>
            </a:r>
            <a:r>
              <a:rPr lang="en-US" dirty="0" err="1">
                <a:latin typeface="Comic Sans MS" pitchFamily="66" charset="0"/>
              </a:rPr>
              <a:t>administrator.This</a:t>
            </a:r>
            <a:r>
              <a:rPr lang="en-US" dirty="0">
                <a:latin typeface="Comic Sans MS" pitchFamily="66" charset="0"/>
              </a:rPr>
              <a:t> facility is only available to the administrator.</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Enable_Disable_handler.php </a:t>
            </a:r>
            <a:r>
              <a:rPr lang="en-US" dirty="0">
                <a:latin typeface="Comic Sans MS" pitchFamily="66" charset="0"/>
              </a:rPr>
              <a:t>: Handler page for enabling/disabling of students account </a:t>
            </a:r>
            <a:r>
              <a:rPr lang="en-US" dirty="0" err="1">
                <a:latin typeface="Comic Sans MS" pitchFamily="66" charset="0"/>
              </a:rPr>
              <a:t>facility.This</a:t>
            </a:r>
            <a:r>
              <a:rPr lang="en-US" dirty="0">
                <a:latin typeface="Comic Sans MS" pitchFamily="66" charset="0"/>
              </a:rPr>
              <a:t> functionality is only available to the administrator.</a:t>
            </a:r>
          </a:p>
          <a:p>
            <a:endParaRPr lang="en-US" dirty="0">
              <a:latin typeface="Comic Sans MS" pitchFamily="66" charset="0"/>
            </a:endParaRPr>
          </a:p>
          <a:p>
            <a:pPr>
              <a:buFont typeface="Wingdings" pitchFamily="2" charset="2"/>
              <a:buChar char="§"/>
            </a:pPr>
            <a:r>
              <a:rPr lang="en-US" b="1" dirty="0">
                <a:latin typeface="Comic Sans MS" pitchFamily="66" charset="0"/>
              </a:rPr>
              <a:t>Footer.php : </a:t>
            </a:r>
            <a:r>
              <a:rPr lang="en-US" dirty="0">
                <a:latin typeface="Comic Sans MS" pitchFamily="66" charset="0"/>
              </a:rPr>
              <a:t>Footer file for all pages</a:t>
            </a:r>
            <a:r>
              <a:rPr lang="en-US" b="1" dirty="0">
                <a:latin typeface="Comic Sans MS" pitchFamily="66" charset="0"/>
              </a:rPr>
              <a:t>.</a:t>
            </a:r>
          </a:p>
          <a:p>
            <a:pPr>
              <a:buFont typeface="Wingdings" pitchFamily="2" charset="2"/>
              <a:buChar char="§"/>
            </a:pPr>
            <a:endParaRPr lang="en-US" b="1"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Header.php : </a:t>
            </a:r>
            <a:r>
              <a:rPr lang="en-US" dirty="0">
                <a:latin typeface="Comic Sans MS" pitchFamily="66" charset="0"/>
              </a:rPr>
              <a:t>Header file for login page and homepage of the site</a:t>
            </a:r>
            <a:r>
              <a:rPr lang="en-US" b="1" dirty="0">
                <a:latin typeface="Comic Sans MS" pitchFamily="66" charset="0"/>
              </a:rPr>
              <a:t>.</a:t>
            </a:r>
          </a:p>
          <a:p>
            <a:endParaRPr lang="en-US" b="1" dirty="0">
              <a:latin typeface="Comic Sans MS" pitchFamily="66" charset="0"/>
            </a:endParaRPr>
          </a:p>
          <a:p>
            <a:r>
              <a:rPr lang="en-US" dirty="0">
                <a:latin typeface="Comic Sans MS" pitchFamily="66" charset="0"/>
              </a:rPr>
              <a:t>         </a:t>
            </a:r>
            <a:r>
              <a:rPr lang="en-US" b="1" dirty="0">
                <a:latin typeface="Comic Sans MS" pitchFamily="66" charset="0"/>
              </a:rPr>
              <a:t>Index.php </a:t>
            </a:r>
            <a:r>
              <a:rPr lang="en-US" dirty="0">
                <a:latin typeface="Comic Sans MS" pitchFamily="66" charset="0"/>
              </a:rPr>
              <a:t>: Homepage of the website.</a:t>
            </a:r>
          </a:p>
          <a:p>
            <a:endParaRPr lang="en-US" dirty="0">
              <a:latin typeface="Comic Sans MS" pitchFamily="66"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47</a:t>
            </a:fld>
            <a:endParaRPr lang="en-US"/>
          </a:p>
        </p:txBody>
      </p:sp>
      <p:sp>
        <p:nvSpPr>
          <p:cNvPr id="10" name="TextBox 9"/>
          <p:cNvSpPr txBox="1"/>
          <p:nvPr/>
        </p:nvSpPr>
        <p:spPr>
          <a:xfrm>
            <a:off x="533400" y="720090"/>
            <a:ext cx="5867400" cy="8125301"/>
          </a:xfrm>
          <a:prstGeom prst="rect">
            <a:avLst/>
          </a:prstGeom>
          <a:noFill/>
        </p:spPr>
        <p:txBody>
          <a:bodyPr wrap="square" rtlCol="0">
            <a:spAutoFit/>
          </a:bodyPr>
          <a:lstStyle/>
          <a:p>
            <a:pPr>
              <a:buFont typeface="Wingdings" pitchFamily="2" charset="2"/>
              <a:buChar char="§"/>
            </a:pPr>
            <a:r>
              <a:rPr lang="en-US" b="1" dirty="0">
                <a:latin typeface="Comic Sans MS" pitchFamily="66" charset="0"/>
              </a:rPr>
              <a:t> Logout.php : </a:t>
            </a:r>
            <a:r>
              <a:rPr lang="en-US" dirty="0">
                <a:latin typeface="Comic Sans MS" pitchFamily="66" charset="0"/>
              </a:rPr>
              <a:t>Logout handler </a:t>
            </a:r>
            <a:r>
              <a:rPr lang="en-US" dirty="0" err="1">
                <a:latin typeface="Comic Sans MS" pitchFamily="66" charset="0"/>
              </a:rPr>
              <a:t>page.It</a:t>
            </a:r>
            <a:r>
              <a:rPr lang="en-US" dirty="0">
                <a:latin typeface="Comic Sans MS" pitchFamily="66" charset="0"/>
              </a:rPr>
              <a:t> Destroys all session variables thus ending user session.</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Search.php : </a:t>
            </a:r>
            <a:r>
              <a:rPr lang="en-US" dirty="0">
                <a:latin typeface="Comic Sans MS" pitchFamily="66" charset="0"/>
              </a:rPr>
              <a:t>Search page to search </a:t>
            </a:r>
            <a:r>
              <a:rPr lang="en-US" dirty="0" err="1">
                <a:latin typeface="Comic Sans MS" pitchFamily="66" charset="0"/>
              </a:rPr>
              <a:t>students.It</a:t>
            </a:r>
            <a:r>
              <a:rPr lang="en-US" dirty="0">
                <a:latin typeface="Comic Sans MS" pitchFamily="66" charset="0"/>
              </a:rPr>
              <a:t> can only be used by </a:t>
            </a:r>
            <a:r>
              <a:rPr lang="en-US" dirty="0" err="1">
                <a:latin typeface="Comic Sans MS" pitchFamily="66" charset="0"/>
              </a:rPr>
              <a:t>administrator.Students</a:t>
            </a:r>
            <a:r>
              <a:rPr lang="en-US" dirty="0">
                <a:latin typeface="Comic Sans MS" pitchFamily="66" charset="0"/>
              </a:rPr>
              <a:t> can be searched using different fields such as user id,</a:t>
            </a:r>
          </a:p>
          <a:p>
            <a:pPr>
              <a:buFont typeface="Wingdings" pitchFamily="2" charset="2"/>
              <a:buChar char="§"/>
            </a:pPr>
            <a:r>
              <a:rPr lang="en-US" dirty="0">
                <a:latin typeface="Comic Sans MS" pitchFamily="66" charset="0"/>
              </a:rPr>
              <a:t>account status etc.</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Search_Result.php : </a:t>
            </a:r>
            <a:r>
              <a:rPr lang="en-US" dirty="0">
                <a:latin typeface="Comic Sans MS" pitchFamily="66" charset="0"/>
              </a:rPr>
              <a:t>Page to display search results to the administrator.</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Search_View_Result.php : </a:t>
            </a:r>
            <a:r>
              <a:rPr lang="en-US" dirty="0">
                <a:latin typeface="Comic Sans MS" pitchFamily="66" charset="0"/>
              </a:rPr>
              <a:t>Page to display student information for any selected search result.</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Student_Edit.php </a:t>
            </a:r>
            <a:r>
              <a:rPr lang="en-US" dirty="0">
                <a:latin typeface="Comic Sans MS" pitchFamily="66" charset="0"/>
              </a:rPr>
              <a:t>: Page to edit student </a:t>
            </a:r>
            <a:r>
              <a:rPr lang="en-US" dirty="0" err="1">
                <a:latin typeface="Comic Sans MS" pitchFamily="66" charset="0"/>
              </a:rPr>
              <a:t>information.It</a:t>
            </a:r>
            <a:r>
              <a:rPr lang="en-US" dirty="0">
                <a:latin typeface="Comic Sans MS" pitchFamily="66" charset="0"/>
              </a:rPr>
              <a:t> can be accessed by students.</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Student_Edit_Handler.php : </a:t>
            </a:r>
            <a:r>
              <a:rPr lang="en-US" dirty="0">
                <a:latin typeface="Comic Sans MS" pitchFamily="66" charset="0"/>
              </a:rPr>
              <a:t>Page handler for Student_Edit.php.</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Student_Header.php : </a:t>
            </a:r>
            <a:r>
              <a:rPr lang="en-US" dirty="0">
                <a:latin typeface="Comic Sans MS" pitchFamily="66" charset="0"/>
              </a:rPr>
              <a:t>Header file for student pages.</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Student_Home.php </a:t>
            </a:r>
            <a:r>
              <a:rPr lang="en-US" dirty="0">
                <a:latin typeface="Comic Sans MS" pitchFamily="66" charset="0"/>
              </a:rPr>
              <a:t>: Home page for students after they log into their respective accounts.</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Student_login.php : </a:t>
            </a:r>
            <a:r>
              <a:rPr lang="en-US" dirty="0">
                <a:latin typeface="Comic Sans MS" pitchFamily="66" charset="0"/>
              </a:rPr>
              <a:t>Login Page for student login.</a:t>
            </a:r>
          </a:p>
          <a:p>
            <a:r>
              <a:rPr lang="en-US" dirty="0">
                <a:latin typeface="Comic Sans MS" pitchFamily="66" charset="0"/>
              </a:rPr>
              <a:t>  Appropriate message is displayed if the login is  </a:t>
            </a:r>
          </a:p>
          <a:p>
            <a:r>
              <a:rPr lang="en-US" dirty="0">
                <a:latin typeface="Comic Sans MS" pitchFamily="66" charset="0"/>
              </a:rPr>
              <a:t>        unsuccessful.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48</a:t>
            </a:fld>
            <a:endParaRPr lang="en-US"/>
          </a:p>
        </p:txBody>
      </p:sp>
      <p:sp>
        <p:nvSpPr>
          <p:cNvPr id="10" name="TextBox 9"/>
          <p:cNvSpPr txBox="1"/>
          <p:nvPr/>
        </p:nvSpPr>
        <p:spPr>
          <a:xfrm>
            <a:off x="609600" y="568702"/>
            <a:ext cx="5867400" cy="8679299"/>
          </a:xfrm>
          <a:prstGeom prst="rect">
            <a:avLst/>
          </a:prstGeom>
          <a:noFill/>
        </p:spPr>
        <p:txBody>
          <a:bodyPr wrap="square" rtlCol="0">
            <a:spAutoFit/>
          </a:bodyPr>
          <a:lstStyle/>
          <a:p>
            <a:pPr>
              <a:buFont typeface="Wingdings" pitchFamily="2" charset="2"/>
              <a:buChar char="§"/>
            </a:pPr>
            <a:r>
              <a:rPr lang="en-US" dirty="0">
                <a:latin typeface="Comic Sans MS" pitchFamily="66" charset="0"/>
              </a:rPr>
              <a:t> </a:t>
            </a:r>
            <a:r>
              <a:rPr lang="en-US" b="1" dirty="0">
                <a:latin typeface="Comic Sans MS" pitchFamily="66" charset="0"/>
              </a:rPr>
              <a:t>Student_login_handler.php </a:t>
            </a:r>
            <a:r>
              <a:rPr lang="en-US" dirty="0">
                <a:latin typeface="Comic Sans MS" pitchFamily="66" charset="0"/>
              </a:rPr>
              <a:t>: Page handler for </a:t>
            </a:r>
            <a:r>
              <a:rPr lang="en-US" dirty="0" err="1">
                <a:latin typeface="Comic Sans MS" pitchFamily="66" charset="0"/>
              </a:rPr>
              <a:t>Student_Login.php.It</a:t>
            </a:r>
            <a:r>
              <a:rPr lang="en-US" dirty="0">
                <a:latin typeface="Comic Sans MS" pitchFamily="66" charset="0"/>
              </a:rPr>
              <a:t> checks the values provided with that in </a:t>
            </a:r>
            <a:r>
              <a:rPr lang="en-US" dirty="0" err="1">
                <a:latin typeface="Comic Sans MS" pitchFamily="66" charset="0"/>
              </a:rPr>
              <a:t>th</a:t>
            </a:r>
            <a:r>
              <a:rPr lang="en-US" dirty="0">
                <a:latin typeface="Comic Sans MS" pitchFamily="66" charset="0"/>
              </a:rPr>
              <a:t> the database.</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Student_Registration.php : </a:t>
            </a:r>
            <a:r>
              <a:rPr lang="en-US" dirty="0">
                <a:latin typeface="Comic Sans MS" pitchFamily="66" charset="0"/>
              </a:rPr>
              <a:t>Student Registration </a:t>
            </a:r>
            <a:r>
              <a:rPr lang="en-US" dirty="0" err="1">
                <a:latin typeface="Comic Sans MS" pitchFamily="66" charset="0"/>
              </a:rPr>
              <a:t>page.The</a:t>
            </a:r>
            <a:r>
              <a:rPr lang="en-US" dirty="0">
                <a:latin typeface="Comic Sans MS" pitchFamily="66" charset="0"/>
              </a:rPr>
              <a:t> students enters various details here for registration.</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Student_Registration_handler.php : </a:t>
            </a:r>
            <a:r>
              <a:rPr lang="en-US" dirty="0">
                <a:latin typeface="Comic Sans MS" pitchFamily="66" charset="0"/>
              </a:rPr>
              <a:t>Page Handler for handling the file </a:t>
            </a:r>
            <a:r>
              <a:rPr lang="en-US" dirty="0" err="1">
                <a:latin typeface="Comic Sans MS" pitchFamily="66" charset="0"/>
              </a:rPr>
              <a:t>Student_registration.php.It</a:t>
            </a:r>
            <a:r>
              <a:rPr lang="en-US" dirty="0">
                <a:latin typeface="Comic Sans MS" pitchFamily="66" charset="0"/>
              </a:rPr>
              <a:t> adds value to the </a:t>
            </a:r>
            <a:r>
              <a:rPr lang="en-US" dirty="0" err="1">
                <a:latin typeface="Comic Sans MS" pitchFamily="66" charset="0"/>
              </a:rPr>
              <a:t>student_information</a:t>
            </a:r>
            <a:r>
              <a:rPr lang="en-US" dirty="0">
                <a:latin typeface="Comic Sans MS" pitchFamily="66" charset="0"/>
              </a:rPr>
              <a:t> table thus</a:t>
            </a:r>
          </a:p>
          <a:p>
            <a:r>
              <a:rPr lang="en-US" dirty="0">
                <a:latin typeface="Comic Sans MS" pitchFamily="66" charset="0"/>
              </a:rPr>
              <a:t>creating a new user.</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Student_Reset_Password.php : </a:t>
            </a:r>
            <a:r>
              <a:rPr lang="en-US" dirty="0">
                <a:latin typeface="Comic Sans MS" pitchFamily="66" charset="0"/>
              </a:rPr>
              <a:t>Page for resetting </a:t>
            </a:r>
            <a:r>
              <a:rPr lang="en-US" dirty="0" err="1">
                <a:latin typeface="Comic Sans MS" pitchFamily="66" charset="0"/>
              </a:rPr>
              <a:t>password.It</a:t>
            </a:r>
            <a:r>
              <a:rPr lang="en-US" dirty="0">
                <a:latin typeface="Comic Sans MS" pitchFamily="66" charset="0"/>
              </a:rPr>
              <a:t> can be used only </a:t>
            </a:r>
            <a:r>
              <a:rPr lang="en-US" dirty="0" err="1">
                <a:latin typeface="Comic Sans MS" pitchFamily="66" charset="0"/>
              </a:rPr>
              <a:t>bystudents</a:t>
            </a:r>
            <a:r>
              <a:rPr lang="en-US" dirty="0">
                <a:latin typeface="Comic Sans MS" pitchFamily="66" charset="0"/>
              </a:rPr>
              <a:t>.</a:t>
            </a:r>
          </a:p>
          <a:p>
            <a:r>
              <a:rPr lang="en-US" dirty="0">
                <a:latin typeface="Comic Sans MS" pitchFamily="66" charset="0"/>
              </a:rPr>
              <a:t>Administrator password can be changed only by changing the values in the table directly.</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Student_Reset_Password_Handler.php : </a:t>
            </a:r>
            <a:r>
              <a:rPr lang="en-US" dirty="0">
                <a:latin typeface="Comic Sans MS" pitchFamily="66" charset="0"/>
              </a:rPr>
              <a:t>Page handler for handling page Student_Reset_Password.php.</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Student_View.php </a:t>
            </a:r>
            <a:r>
              <a:rPr lang="en-US" dirty="0">
                <a:latin typeface="Comic Sans MS" pitchFamily="66" charset="0"/>
              </a:rPr>
              <a:t>: Page to display student profile with all the details of the student.</a:t>
            </a:r>
          </a:p>
          <a:p>
            <a:pPr>
              <a:buFont typeface="Wingdings" pitchFamily="2" charset="2"/>
              <a:buChar char="§"/>
            </a:pPr>
            <a:endParaRPr lang="en-US" dirty="0">
              <a:latin typeface="Comic Sans MS" pitchFamily="66" charset="0"/>
            </a:endParaRPr>
          </a:p>
          <a:p>
            <a:pPr>
              <a:buFont typeface="Wingdings" pitchFamily="2" charset="2"/>
              <a:buChar char="§"/>
            </a:pPr>
            <a:r>
              <a:rPr lang="en-US" dirty="0">
                <a:latin typeface="Comic Sans MS" pitchFamily="66" charset="0"/>
              </a:rPr>
              <a:t> </a:t>
            </a:r>
            <a:r>
              <a:rPr lang="en-US" b="1" dirty="0">
                <a:latin typeface="Comic Sans MS" pitchFamily="66" charset="0"/>
              </a:rPr>
              <a:t>Style.css : </a:t>
            </a:r>
            <a:r>
              <a:rPr lang="en-US" dirty="0" err="1">
                <a:latin typeface="Comic Sans MS" pitchFamily="66" charset="0"/>
              </a:rPr>
              <a:t>Stylesheet</a:t>
            </a:r>
            <a:r>
              <a:rPr lang="en-US" dirty="0">
                <a:latin typeface="Comic Sans MS" pitchFamily="66" charset="0"/>
              </a:rPr>
              <a:t> for the whole site design.</a:t>
            </a:r>
          </a:p>
          <a:p>
            <a:pPr>
              <a:buFont typeface="Wingdings" pitchFamily="2" charset="2"/>
              <a:buChar char="§"/>
            </a:pPr>
            <a:r>
              <a:rPr lang="en-US" b="1" dirty="0">
                <a:latin typeface="Comic Sans MS" pitchFamily="66" charset="0"/>
              </a:rPr>
              <a:t>Validation.js : </a:t>
            </a:r>
            <a:r>
              <a:rPr lang="en-US" dirty="0">
                <a:latin typeface="Comic Sans MS" pitchFamily="66" charset="0"/>
              </a:rPr>
              <a:t>Javascript validations used for</a:t>
            </a:r>
          </a:p>
          <a:p>
            <a:r>
              <a:rPr lang="en-US" dirty="0">
                <a:latin typeface="Comic Sans MS" pitchFamily="66" charset="0"/>
              </a:rPr>
              <a:t>validation of form values. Various form entries are</a:t>
            </a:r>
          </a:p>
          <a:p>
            <a:r>
              <a:rPr lang="en-US" dirty="0">
                <a:latin typeface="Comic Sans MS" pitchFamily="66" charset="0"/>
              </a:rPr>
              <a:t> validated at the client side using this file only.</a:t>
            </a:r>
          </a:p>
          <a:p>
            <a:endParaRPr lang="en-US" dirty="0">
              <a:latin typeface="Comic Sans MS" pitchFamily="66" charset="0"/>
            </a:endParaRPr>
          </a:p>
          <a:p>
            <a:r>
              <a:rPr lang="en-US" dirty="0">
                <a:latin typeface="Comic Sans MS" pitchFamily="66"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49</a:t>
            </a:fld>
            <a:endParaRPr lang="en-US"/>
          </a:p>
        </p:txBody>
      </p:sp>
      <p:sp>
        <p:nvSpPr>
          <p:cNvPr id="10" name="TextBox 9"/>
          <p:cNvSpPr txBox="1"/>
          <p:nvPr/>
        </p:nvSpPr>
        <p:spPr>
          <a:xfrm>
            <a:off x="609600" y="568702"/>
            <a:ext cx="5867400" cy="1200329"/>
          </a:xfrm>
          <a:prstGeom prst="rect">
            <a:avLst/>
          </a:prstGeom>
          <a:noFill/>
        </p:spPr>
        <p:txBody>
          <a:bodyPr wrap="square" rtlCol="0">
            <a:spAutoFit/>
          </a:bodyPr>
          <a:lstStyle/>
          <a:p>
            <a:pPr algn="ctr"/>
            <a:r>
              <a:rPr lang="en-US" b="1" i="1" u="sng" dirty="0">
                <a:latin typeface="Century Gothic" pitchFamily="34" charset="0"/>
              </a:rPr>
              <a:t>Description of database tables</a:t>
            </a:r>
          </a:p>
          <a:p>
            <a:pPr algn="ctr"/>
            <a:endParaRPr lang="en-US" b="1" i="1" u="sng" dirty="0">
              <a:latin typeface="Century Gothic" pitchFamily="34" charset="0"/>
            </a:endParaRPr>
          </a:p>
          <a:p>
            <a:pPr>
              <a:buFont typeface="Wingdings" pitchFamily="2" charset="2"/>
              <a:buChar char="§"/>
            </a:pPr>
            <a:r>
              <a:rPr lang="en-US" b="1" dirty="0"/>
              <a:t> </a:t>
            </a:r>
            <a:r>
              <a:rPr lang="en-US" b="1" dirty="0">
                <a:latin typeface="Comic Sans MS" pitchFamily="66" charset="0"/>
              </a:rPr>
              <a:t>admin_login :</a:t>
            </a:r>
          </a:p>
          <a:p>
            <a:pPr>
              <a:buFont typeface="Wingdings" pitchFamily="2" charset="2"/>
              <a:buChar char="§"/>
            </a:pPr>
            <a:endParaRPr lang="en-US" dirty="0">
              <a:latin typeface="Comic Sans MS" pitchFamily="66" charset="0"/>
            </a:endParaRPr>
          </a:p>
        </p:txBody>
      </p:sp>
      <p:pic>
        <p:nvPicPr>
          <p:cNvPr id="3074" name="Picture 2"/>
          <p:cNvPicPr>
            <a:picLocks noChangeAspect="1" noChangeArrowheads="1"/>
          </p:cNvPicPr>
          <p:nvPr/>
        </p:nvPicPr>
        <p:blipFill>
          <a:blip r:embed="rId2"/>
          <a:srcRect/>
          <a:stretch>
            <a:fillRect/>
          </a:stretch>
        </p:blipFill>
        <p:spPr bwMode="auto">
          <a:xfrm>
            <a:off x="2105025" y="1600200"/>
            <a:ext cx="2771775" cy="1038225"/>
          </a:xfrm>
          <a:prstGeom prst="rect">
            <a:avLst/>
          </a:prstGeom>
          <a:noFill/>
          <a:ln w="9525">
            <a:noFill/>
            <a:miter lim="800000"/>
            <a:headEnd/>
            <a:tailEnd/>
          </a:ln>
          <a:effectLst/>
        </p:spPr>
      </p:pic>
      <p:sp>
        <p:nvSpPr>
          <p:cNvPr id="8" name="TextBox 7"/>
          <p:cNvSpPr txBox="1"/>
          <p:nvPr/>
        </p:nvSpPr>
        <p:spPr>
          <a:xfrm>
            <a:off x="533400" y="2819400"/>
            <a:ext cx="5943600" cy="1754326"/>
          </a:xfrm>
          <a:prstGeom prst="rect">
            <a:avLst/>
          </a:prstGeom>
          <a:noFill/>
        </p:spPr>
        <p:txBody>
          <a:bodyPr wrap="square" rtlCol="0">
            <a:spAutoFit/>
          </a:bodyPr>
          <a:lstStyle/>
          <a:p>
            <a:pPr>
              <a:buFont typeface="Arial" pitchFamily="34" charset="0"/>
              <a:buChar char="•"/>
            </a:pPr>
            <a:r>
              <a:rPr lang="en-US" dirty="0">
                <a:latin typeface="Comic Sans MS" pitchFamily="66" charset="0"/>
              </a:rPr>
              <a:t> </a:t>
            </a:r>
            <a:r>
              <a:rPr lang="en-US" dirty="0" err="1">
                <a:latin typeface="Comic Sans MS" pitchFamily="66" charset="0"/>
              </a:rPr>
              <a:t>user_id</a:t>
            </a:r>
            <a:r>
              <a:rPr lang="en-US" dirty="0">
                <a:latin typeface="Comic Sans MS" pitchFamily="66" charset="0"/>
              </a:rPr>
              <a:t> : Stores user id of administrator(s).</a:t>
            </a:r>
          </a:p>
          <a:p>
            <a:pPr>
              <a:buFont typeface="Arial" pitchFamily="34" charset="0"/>
              <a:buChar char="•"/>
            </a:pPr>
            <a:r>
              <a:rPr lang="en-US" dirty="0">
                <a:latin typeface="Comic Sans MS" pitchFamily="66" charset="0"/>
              </a:rPr>
              <a:t> password : Stores password of the administrator(s).</a:t>
            </a:r>
          </a:p>
          <a:p>
            <a:pPr>
              <a:buFont typeface="Arial" pitchFamily="34" charset="0"/>
              <a:buChar char="•"/>
            </a:pPr>
            <a:r>
              <a:rPr lang="en-US" dirty="0">
                <a:latin typeface="Comic Sans MS" pitchFamily="66" charset="0"/>
              </a:rPr>
              <a:t> </a:t>
            </a:r>
            <a:r>
              <a:rPr lang="en-US" dirty="0" err="1">
                <a:latin typeface="Comic Sans MS" pitchFamily="66" charset="0"/>
              </a:rPr>
              <a:t>last_login_date</a:t>
            </a:r>
            <a:r>
              <a:rPr lang="en-US" dirty="0">
                <a:latin typeface="Comic Sans MS" pitchFamily="66" charset="0"/>
              </a:rPr>
              <a:t> : Stores the last login date of the administrator(s).</a:t>
            </a:r>
          </a:p>
          <a:p>
            <a:pPr>
              <a:buFont typeface="Wingdings" pitchFamily="2" charset="2"/>
              <a:buChar char="§"/>
            </a:pPr>
            <a:r>
              <a:rPr lang="en-US" b="1" dirty="0" err="1"/>
              <a:t>Student_information</a:t>
            </a:r>
            <a:r>
              <a:rPr lang="en-US" b="1" dirty="0"/>
              <a:t> :</a:t>
            </a:r>
          </a:p>
          <a:p>
            <a:endParaRPr lang="en-US" dirty="0">
              <a:latin typeface="Comic Sans MS" pitchFamily="66" charset="0"/>
            </a:endParaRPr>
          </a:p>
        </p:txBody>
      </p:sp>
      <p:pic>
        <p:nvPicPr>
          <p:cNvPr id="3075" name="Picture 3"/>
          <p:cNvPicPr>
            <a:picLocks noChangeAspect="1" noChangeArrowheads="1"/>
          </p:cNvPicPr>
          <p:nvPr/>
        </p:nvPicPr>
        <p:blipFill>
          <a:blip r:embed="rId3"/>
          <a:srcRect/>
          <a:stretch>
            <a:fillRect/>
          </a:stretch>
        </p:blipFill>
        <p:spPr bwMode="auto">
          <a:xfrm>
            <a:off x="2362200" y="4267200"/>
            <a:ext cx="3305175" cy="4343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81000" y="457200"/>
            <a:ext cx="6096000" cy="838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ounded Rectangle 13"/>
          <p:cNvSpPr/>
          <p:nvPr/>
        </p:nvSpPr>
        <p:spPr>
          <a:xfrm>
            <a:off x="381000" y="381000"/>
            <a:ext cx="6096000" cy="838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Footer Placeholder 3"/>
          <p:cNvSpPr>
            <a:spLocks noGrp="1"/>
          </p:cNvSpPr>
          <p:nvPr>
            <p:ph type="ftr" sz="quarter" idx="11"/>
          </p:nvPr>
        </p:nvSpPr>
        <p:spPr/>
        <p:txBody>
          <a:bodyPr/>
          <a:lstStyle/>
          <a:p>
            <a:r>
              <a:rPr lang="en-US" dirty="0"/>
              <a:t>..</a:t>
            </a:r>
          </a:p>
        </p:txBody>
      </p:sp>
      <p:sp>
        <p:nvSpPr>
          <p:cNvPr id="20" name="Slide Number Placeholder 4"/>
          <p:cNvSpPr>
            <a:spLocks noGrp="1"/>
          </p:cNvSpPr>
          <p:nvPr>
            <p:ph type="sldNum" sz="quarter" idx="12"/>
          </p:nvPr>
        </p:nvSpPr>
        <p:spPr/>
        <p:txBody>
          <a:bodyPr/>
          <a:lstStyle/>
          <a:p>
            <a:fld id="{66E96716-FF1B-4FC4-A514-F8A3B2D44856}" type="slidenum">
              <a:rPr lang="en-US" smtClean="0"/>
              <a:pPr/>
              <a:t>5</a:t>
            </a:fld>
            <a:endParaRPr lang="en-US"/>
          </a:p>
        </p:txBody>
      </p:sp>
      <p:sp>
        <p:nvSpPr>
          <p:cNvPr id="21" name="TextBox 20"/>
          <p:cNvSpPr txBox="1"/>
          <p:nvPr/>
        </p:nvSpPr>
        <p:spPr>
          <a:xfrm>
            <a:off x="685800" y="609600"/>
            <a:ext cx="5638800" cy="4524315"/>
          </a:xfrm>
          <a:prstGeom prst="rect">
            <a:avLst/>
          </a:prstGeom>
          <a:noFill/>
        </p:spPr>
        <p:txBody>
          <a:bodyPr wrap="square" rtlCol="0">
            <a:spAutoFit/>
          </a:bodyPr>
          <a:lstStyle/>
          <a:p>
            <a:r>
              <a:rPr lang="en-US" b="1" u="sng" dirty="0">
                <a:latin typeface="Century Gothic" pitchFamily="34" charset="0"/>
              </a:rPr>
              <a:t>Registration Module and Account Management</a:t>
            </a:r>
            <a:r>
              <a:rPr lang="en-US" b="1" dirty="0">
                <a:latin typeface="Comic Sans MS" pitchFamily="66" charset="0"/>
              </a:rPr>
              <a:t>:</a:t>
            </a:r>
          </a:p>
          <a:p>
            <a:endParaRPr lang="en-US" b="1" dirty="0">
              <a:latin typeface="Comic Sans MS" pitchFamily="66" charset="0"/>
            </a:endParaRPr>
          </a:p>
          <a:p>
            <a:pPr>
              <a:buFont typeface="Wingdings" pitchFamily="2" charset="2"/>
              <a:buChar char="§"/>
            </a:pPr>
            <a:r>
              <a:rPr lang="en-US" dirty="0">
                <a:latin typeface="Comic Sans MS" pitchFamily="66" charset="0"/>
              </a:rPr>
              <a:t>This module will help the student get</a:t>
            </a:r>
          </a:p>
          <a:p>
            <a:r>
              <a:rPr lang="en-US" dirty="0">
                <a:latin typeface="Comic Sans MS" pitchFamily="66" charset="0"/>
              </a:rPr>
              <a:t>   registered from anywhere if internet is present.</a:t>
            </a:r>
          </a:p>
          <a:p>
            <a:pPr>
              <a:buFont typeface="Wingdings" pitchFamily="2" charset="2"/>
              <a:buChar char="§"/>
            </a:pPr>
            <a:r>
              <a:rPr lang="en-US" dirty="0">
                <a:latin typeface="Comic Sans MS" pitchFamily="66" charset="0"/>
              </a:rPr>
              <a:t>This module will really simplify the task of on</a:t>
            </a:r>
          </a:p>
          <a:p>
            <a:r>
              <a:rPr lang="en-US" dirty="0">
                <a:latin typeface="Comic Sans MS" pitchFamily="66" charset="0"/>
              </a:rPr>
              <a:t>  paper registration. Also after successful</a:t>
            </a:r>
          </a:p>
          <a:p>
            <a:r>
              <a:rPr lang="en-US" dirty="0">
                <a:latin typeface="Comic Sans MS" pitchFamily="66" charset="0"/>
              </a:rPr>
              <a:t>  registration the user can update information and</a:t>
            </a:r>
          </a:p>
          <a:p>
            <a:r>
              <a:rPr lang="en-US" dirty="0">
                <a:latin typeface="Comic Sans MS" pitchFamily="66" charset="0"/>
              </a:rPr>
              <a:t>  change their password as and when required.</a:t>
            </a:r>
          </a:p>
          <a:p>
            <a:endParaRPr lang="en-US" dirty="0">
              <a:latin typeface="Comic Sans MS" pitchFamily="66" charset="0"/>
            </a:endParaRPr>
          </a:p>
          <a:p>
            <a:r>
              <a:rPr lang="en-US" b="1" u="sng" dirty="0">
                <a:latin typeface="Comic Sans MS" pitchFamily="66" charset="0"/>
              </a:rPr>
              <a:t>User Management: </a:t>
            </a:r>
          </a:p>
          <a:p>
            <a:endParaRPr lang="en-US" b="1" u="sng" dirty="0">
              <a:latin typeface="Comic Sans MS" pitchFamily="66" charset="0"/>
            </a:endParaRPr>
          </a:p>
          <a:p>
            <a:pPr>
              <a:buFont typeface="Wingdings" pitchFamily="2" charset="2"/>
              <a:buChar char="§"/>
            </a:pPr>
            <a:r>
              <a:rPr lang="en-US" dirty="0">
                <a:latin typeface="Comic Sans MS" pitchFamily="66" charset="0"/>
              </a:rPr>
              <a:t> This module will help the administrator in</a:t>
            </a:r>
          </a:p>
          <a:p>
            <a:r>
              <a:rPr lang="en-US" dirty="0">
                <a:latin typeface="Comic Sans MS" pitchFamily="66" charset="0"/>
              </a:rPr>
              <a:t>   enabling/disabling a user account and updating</a:t>
            </a:r>
          </a:p>
          <a:p>
            <a:r>
              <a:rPr lang="en-US" dirty="0">
                <a:latin typeface="Comic Sans MS" pitchFamily="66" charset="0"/>
              </a:rPr>
              <a:t>  user information as required.</a:t>
            </a:r>
          </a:p>
          <a:p>
            <a:pPr>
              <a:buFont typeface="Wingdings" pitchFamily="2" charset="2"/>
              <a:buChar char="§"/>
            </a:pPr>
            <a:r>
              <a:rPr lang="en-US" dirty="0">
                <a:latin typeface="Comic Sans MS" pitchFamily="66" charset="0"/>
              </a:rPr>
              <a:t> Purpose of project is to maintain details of the</a:t>
            </a:r>
          </a:p>
          <a:p>
            <a:r>
              <a:rPr lang="en-US" dirty="0">
                <a:latin typeface="Comic Sans MS" pitchFamily="66" charset="0"/>
              </a:rPr>
              <a:t>   students such as storing information about:</a:t>
            </a:r>
          </a:p>
        </p:txBody>
      </p:sp>
      <p:sp>
        <p:nvSpPr>
          <p:cNvPr id="22" name="TextBox 21"/>
          <p:cNvSpPr txBox="1"/>
          <p:nvPr/>
        </p:nvSpPr>
        <p:spPr>
          <a:xfrm>
            <a:off x="685800" y="5222081"/>
            <a:ext cx="5638800" cy="3693319"/>
          </a:xfrm>
          <a:prstGeom prst="rect">
            <a:avLst/>
          </a:prstGeom>
          <a:noFill/>
        </p:spPr>
        <p:txBody>
          <a:bodyPr wrap="square" rtlCol="0">
            <a:spAutoFit/>
          </a:bodyPr>
          <a:lstStyle/>
          <a:p>
            <a:pPr>
              <a:buFont typeface="Arial" pitchFamily="34" charset="0"/>
              <a:buChar char="•"/>
            </a:pPr>
            <a:r>
              <a:rPr lang="en-US" dirty="0">
                <a:latin typeface="Comic Sans MS" pitchFamily="66" charset="0"/>
              </a:rPr>
              <a:t>Student id</a:t>
            </a:r>
          </a:p>
          <a:p>
            <a:pPr>
              <a:buFont typeface="Arial" pitchFamily="34" charset="0"/>
              <a:buChar char="•"/>
            </a:pPr>
            <a:r>
              <a:rPr lang="en-US" dirty="0">
                <a:latin typeface="Comic Sans MS" pitchFamily="66" charset="0"/>
              </a:rPr>
              <a:t>Student password</a:t>
            </a:r>
          </a:p>
          <a:p>
            <a:pPr>
              <a:buFont typeface="Arial" pitchFamily="34" charset="0"/>
              <a:buChar char="•"/>
            </a:pPr>
            <a:r>
              <a:rPr lang="en-US" dirty="0">
                <a:latin typeface="Comic Sans MS" pitchFamily="66" charset="0"/>
              </a:rPr>
              <a:t>Student name</a:t>
            </a:r>
          </a:p>
          <a:p>
            <a:pPr>
              <a:buFont typeface="Arial" pitchFamily="34" charset="0"/>
              <a:buChar char="•"/>
            </a:pPr>
            <a:r>
              <a:rPr lang="en-US" dirty="0">
                <a:latin typeface="Comic Sans MS" pitchFamily="66" charset="0"/>
              </a:rPr>
              <a:t> Student DOB</a:t>
            </a:r>
          </a:p>
          <a:p>
            <a:pPr>
              <a:buFont typeface="Arial" pitchFamily="34" charset="0"/>
              <a:buChar char="•"/>
            </a:pPr>
            <a:r>
              <a:rPr lang="en-US" dirty="0">
                <a:latin typeface="Comic Sans MS" pitchFamily="66" charset="0"/>
              </a:rPr>
              <a:t> Student mailing address</a:t>
            </a:r>
          </a:p>
          <a:p>
            <a:pPr>
              <a:buFont typeface="Arial" pitchFamily="34" charset="0"/>
              <a:buChar char="•"/>
            </a:pPr>
            <a:r>
              <a:rPr lang="en-US" dirty="0">
                <a:latin typeface="Comic Sans MS" pitchFamily="66" charset="0"/>
              </a:rPr>
              <a:t> Gender</a:t>
            </a:r>
          </a:p>
          <a:p>
            <a:pPr>
              <a:buFont typeface="Arial" pitchFamily="34" charset="0"/>
              <a:buChar char="•"/>
            </a:pPr>
            <a:r>
              <a:rPr lang="en-US" dirty="0">
                <a:latin typeface="Comic Sans MS" pitchFamily="66" charset="0"/>
              </a:rPr>
              <a:t> Registration date</a:t>
            </a:r>
          </a:p>
          <a:p>
            <a:pPr>
              <a:buFont typeface="Arial" pitchFamily="34" charset="0"/>
              <a:buChar char="•"/>
            </a:pPr>
            <a:r>
              <a:rPr lang="en-US" dirty="0">
                <a:latin typeface="Comic Sans MS" pitchFamily="66" charset="0"/>
              </a:rPr>
              <a:t> Student status</a:t>
            </a:r>
          </a:p>
          <a:p>
            <a:pPr>
              <a:buFont typeface="Arial" pitchFamily="34" charset="0"/>
              <a:buChar char="•"/>
            </a:pPr>
            <a:r>
              <a:rPr lang="en-US" dirty="0">
                <a:latin typeface="Comic Sans MS" pitchFamily="66" charset="0"/>
              </a:rPr>
              <a:t> Contact no</a:t>
            </a:r>
          </a:p>
          <a:p>
            <a:pPr>
              <a:buFont typeface="Arial" pitchFamily="34" charset="0"/>
              <a:buChar char="•"/>
            </a:pPr>
            <a:r>
              <a:rPr lang="en-US" dirty="0">
                <a:latin typeface="Comic Sans MS" pitchFamily="66" charset="0"/>
              </a:rPr>
              <a:t> Qualification</a:t>
            </a:r>
          </a:p>
          <a:p>
            <a:pPr>
              <a:buFont typeface="Arial" pitchFamily="34" charset="0"/>
              <a:buChar char="•"/>
            </a:pPr>
            <a:r>
              <a:rPr lang="en-US" dirty="0">
                <a:latin typeface="Comic Sans MS" pitchFamily="66" charset="0"/>
              </a:rPr>
              <a:t> City</a:t>
            </a:r>
          </a:p>
          <a:p>
            <a:pPr>
              <a:buFont typeface="Arial" pitchFamily="34" charset="0"/>
              <a:buChar char="•"/>
            </a:pPr>
            <a:r>
              <a:rPr lang="en-US" dirty="0">
                <a:latin typeface="Comic Sans MS" pitchFamily="66" charset="0"/>
              </a:rPr>
              <a:t> Resume</a:t>
            </a:r>
          </a:p>
          <a:p>
            <a:pPr>
              <a:buFont typeface="Arial" pitchFamily="34" charset="0"/>
              <a:buChar char="•"/>
            </a:pPr>
            <a:r>
              <a:rPr lang="en-US" dirty="0">
                <a:latin typeface="Comic Sans MS" pitchFamily="66" charset="0"/>
              </a:rPr>
              <a:t> Image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50</a:t>
            </a:fld>
            <a:endParaRPr lang="en-US"/>
          </a:p>
        </p:txBody>
      </p:sp>
      <p:sp>
        <p:nvSpPr>
          <p:cNvPr id="10" name="TextBox 9"/>
          <p:cNvSpPr txBox="1"/>
          <p:nvPr/>
        </p:nvSpPr>
        <p:spPr>
          <a:xfrm>
            <a:off x="533400" y="685800"/>
            <a:ext cx="5867400" cy="8125301"/>
          </a:xfrm>
          <a:prstGeom prst="rect">
            <a:avLst/>
          </a:prstGeom>
          <a:noFill/>
        </p:spPr>
        <p:txBody>
          <a:bodyPr wrap="square" rtlCol="0">
            <a:spAutoFit/>
          </a:bodyPr>
          <a:lstStyle/>
          <a:p>
            <a:pPr>
              <a:buFont typeface="Arial" pitchFamily="34" charset="0"/>
              <a:buChar char="•"/>
            </a:pPr>
            <a:r>
              <a:rPr lang="en-US" dirty="0">
                <a:latin typeface="Comic Sans MS" pitchFamily="66" charset="0"/>
              </a:rPr>
              <a:t> </a:t>
            </a:r>
            <a:r>
              <a:rPr lang="en-US" dirty="0" err="1">
                <a:latin typeface="Comic Sans MS" pitchFamily="66" charset="0"/>
              </a:rPr>
              <a:t>student_id</a:t>
            </a:r>
            <a:r>
              <a:rPr lang="en-US" dirty="0">
                <a:latin typeface="Comic Sans MS" pitchFamily="66" charset="0"/>
              </a:rPr>
              <a:t> : Stores user id of the student(s)</a:t>
            </a:r>
          </a:p>
          <a:p>
            <a:pPr>
              <a:buFont typeface="Arial" pitchFamily="34" charset="0"/>
              <a:buChar char="•"/>
            </a:pPr>
            <a:r>
              <a:rPr lang="en-US" dirty="0">
                <a:latin typeface="Comic Sans MS" pitchFamily="66" charset="0"/>
              </a:rPr>
              <a:t> </a:t>
            </a:r>
            <a:r>
              <a:rPr lang="en-US" dirty="0" err="1">
                <a:latin typeface="Comic Sans MS" pitchFamily="66" charset="0"/>
              </a:rPr>
              <a:t>student_password</a:t>
            </a:r>
            <a:r>
              <a:rPr lang="en-US" dirty="0">
                <a:latin typeface="Comic Sans MS" pitchFamily="66" charset="0"/>
              </a:rPr>
              <a:t> : Stores password of the</a:t>
            </a:r>
          </a:p>
          <a:p>
            <a:r>
              <a:rPr lang="en-US" dirty="0">
                <a:latin typeface="Comic Sans MS" pitchFamily="66" charset="0"/>
              </a:rPr>
              <a:t>student(s)</a:t>
            </a:r>
          </a:p>
          <a:p>
            <a:pPr>
              <a:buFont typeface="Arial" pitchFamily="34" charset="0"/>
              <a:buChar char="•"/>
            </a:pPr>
            <a:r>
              <a:rPr lang="en-US" dirty="0">
                <a:latin typeface="Comic Sans MS" pitchFamily="66" charset="0"/>
              </a:rPr>
              <a:t> </a:t>
            </a:r>
            <a:r>
              <a:rPr lang="en-US" dirty="0" err="1">
                <a:latin typeface="Comic Sans MS" pitchFamily="66" charset="0"/>
              </a:rPr>
              <a:t>first_name</a:t>
            </a:r>
            <a:r>
              <a:rPr lang="en-US" dirty="0">
                <a:latin typeface="Comic Sans MS" pitchFamily="66" charset="0"/>
              </a:rPr>
              <a:t> : Stores first name of the student(s)</a:t>
            </a:r>
          </a:p>
          <a:p>
            <a:endParaRPr lang="en-US" dirty="0">
              <a:latin typeface="Comic Sans MS" pitchFamily="66" charset="0"/>
            </a:endParaRPr>
          </a:p>
          <a:p>
            <a:pPr>
              <a:buFont typeface="Arial" pitchFamily="34" charset="0"/>
              <a:buChar char="•"/>
            </a:pPr>
            <a:r>
              <a:rPr lang="en-US" dirty="0">
                <a:latin typeface="Comic Sans MS" pitchFamily="66" charset="0"/>
              </a:rPr>
              <a:t> </a:t>
            </a:r>
            <a:r>
              <a:rPr lang="en-US" dirty="0" err="1">
                <a:latin typeface="Comic Sans MS" pitchFamily="66" charset="0"/>
              </a:rPr>
              <a:t>last_name</a:t>
            </a:r>
            <a:r>
              <a:rPr lang="en-US" dirty="0">
                <a:latin typeface="Comic Sans MS" pitchFamily="66" charset="0"/>
              </a:rPr>
              <a:t> : Stores last name of the student(s)</a:t>
            </a:r>
          </a:p>
          <a:p>
            <a:pPr>
              <a:buFont typeface="Arial" pitchFamily="34" charset="0"/>
              <a:buChar char="•"/>
            </a:pPr>
            <a:r>
              <a:rPr lang="en-US" dirty="0">
                <a:latin typeface="Comic Sans MS" pitchFamily="66" charset="0"/>
              </a:rPr>
              <a:t> </a:t>
            </a:r>
            <a:r>
              <a:rPr lang="en-US" dirty="0" err="1">
                <a:latin typeface="Comic Sans MS" pitchFamily="66" charset="0"/>
              </a:rPr>
              <a:t>registration_date</a:t>
            </a:r>
            <a:r>
              <a:rPr lang="en-US" dirty="0">
                <a:latin typeface="Comic Sans MS" pitchFamily="66" charset="0"/>
              </a:rPr>
              <a:t> : Stores the registration date of the student(s).</a:t>
            </a:r>
          </a:p>
          <a:p>
            <a:pPr>
              <a:buFont typeface="Arial" pitchFamily="34" charset="0"/>
              <a:buChar char="•"/>
            </a:pPr>
            <a:r>
              <a:rPr lang="en-US" dirty="0">
                <a:latin typeface="Comic Sans MS" pitchFamily="66" charset="0"/>
              </a:rPr>
              <a:t> gender : Stores the gender of the student(s)</a:t>
            </a:r>
          </a:p>
          <a:p>
            <a:endParaRPr lang="en-US" dirty="0">
              <a:latin typeface="Comic Sans MS" pitchFamily="66" charset="0"/>
            </a:endParaRPr>
          </a:p>
          <a:p>
            <a:pPr>
              <a:buFont typeface="Arial" pitchFamily="34" charset="0"/>
              <a:buChar char="•"/>
            </a:pPr>
            <a:r>
              <a:rPr lang="en-US" dirty="0">
                <a:latin typeface="Comic Sans MS" pitchFamily="66" charset="0"/>
              </a:rPr>
              <a:t> </a:t>
            </a:r>
            <a:r>
              <a:rPr lang="en-US" dirty="0" err="1">
                <a:latin typeface="Comic Sans MS" pitchFamily="66" charset="0"/>
              </a:rPr>
              <a:t>date_of_birth</a:t>
            </a:r>
            <a:r>
              <a:rPr lang="en-US" dirty="0">
                <a:latin typeface="Comic Sans MS" pitchFamily="66" charset="0"/>
              </a:rPr>
              <a:t> : Stores the date of birth of the student(s).</a:t>
            </a:r>
          </a:p>
          <a:p>
            <a:pPr>
              <a:buFont typeface="Arial" pitchFamily="34" charset="0"/>
              <a:buChar char="•"/>
            </a:pPr>
            <a:r>
              <a:rPr lang="en-US" dirty="0">
                <a:latin typeface="Comic Sans MS" pitchFamily="66" charset="0"/>
              </a:rPr>
              <a:t> </a:t>
            </a:r>
            <a:r>
              <a:rPr lang="en-US" dirty="0" err="1">
                <a:latin typeface="Comic Sans MS" pitchFamily="66" charset="0"/>
              </a:rPr>
              <a:t>student_status</a:t>
            </a:r>
            <a:r>
              <a:rPr lang="en-US" dirty="0">
                <a:latin typeface="Comic Sans MS" pitchFamily="66" charset="0"/>
              </a:rPr>
              <a:t> : Stores the current status of the student account(s).</a:t>
            </a:r>
          </a:p>
          <a:p>
            <a:pPr>
              <a:buFont typeface="Arial" pitchFamily="34" charset="0"/>
              <a:buChar char="•"/>
            </a:pPr>
            <a:r>
              <a:rPr lang="en-US" dirty="0">
                <a:latin typeface="Comic Sans MS" pitchFamily="66" charset="0"/>
              </a:rPr>
              <a:t> </a:t>
            </a:r>
            <a:r>
              <a:rPr lang="en-US" dirty="0" err="1">
                <a:latin typeface="Comic Sans MS" pitchFamily="66" charset="0"/>
              </a:rPr>
              <a:t>contact_no</a:t>
            </a:r>
            <a:r>
              <a:rPr lang="en-US" dirty="0">
                <a:latin typeface="Comic Sans MS" pitchFamily="66" charset="0"/>
              </a:rPr>
              <a:t> : Stores the contact number of the student(s).</a:t>
            </a:r>
          </a:p>
          <a:p>
            <a:endParaRPr lang="en-US" dirty="0">
              <a:latin typeface="Comic Sans MS" pitchFamily="66" charset="0"/>
            </a:endParaRPr>
          </a:p>
          <a:p>
            <a:pPr>
              <a:buFont typeface="Arial" pitchFamily="34" charset="0"/>
              <a:buChar char="•"/>
            </a:pPr>
            <a:r>
              <a:rPr lang="en-US" dirty="0">
                <a:latin typeface="Comic Sans MS" pitchFamily="66" charset="0"/>
              </a:rPr>
              <a:t> qualification : Stores student(s) qualification.</a:t>
            </a:r>
          </a:p>
          <a:p>
            <a:pPr>
              <a:buFont typeface="Arial" pitchFamily="34" charset="0"/>
              <a:buChar char="•"/>
            </a:pPr>
            <a:r>
              <a:rPr lang="en-US" dirty="0">
                <a:latin typeface="Comic Sans MS" pitchFamily="66" charset="0"/>
              </a:rPr>
              <a:t> city : Stores the city in which the student(s) lives.</a:t>
            </a:r>
          </a:p>
          <a:p>
            <a:pPr>
              <a:buFont typeface="Arial" pitchFamily="34" charset="0"/>
              <a:buChar char="•"/>
            </a:pPr>
            <a:r>
              <a:rPr lang="en-US" dirty="0">
                <a:latin typeface="Comic Sans MS" pitchFamily="66" charset="0"/>
              </a:rPr>
              <a:t> email1 : Stores primary email of the student(s).</a:t>
            </a:r>
          </a:p>
          <a:p>
            <a:pPr>
              <a:buFont typeface="Arial" pitchFamily="34" charset="0"/>
              <a:buChar char="•"/>
            </a:pPr>
            <a:r>
              <a:rPr lang="en-US" dirty="0">
                <a:latin typeface="Comic Sans MS" pitchFamily="66" charset="0"/>
              </a:rPr>
              <a:t> email2 : Stores secondary email of the student(s).</a:t>
            </a:r>
          </a:p>
          <a:p>
            <a:endParaRPr lang="en-US" dirty="0">
              <a:latin typeface="Comic Sans MS" pitchFamily="66" charset="0"/>
            </a:endParaRPr>
          </a:p>
          <a:p>
            <a:pPr>
              <a:buFont typeface="Arial" pitchFamily="34" charset="0"/>
              <a:buChar char="•"/>
            </a:pPr>
            <a:r>
              <a:rPr lang="en-US" dirty="0">
                <a:latin typeface="Comic Sans MS" pitchFamily="66" charset="0"/>
              </a:rPr>
              <a:t> address : Stores the address of the student(s).</a:t>
            </a:r>
          </a:p>
          <a:p>
            <a:pPr>
              <a:buFont typeface="Arial" pitchFamily="34" charset="0"/>
              <a:buChar char="•"/>
            </a:pPr>
            <a:r>
              <a:rPr lang="en-US" dirty="0">
                <a:latin typeface="Comic Sans MS" pitchFamily="66" charset="0"/>
              </a:rPr>
              <a:t> description : Stores description of the student(s).</a:t>
            </a:r>
          </a:p>
          <a:p>
            <a:pPr>
              <a:buFont typeface="Arial" pitchFamily="34" charset="0"/>
              <a:buChar char="•"/>
            </a:pPr>
            <a:r>
              <a:rPr lang="en-US" dirty="0">
                <a:latin typeface="Comic Sans MS" pitchFamily="66" charset="0"/>
              </a:rPr>
              <a:t> resume : Stores resume of students(s).</a:t>
            </a:r>
          </a:p>
          <a:p>
            <a:endParaRPr lang="en-US" dirty="0">
              <a:latin typeface="Comic Sans MS" pitchFamily="66" charset="0"/>
            </a:endParaRPr>
          </a:p>
          <a:p>
            <a:pPr>
              <a:buFont typeface="Arial" pitchFamily="34" charset="0"/>
              <a:buChar char="•"/>
            </a:pPr>
            <a:r>
              <a:rPr lang="en-US" dirty="0">
                <a:latin typeface="Comic Sans MS" pitchFamily="66" charset="0"/>
              </a:rPr>
              <a:t>    image : Stores image of the student(s).</a:t>
            </a:r>
          </a:p>
          <a:p>
            <a:pPr>
              <a:buFont typeface="Arial" pitchFamily="34" charset="0"/>
              <a:buChar char="•"/>
            </a:pPr>
            <a:r>
              <a:rPr lang="en-US" dirty="0">
                <a:latin typeface="Comic Sans MS" pitchFamily="66" charset="0"/>
              </a:rPr>
              <a:t>   </a:t>
            </a:r>
            <a:r>
              <a:rPr lang="en-US" dirty="0" err="1">
                <a:latin typeface="Comic Sans MS" pitchFamily="66" charset="0"/>
              </a:rPr>
              <a:t>last_login_date</a:t>
            </a:r>
            <a:r>
              <a:rPr lang="en-US" dirty="0">
                <a:latin typeface="Comic Sans MS" pitchFamily="66" charset="0"/>
              </a:rPr>
              <a:t> : </a:t>
            </a:r>
            <a:r>
              <a:rPr lang="en-US" dirty="0" err="1">
                <a:latin typeface="Comic Sans MS" pitchFamily="66" charset="0"/>
              </a:rPr>
              <a:t>Strores</a:t>
            </a:r>
            <a:r>
              <a:rPr lang="en-US" dirty="0">
                <a:latin typeface="Comic Sans MS" pitchFamily="66" charset="0"/>
              </a:rPr>
              <a:t> last login date of the</a:t>
            </a:r>
          </a:p>
          <a:p>
            <a:r>
              <a:rPr lang="en-US" dirty="0">
                <a:latin typeface="Comic Sans MS" pitchFamily="66" charset="0"/>
              </a:rPr>
              <a:t>       student(s).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51</a:t>
            </a:fld>
            <a:endParaRPr lang="en-US"/>
          </a:p>
        </p:txBody>
      </p:sp>
      <p:sp>
        <p:nvSpPr>
          <p:cNvPr id="10" name="TextBox 9"/>
          <p:cNvSpPr txBox="1"/>
          <p:nvPr/>
        </p:nvSpPr>
        <p:spPr>
          <a:xfrm>
            <a:off x="533400" y="685800"/>
            <a:ext cx="5867400" cy="461665"/>
          </a:xfrm>
          <a:prstGeom prst="rect">
            <a:avLst/>
          </a:prstGeom>
          <a:noFill/>
        </p:spPr>
        <p:txBody>
          <a:bodyPr wrap="square" rtlCol="0">
            <a:spAutoFit/>
          </a:bodyPr>
          <a:lstStyle/>
          <a:p>
            <a:pPr algn="ctr"/>
            <a:r>
              <a:rPr lang="en-US" sz="2400" b="1" i="1" u="sng" dirty="0">
                <a:latin typeface="Century Gothic" pitchFamily="34" charset="0"/>
              </a:rPr>
              <a:t>Features Of Our Project</a:t>
            </a:r>
            <a:endParaRPr lang="en-US" sz="2400" i="1" u="sng" dirty="0">
              <a:latin typeface="Century Gothic" pitchFamily="34" charset="0"/>
            </a:endParaRPr>
          </a:p>
        </p:txBody>
      </p:sp>
      <p:sp>
        <p:nvSpPr>
          <p:cNvPr id="8" name="TextBox 7"/>
          <p:cNvSpPr txBox="1"/>
          <p:nvPr/>
        </p:nvSpPr>
        <p:spPr>
          <a:xfrm>
            <a:off x="609600" y="1676400"/>
            <a:ext cx="5791200" cy="6801862"/>
          </a:xfrm>
          <a:prstGeom prst="rect">
            <a:avLst/>
          </a:prstGeom>
          <a:noFill/>
        </p:spPr>
        <p:txBody>
          <a:bodyPr wrap="square" rtlCol="0">
            <a:spAutoFit/>
          </a:bodyPr>
          <a:lstStyle/>
          <a:p>
            <a:r>
              <a:rPr lang="en-US" dirty="0">
                <a:latin typeface="Comic Sans MS" pitchFamily="66" charset="0"/>
              </a:rPr>
              <a:t>The Website provides following functionalities to the users :</a:t>
            </a:r>
          </a:p>
          <a:p>
            <a:endParaRPr lang="en-US" dirty="0">
              <a:latin typeface="Comic Sans MS" pitchFamily="66" charset="0"/>
            </a:endParaRPr>
          </a:p>
          <a:p>
            <a:pPr>
              <a:buFont typeface="Wingdings" pitchFamily="2" charset="2"/>
              <a:buChar char="§"/>
            </a:pPr>
            <a:r>
              <a:rPr lang="en-US" sz="2000" b="1" dirty="0">
                <a:latin typeface="Comic Sans MS" pitchFamily="66" charset="0"/>
              </a:rPr>
              <a:t>Administrator :</a:t>
            </a:r>
          </a:p>
          <a:p>
            <a:pPr>
              <a:buFont typeface="Arial" pitchFamily="34" charset="0"/>
              <a:buChar char="•"/>
            </a:pPr>
            <a:r>
              <a:rPr lang="en-US" dirty="0">
                <a:latin typeface="Comic Sans MS" pitchFamily="66" charset="0"/>
              </a:rPr>
              <a:t> Login/Logout</a:t>
            </a:r>
          </a:p>
          <a:p>
            <a:endParaRPr lang="en-US" dirty="0">
              <a:latin typeface="Comic Sans MS" pitchFamily="66" charset="0"/>
            </a:endParaRPr>
          </a:p>
          <a:p>
            <a:pPr>
              <a:buFont typeface="Arial" pitchFamily="34" charset="0"/>
              <a:buChar char="•"/>
            </a:pPr>
            <a:r>
              <a:rPr lang="en-US" dirty="0">
                <a:latin typeface="Comic Sans MS" pitchFamily="66" charset="0"/>
              </a:rPr>
              <a:t> View student information</a:t>
            </a:r>
          </a:p>
          <a:p>
            <a:endParaRPr lang="en-US" dirty="0">
              <a:latin typeface="Comic Sans MS" pitchFamily="66" charset="0"/>
            </a:endParaRPr>
          </a:p>
          <a:p>
            <a:pPr>
              <a:buFont typeface="Arial" pitchFamily="34" charset="0"/>
              <a:buChar char="•"/>
            </a:pPr>
            <a:r>
              <a:rPr lang="en-US" dirty="0">
                <a:latin typeface="Comic Sans MS" pitchFamily="66" charset="0"/>
              </a:rPr>
              <a:t> Edit Student Information</a:t>
            </a:r>
          </a:p>
          <a:p>
            <a:endParaRPr lang="en-US" dirty="0">
              <a:latin typeface="Comic Sans MS" pitchFamily="66" charset="0"/>
            </a:endParaRPr>
          </a:p>
          <a:p>
            <a:pPr>
              <a:buFont typeface="Arial" pitchFamily="34" charset="0"/>
              <a:buChar char="•"/>
            </a:pPr>
            <a:r>
              <a:rPr lang="en-US" dirty="0">
                <a:latin typeface="Comic Sans MS" pitchFamily="66" charset="0"/>
              </a:rPr>
              <a:t> Enable/disable student accounts</a:t>
            </a:r>
          </a:p>
          <a:p>
            <a:endParaRPr lang="en-US" dirty="0">
              <a:latin typeface="Comic Sans MS" pitchFamily="66" charset="0"/>
            </a:endParaRPr>
          </a:p>
          <a:p>
            <a:pPr>
              <a:buFont typeface="Arial" pitchFamily="34" charset="0"/>
              <a:buChar char="•"/>
            </a:pPr>
            <a:r>
              <a:rPr lang="en-US" dirty="0">
                <a:latin typeface="Comic Sans MS" pitchFamily="66" charset="0"/>
              </a:rPr>
              <a:t> Search students</a:t>
            </a:r>
          </a:p>
          <a:p>
            <a:endParaRPr lang="en-US" dirty="0">
              <a:latin typeface="Comic Sans MS" pitchFamily="66" charset="0"/>
            </a:endParaRPr>
          </a:p>
          <a:p>
            <a:pPr>
              <a:buFont typeface="Wingdings" pitchFamily="2" charset="2"/>
              <a:buChar char="§"/>
            </a:pPr>
            <a:r>
              <a:rPr lang="en-US" sz="2000" dirty="0"/>
              <a:t> </a:t>
            </a:r>
            <a:r>
              <a:rPr lang="en-US" sz="2000" b="1" dirty="0"/>
              <a:t>Student :</a:t>
            </a:r>
          </a:p>
          <a:p>
            <a:pPr>
              <a:buFont typeface="Arial" pitchFamily="34" charset="0"/>
              <a:buChar char="•"/>
            </a:pPr>
            <a:r>
              <a:rPr lang="en-US" dirty="0"/>
              <a:t> Login/Logout</a:t>
            </a:r>
          </a:p>
          <a:p>
            <a:endParaRPr lang="en-US" dirty="0"/>
          </a:p>
          <a:p>
            <a:pPr>
              <a:buFont typeface="Arial" pitchFamily="34" charset="0"/>
              <a:buChar char="•"/>
            </a:pPr>
            <a:r>
              <a:rPr lang="en-US" dirty="0"/>
              <a:t> View profile</a:t>
            </a:r>
          </a:p>
          <a:p>
            <a:endParaRPr lang="en-US" dirty="0"/>
          </a:p>
          <a:p>
            <a:pPr>
              <a:buFont typeface="Arial" pitchFamily="34" charset="0"/>
              <a:buChar char="•"/>
            </a:pPr>
            <a:r>
              <a:rPr lang="en-US" dirty="0"/>
              <a:t> Edit profile</a:t>
            </a:r>
          </a:p>
          <a:p>
            <a:endParaRPr lang="en-US" dirty="0"/>
          </a:p>
          <a:p>
            <a:pPr>
              <a:buFont typeface="Arial" pitchFamily="34" charset="0"/>
              <a:buChar char="•"/>
            </a:pPr>
            <a:r>
              <a:rPr lang="en-US" dirty="0"/>
              <a:t> Change password</a:t>
            </a:r>
          </a:p>
          <a:p>
            <a:endParaRPr lang="en-US" dirty="0"/>
          </a:p>
          <a:p>
            <a:pPr>
              <a:buFont typeface="Arial" pitchFamily="34" charset="0"/>
              <a:buChar char="•"/>
            </a:pPr>
            <a:r>
              <a:rPr lang="en-US" dirty="0"/>
              <a:t> Register new profile</a:t>
            </a:r>
            <a:endParaRPr lang="en-US" dirty="0">
              <a:latin typeface="Comic Sans MS" pitchFamily="66"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 y="304800"/>
            <a:ext cx="6553200" cy="84582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i="1" u="sng" dirty="0"/>
          </a:p>
          <a:p>
            <a:pPr algn="ctr"/>
            <a:r>
              <a:rPr lang="en-US" sz="2400" b="1" i="1" u="sng" dirty="0"/>
              <a:t>Source Code</a:t>
            </a:r>
          </a:p>
          <a:p>
            <a:r>
              <a:rPr lang="en-US" dirty="0"/>
              <a:t>&lt;html&gt;</a:t>
            </a:r>
          </a:p>
          <a:p>
            <a:r>
              <a:rPr lang="en-US" dirty="0"/>
              <a:t>&lt;head&gt;</a:t>
            </a:r>
          </a:p>
          <a:p>
            <a:r>
              <a:rPr lang="en-US" dirty="0"/>
              <a:t>&lt;meta http-equiv="Content-Type" content="text/html; </a:t>
            </a:r>
            <a:r>
              <a:rPr lang="en-US" dirty="0" err="1"/>
              <a:t>charset</a:t>
            </a:r>
            <a:r>
              <a:rPr lang="en-US" dirty="0"/>
              <a:t>=iso-8859-1"&gt;</a:t>
            </a:r>
          </a:p>
          <a:p>
            <a:r>
              <a:rPr lang="en-US" dirty="0"/>
              <a:t>&lt;link </a:t>
            </a:r>
            <a:r>
              <a:rPr lang="en-US" dirty="0" err="1"/>
              <a:t>rel</a:t>
            </a:r>
            <a:r>
              <a:rPr lang="en-US" dirty="0"/>
              <a:t>="</a:t>
            </a:r>
            <a:r>
              <a:rPr lang="en-US" dirty="0" err="1"/>
              <a:t>stylesheet</a:t>
            </a:r>
            <a:r>
              <a:rPr lang="en-US" dirty="0"/>
              <a:t>" </a:t>
            </a:r>
            <a:r>
              <a:rPr lang="en-US" dirty="0" err="1"/>
              <a:t>href</a:t>
            </a:r>
            <a:r>
              <a:rPr lang="en-US" dirty="0"/>
              <a:t>="Style.css" type="text/</a:t>
            </a:r>
            <a:r>
              <a:rPr lang="en-US" dirty="0" err="1"/>
              <a:t>css</a:t>
            </a:r>
            <a:r>
              <a:rPr lang="en-US" dirty="0"/>
              <a:t>"/&gt;</a:t>
            </a:r>
          </a:p>
          <a:p>
            <a:r>
              <a:rPr lang="en-US" dirty="0"/>
              <a:t>&lt;title&gt;Home Page&lt;/title&gt;</a:t>
            </a:r>
          </a:p>
          <a:p>
            <a:r>
              <a:rPr lang="en-US" dirty="0"/>
              <a:t>&lt;/head&gt;&lt;body&gt;</a:t>
            </a:r>
          </a:p>
          <a:p>
            <a:r>
              <a:rPr lang="en-US" dirty="0"/>
              <a:t>&lt;table width="100%" height="100%" &gt;</a:t>
            </a:r>
          </a:p>
          <a:p>
            <a:r>
              <a:rPr lang="en-US" dirty="0"/>
              <a:t> &lt;</a:t>
            </a:r>
            <a:r>
              <a:rPr lang="en-US" dirty="0" err="1"/>
              <a:t>tr</a:t>
            </a:r>
            <a:r>
              <a:rPr lang="en-US" dirty="0"/>
              <a:t> height="15%"&gt;</a:t>
            </a:r>
          </a:p>
          <a:p>
            <a:r>
              <a:rPr lang="en-US" dirty="0"/>
              <a:t> &lt;td&gt;&lt;?</a:t>
            </a:r>
            <a:r>
              <a:rPr lang="en-US" dirty="0" err="1"/>
              <a:t>php</a:t>
            </a:r>
            <a:r>
              <a:rPr lang="en-US" dirty="0"/>
              <a:t> include 'Header.php';?&gt;&lt;/td&gt;</a:t>
            </a:r>
          </a:p>
          <a:p>
            <a:r>
              <a:rPr lang="en-US" dirty="0"/>
              <a:t> &lt;/</a:t>
            </a:r>
            <a:r>
              <a:rPr lang="en-US" dirty="0" err="1"/>
              <a:t>tr</a:t>
            </a:r>
            <a:r>
              <a:rPr lang="en-US" dirty="0"/>
              <a:t>&gt;</a:t>
            </a:r>
          </a:p>
          <a:p>
            <a:r>
              <a:rPr lang="en-US" dirty="0"/>
              <a:t> &lt;</a:t>
            </a:r>
            <a:r>
              <a:rPr lang="en-US" dirty="0" err="1"/>
              <a:t>tr</a:t>
            </a:r>
            <a:r>
              <a:rPr lang="en-US" dirty="0"/>
              <a:t> height="80%"&gt;</a:t>
            </a:r>
          </a:p>
          <a:p>
            <a:r>
              <a:rPr lang="en-US" dirty="0"/>
              <a:t> &lt;td align="center" </a:t>
            </a:r>
            <a:r>
              <a:rPr lang="en-US" dirty="0" err="1"/>
              <a:t>valign</a:t>
            </a:r>
            <a:r>
              <a:rPr lang="en-US" dirty="0"/>
              <a:t>="baseline"&gt;&lt;table width="70%"&gt; &lt;</a:t>
            </a:r>
            <a:r>
              <a:rPr lang="en-US" dirty="0" err="1"/>
              <a:t>tr</a:t>
            </a:r>
            <a:r>
              <a:rPr lang="en-US" dirty="0"/>
              <a:t> height="10%"&gt;</a:t>
            </a:r>
          </a:p>
          <a:p>
            <a:r>
              <a:rPr lang="en-US" dirty="0"/>
              <a:t> &lt;td align="center"&gt;&lt;a </a:t>
            </a:r>
            <a:r>
              <a:rPr lang="en-US" dirty="0" err="1"/>
              <a:t>href</a:t>
            </a:r>
            <a:r>
              <a:rPr lang="en-US" dirty="0"/>
              <a:t>="index.php" class="</a:t>
            </a:r>
            <a:r>
              <a:rPr lang="en-US" dirty="0" err="1"/>
              <a:t>stylelink</a:t>
            </a:r>
            <a:r>
              <a:rPr lang="en-US" dirty="0"/>
              <a:t>" style="</a:t>
            </a:r>
            <a:r>
              <a:rPr lang="en-US" dirty="0" err="1"/>
              <a:t>textdecoration:none</a:t>
            </a:r>
            <a:r>
              <a:rPr lang="en-US" dirty="0"/>
              <a:t>"&gt;Home&lt;/a&gt;&lt;/td&gt;</a:t>
            </a:r>
          </a:p>
          <a:p>
            <a:r>
              <a:rPr lang="en-US" dirty="0"/>
              <a:t> &lt;td align="right"&gt;&lt;a </a:t>
            </a:r>
            <a:r>
              <a:rPr lang="en-US" dirty="0" err="1"/>
              <a:t>href</a:t>
            </a:r>
            <a:r>
              <a:rPr lang="en-US" dirty="0"/>
              <a:t>="Student_login.php" class="</a:t>
            </a:r>
            <a:r>
              <a:rPr lang="en-US" dirty="0" err="1"/>
              <a:t>stylelink</a:t>
            </a:r>
            <a:r>
              <a:rPr lang="en-US" dirty="0"/>
              <a:t>"</a:t>
            </a:r>
          </a:p>
          <a:p>
            <a:r>
              <a:rPr lang="en-US" dirty="0"/>
              <a:t>style="text-</a:t>
            </a:r>
            <a:r>
              <a:rPr lang="en-US" dirty="0" err="1"/>
              <a:t>decoration:none</a:t>
            </a:r>
            <a:r>
              <a:rPr lang="en-US" dirty="0"/>
              <a:t>"&gt;Student Login&lt;/a&gt;</a:t>
            </a:r>
          </a:p>
          <a:p>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t>
            </a:r>
          </a:p>
          <a:p>
            <a:r>
              <a:rPr lang="en-US" dirty="0"/>
              <a:t> &lt;a </a:t>
            </a:r>
            <a:r>
              <a:rPr lang="en-US" dirty="0" err="1"/>
              <a:t>href</a:t>
            </a:r>
            <a:r>
              <a:rPr lang="en-US" dirty="0"/>
              <a:t>="Admin_login.php" class="</a:t>
            </a:r>
            <a:r>
              <a:rPr lang="en-US" dirty="0" err="1"/>
              <a:t>stylelink</a:t>
            </a:r>
            <a:r>
              <a:rPr lang="en-US" dirty="0"/>
              <a:t>" style="</a:t>
            </a:r>
            <a:r>
              <a:rPr lang="en-US" dirty="0" err="1"/>
              <a:t>textdecoration:none</a:t>
            </a:r>
            <a:r>
              <a:rPr lang="en-US" dirty="0"/>
              <a:t>"&gt;Administrator Login&lt;/a&gt;&lt;/td&gt;</a:t>
            </a:r>
          </a:p>
          <a:p>
            <a:r>
              <a:rPr lang="en-US" dirty="0"/>
              <a:t> &lt;/</a:t>
            </a:r>
            <a:r>
              <a:rPr lang="en-US" dirty="0" err="1"/>
              <a:t>tr</a:t>
            </a:r>
            <a:r>
              <a:rPr lang="en-US" dirty="0"/>
              <a:t>&gt;&lt;</a:t>
            </a:r>
            <a:r>
              <a:rPr lang="en-US" dirty="0" err="1"/>
              <a:t>tr</a:t>
            </a:r>
            <a:r>
              <a:rPr lang="en-US" dirty="0"/>
              <a:t>&gt;</a:t>
            </a:r>
          </a:p>
          <a:p>
            <a:r>
              <a:rPr lang="en-US" dirty="0"/>
              <a:t> &lt;td&gt;&amp;</a:t>
            </a:r>
            <a:r>
              <a:rPr lang="en-US" dirty="0" err="1"/>
              <a:t>nbsp</a:t>
            </a:r>
            <a:r>
              <a:rPr lang="en-US" dirty="0"/>
              <a:t>;&lt;/td&gt;</a:t>
            </a:r>
          </a:p>
          <a:p>
            <a:r>
              <a:rPr lang="en-US" dirty="0"/>
              <a:t> &lt;td&gt;&amp;</a:t>
            </a:r>
            <a:r>
              <a:rPr lang="en-US" dirty="0" err="1"/>
              <a:t>nbsp</a:t>
            </a:r>
            <a:r>
              <a:rPr lang="en-US" dirty="0"/>
              <a:t>;&lt;/td&gt;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7166" y="351663"/>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&lt;/</a:t>
            </a:r>
            <a:r>
              <a:rPr lang="en-US" dirty="0" err="1"/>
              <a:t>tr</a:t>
            </a:r>
            <a:r>
              <a:rPr lang="en-US" dirty="0"/>
              <a:t>&gt;</a:t>
            </a:r>
          </a:p>
          <a:p>
            <a:r>
              <a:rPr lang="en-US" dirty="0"/>
              <a:t> &lt;</a:t>
            </a:r>
            <a:r>
              <a:rPr lang="en-US" dirty="0" err="1"/>
              <a:t>tr</a:t>
            </a:r>
            <a:r>
              <a:rPr lang="en-US" dirty="0"/>
              <a:t>&gt;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a:t>
            </a:r>
            <a:r>
              <a:rPr lang="en-US" dirty="0" err="1"/>
              <a:t>tr</a:t>
            </a:r>
            <a:r>
              <a:rPr lang="en-US" dirty="0"/>
              <a:t>&gt;</a:t>
            </a:r>
          </a:p>
          <a:p>
            <a:r>
              <a:rPr lang="en-US" dirty="0"/>
              <a:t> &lt;/table&gt;&lt;/td&gt;</a:t>
            </a:r>
          </a:p>
          <a:p>
            <a:r>
              <a:rPr lang="en-US" dirty="0"/>
              <a:t> &lt;/</a:t>
            </a:r>
            <a:r>
              <a:rPr lang="en-US" dirty="0" err="1"/>
              <a:t>tr</a:t>
            </a:r>
            <a:r>
              <a:rPr lang="en-US" dirty="0"/>
              <a:t>&gt;</a:t>
            </a:r>
          </a:p>
          <a:p>
            <a:r>
              <a:rPr lang="en-US" dirty="0"/>
              <a:t> &lt;</a:t>
            </a:r>
            <a:r>
              <a:rPr lang="en-US" dirty="0" err="1"/>
              <a:t>tr</a:t>
            </a:r>
            <a:r>
              <a:rPr lang="en-US" dirty="0"/>
              <a:t> height="5%"&gt;</a:t>
            </a:r>
          </a:p>
          <a:p>
            <a:r>
              <a:rPr lang="en-US" dirty="0"/>
              <a:t> &lt;td&gt;&lt;?</a:t>
            </a:r>
            <a:r>
              <a:rPr lang="en-US" dirty="0" err="1"/>
              <a:t>php</a:t>
            </a:r>
            <a:r>
              <a:rPr lang="en-US" dirty="0"/>
              <a:t> include 'Footer.php';?&gt;&lt;/td&gt;</a:t>
            </a:r>
          </a:p>
          <a:p>
            <a:r>
              <a:rPr lang="en-US" dirty="0"/>
              <a:t> &lt;/</a:t>
            </a:r>
            <a:r>
              <a:rPr lang="en-US" dirty="0" err="1"/>
              <a:t>tr</a:t>
            </a:r>
            <a:r>
              <a:rPr lang="en-US" dirty="0"/>
              <a:t>&gt;</a:t>
            </a:r>
          </a:p>
          <a:p>
            <a:r>
              <a:rPr lang="en-US" dirty="0"/>
              <a:t>&lt;/table&gt;</a:t>
            </a:r>
          </a:p>
          <a:p>
            <a:r>
              <a:rPr lang="en-US" dirty="0"/>
              <a:t>&lt;/body&gt;</a:t>
            </a:r>
          </a:p>
          <a:p>
            <a:r>
              <a:rPr lang="en-US" dirty="0"/>
              <a:t>&lt;/html&gt;</a:t>
            </a:r>
          </a:p>
          <a:p>
            <a:pPr algn="ctr"/>
            <a:r>
              <a:rPr lang="en-US" sz="2400" b="1" i="1" u="sng" dirty="0"/>
              <a:t>Student_login.php</a:t>
            </a:r>
          </a:p>
          <a:p>
            <a:r>
              <a:rPr lang="en-US" dirty="0"/>
              <a:t>&lt;html&gt;</a:t>
            </a:r>
          </a:p>
          <a:p>
            <a:r>
              <a:rPr lang="en-US" dirty="0"/>
              <a:t>&lt;head&gt;</a:t>
            </a:r>
          </a:p>
          <a:p>
            <a:r>
              <a:rPr lang="en-US" dirty="0"/>
              <a:t>&lt;meta http-equiv="Content-Type" content="text/html; </a:t>
            </a:r>
            <a:r>
              <a:rPr lang="en-US" dirty="0" err="1"/>
              <a:t>charset</a:t>
            </a:r>
            <a:r>
              <a:rPr lang="en-US" dirty="0"/>
              <a:t>=iso-8859-1"&gt;</a:t>
            </a:r>
          </a:p>
          <a:p>
            <a:r>
              <a:rPr lang="en-US" dirty="0"/>
              <a:t>&lt;title&gt;Login Page&lt;/title&gt;</a:t>
            </a:r>
          </a:p>
          <a:p>
            <a:r>
              <a:rPr lang="en-US" dirty="0"/>
              <a:t>&lt;link </a:t>
            </a:r>
            <a:r>
              <a:rPr lang="en-US" dirty="0" err="1"/>
              <a:t>rel</a:t>
            </a:r>
            <a:r>
              <a:rPr lang="en-US" dirty="0"/>
              <a:t>="</a:t>
            </a:r>
            <a:r>
              <a:rPr lang="en-US" dirty="0" err="1"/>
              <a:t>stylesheet</a:t>
            </a:r>
            <a:r>
              <a:rPr lang="en-US" dirty="0"/>
              <a:t>" </a:t>
            </a:r>
            <a:r>
              <a:rPr lang="en-US" dirty="0" err="1"/>
              <a:t>href</a:t>
            </a:r>
            <a:r>
              <a:rPr lang="en-US" dirty="0"/>
              <a:t>="Style.css" type="text/</a:t>
            </a:r>
            <a:r>
              <a:rPr lang="en-US" dirty="0" err="1"/>
              <a:t>css</a:t>
            </a:r>
            <a:r>
              <a:rPr lang="en-US" dirty="0"/>
              <a:t>"/&gt;</a:t>
            </a:r>
          </a:p>
          <a:p>
            <a:r>
              <a:rPr lang="en-US" dirty="0"/>
              <a:t>&lt;script type="text/</a:t>
            </a:r>
            <a:r>
              <a:rPr lang="en-US" dirty="0" err="1"/>
              <a:t>javascript</a:t>
            </a:r>
            <a:r>
              <a:rPr lang="en-US" dirty="0"/>
              <a:t>"&gt;</a:t>
            </a:r>
          </a:p>
          <a:p>
            <a:r>
              <a:rPr lang="en-US" dirty="0"/>
              <a:t>function validate() </a:t>
            </a:r>
          </a:p>
          <a:p>
            <a:r>
              <a:rPr lang="en-US" dirty="0"/>
              <a:t>{</a:t>
            </a:r>
          </a:p>
          <a:p>
            <a:r>
              <a:rPr lang="en-US" dirty="0"/>
              <a:t>if(document.form1.st_id.value=="")</a:t>
            </a:r>
          </a:p>
          <a:p>
            <a:r>
              <a:rPr lang="en-US" dirty="0"/>
              <a:t>{</a:t>
            </a:r>
          </a:p>
          <a:p>
            <a:r>
              <a:rPr lang="en-US" dirty="0"/>
              <a:t> alert("Please enter your login Id.");</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228600"/>
            <a:ext cx="6096000" cy="86868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document.form1.st_id.focus();</a:t>
            </a:r>
          </a:p>
          <a:p>
            <a:r>
              <a:rPr lang="en-US" dirty="0"/>
              <a:t> return false;</a:t>
            </a:r>
          </a:p>
          <a:p>
            <a:r>
              <a:rPr lang="en-US" dirty="0"/>
              <a:t>}</a:t>
            </a:r>
          </a:p>
          <a:p>
            <a:r>
              <a:rPr lang="en-US" dirty="0"/>
              <a:t>if(document.form1.st_pass.value=="")</a:t>
            </a:r>
          </a:p>
          <a:p>
            <a:r>
              <a:rPr lang="en-US" dirty="0"/>
              <a:t>{</a:t>
            </a:r>
          </a:p>
          <a:p>
            <a:r>
              <a:rPr lang="en-US" dirty="0"/>
              <a:t> alert("Please enter your password.");</a:t>
            </a:r>
          </a:p>
          <a:p>
            <a:r>
              <a:rPr lang="en-US" dirty="0"/>
              <a:t> document.form1.st_pass.focus();</a:t>
            </a:r>
          </a:p>
          <a:p>
            <a:r>
              <a:rPr lang="en-US" dirty="0"/>
              <a:t> return false;</a:t>
            </a:r>
          </a:p>
          <a:p>
            <a:r>
              <a:rPr lang="en-US" dirty="0"/>
              <a:t>} }</a:t>
            </a:r>
          </a:p>
          <a:p>
            <a:r>
              <a:rPr lang="en-US" dirty="0"/>
              <a:t>&lt;/script&gt;</a:t>
            </a:r>
          </a:p>
          <a:p>
            <a:r>
              <a:rPr lang="en-US" dirty="0"/>
              <a:t>&lt;/head&gt;</a:t>
            </a:r>
          </a:p>
          <a:p>
            <a:r>
              <a:rPr lang="en-US" dirty="0"/>
              <a:t>&lt;body </a:t>
            </a:r>
            <a:r>
              <a:rPr lang="en-US" dirty="0" err="1"/>
              <a:t>onLoad</a:t>
            </a:r>
            <a:r>
              <a:rPr lang="en-US" dirty="0"/>
              <a:t>="javascript:document.form1.st_id.focus()"&gt;</a:t>
            </a:r>
          </a:p>
          <a:p>
            <a:r>
              <a:rPr lang="en-US" dirty="0"/>
              <a:t>&lt;form name="form1" method="post" action="Student_login_handler.php"</a:t>
            </a:r>
          </a:p>
          <a:p>
            <a:r>
              <a:rPr lang="en-US" dirty="0" err="1"/>
              <a:t>onSubmit</a:t>
            </a:r>
            <a:r>
              <a:rPr lang="en-US" dirty="0"/>
              <a:t>="return validate();"&gt;</a:t>
            </a:r>
          </a:p>
          <a:p>
            <a:r>
              <a:rPr lang="en-US" dirty="0"/>
              <a:t> &lt;table width="100%" height="100%" &gt;</a:t>
            </a:r>
          </a:p>
          <a:p>
            <a:r>
              <a:rPr lang="en-US" dirty="0"/>
              <a:t> &lt;</a:t>
            </a:r>
            <a:r>
              <a:rPr lang="en-US" dirty="0" err="1"/>
              <a:t>tr</a:t>
            </a:r>
            <a:r>
              <a:rPr lang="en-US" dirty="0"/>
              <a:t>&gt;</a:t>
            </a:r>
          </a:p>
          <a:p>
            <a:r>
              <a:rPr lang="en-US" dirty="0"/>
              <a:t> &lt;td height="15%"&gt;&lt;?</a:t>
            </a:r>
            <a:r>
              <a:rPr lang="en-US" dirty="0" err="1"/>
              <a:t>php</a:t>
            </a:r>
            <a:r>
              <a:rPr lang="en-US" dirty="0"/>
              <a:t> include 'Header.php';?&gt;&lt;/td&gt;</a:t>
            </a:r>
          </a:p>
          <a:p>
            <a:r>
              <a:rPr lang="en-US" dirty="0"/>
              <a:t> &lt;/</a:t>
            </a:r>
            <a:r>
              <a:rPr lang="en-US" dirty="0" err="1"/>
              <a:t>tr</a:t>
            </a:r>
            <a:r>
              <a:rPr lang="en-US" dirty="0"/>
              <a:t>&gt;</a:t>
            </a:r>
          </a:p>
          <a:p>
            <a:r>
              <a:rPr lang="en-US" dirty="0"/>
              <a:t> &lt;</a:t>
            </a:r>
            <a:r>
              <a:rPr lang="en-US" dirty="0" err="1"/>
              <a:t>tr</a:t>
            </a:r>
            <a:r>
              <a:rPr lang="en-US" dirty="0"/>
              <a:t>&gt;</a:t>
            </a:r>
          </a:p>
          <a:p>
            <a:r>
              <a:rPr lang="en-US" dirty="0"/>
              <a:t> &lt;td width="100%" height="80%" align="center" </a:t>
            </a:r>
            <a:r>
              <a:rPr lang="en-US" dirty="0" err="1"/>
              <a:t>valign</a:t>
            </a:r>
            <a:r>
              <a:rPr lang="en-US" dirty="0"/>
              <a:t>="baseline"&gt;&lt;table</a:t>
            </a:r>
          </a:p>
          <a:p>
            <a:r>
              <a:rPr lang="en-US" dirty="0"/>
              <a:t>width="90%" &gt;</a:t>
            </a:r>
          </a:p>
          <a:p>
            <a:r>
              <a:rPr lang="en-US" dirty="0"/>
              <a:t> &lt;</a:t>
            </a:r>
            <a:r>
              <a:rPr lang="en-US" dirty="0" err="1"/>
              <a:t>tr</a:t>
            </a:r>
            <a:r>
              <a:rPr lang="en-US" dirty="0"/>
              <a:t>&gt;</a:t>
            </a:r>
          </a:p>
          <a:p>
            <a:r>
              <a:rPr lang="en-US" dirty="0"/>
              <a:t> &lt;td width="8%"&gt;&lt;a </a:t>
            </a:r>
            <a:r>
              <a:rPr lang="en-US" dirty="0" err="1"/>
              <a:t>href</a:t>
            </a:r>
            <a:r>
              <a:rPr lang="en-US" dirty="0"/>
              <a:t>="index.php" class="</a:t>
            </a:r>
            <a:r>
              <a:rPr lang="en-US" dirty="0" err="1"/>
              <a:t>stylelink</a:t>
            </a:r>
            <a:r>
              <a:rPr lang="en-US" dirty="0"/>
              <a:t>" style="</a:t>
            </a:r>
            <a:r>
              <a:rPr lang="en-US" dirty="0" err="1"/>
              <a:t>textdecoration:none</a:t>
            </a:r>
            <a:r>
              <a:rPr lang="en-US" dirty="0"/>
              <a:t>; font-family: &amp;</a:t>
            </a:r>
            <a:r>
              <a:rPr lang="en-US" dirty="0" err="1"/>
              <a:t>quot;Times</a:t>
            </a:r>
            <a:r>
              <a:rPr lang="en-US" dirty="0"/>
              <a:t> New </a:t>
            </a:r>
            <a:r>
              <a:rPr lang="en-US" dirty="0" err="1"/>
              <a:t>Roman&amp;quot</a:t>
            </a:r>
            <a:r>
              <a:rPr lang="en-US" dirty="0"/>
              <a:t>;, Times,</a:t>
            </a:r>
          </a:p>
          <a:p>
            <a:r>
              <a:rPr lang="en-US" dirty="0"/>
              <a:t>serif;"&gt;Home&lt;/a&gt;&lt;/td&gt;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04800"/>
            <a:ext cx="6096000" cy="85344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&lt;td width="35%" align="center"&gt;&amp;</a:t>
            </a:r>
            <a:r>
              <a:rPr lang="en-US" dirty="0" err="1"/>
              <a:t>nbsp</a:t>
            </a:r>
            <a:r>
              <a:rPr lang="en-US" dirty="0"/>
              <a:t>;&lt;/td&gt;</a:t>
            </a:r>
          </a:p>
          <a:p>
            <a:r>
              <a:rPr lang="en-US" dirty="0"/>
              <a:t> &lt;td width="27%"&gt;&amp;</a:t>
            </a:r>
            <a:r>
              <a:rPr lang="en-US" dirty="0" err="1"/>
              <a:t>nbsp</a:t>
            </a:r>
            <a:r>
              <a:rPr lang="en-US" dirty="0"/>
              <a:t>;&lt;/td&gt;</a:t>
            </a:r>
          </a:p>
          <a:p>
            <a:r>
              <a:rPr lang="en-US" dirty="0"/>
              <a:t> &lt;td width="30%" align="right"&gt;&lt;a </a:t>
            </a:r>
            <a:r>
              <a:rPr lang="en-US" dirty="0" err="1"/>
              <a:t>href</a:t>
            </a:r>
            <a:r>
              <a:rPr lang="en-US" dirty="0"/>
              <a:t>="Student_Registration.php"</a:t>
            </a:r>
          </a:p>
          <a:p>
            <a:r>
              <a:rPr lang="en-US" dirty="0"/>
              <a:t>class="</a:t>
            </a:r>
            <a:r>
              <a:rPr lang="en-US" dirty="0" err="1"/>
              <a:t>stylelink</a:t>
            </a:r>
            <a:r>
              <a:rPr lang="en-US" dirty="0"/>
              <a:t>" style="text-</a:t>
            </a:r>
            <a:r>
              <a:rPr lang="en-US" dirty="0" err="1"/>
              <a:t>decoration:none</a:t>
            </a:r>
            <a:r>
              <a:rPr lang="en-US" dirty="0"/>
              <a:t> ; font-weight: bold;"&gt;New</a:t>
            </a:r>
          </a:p>
          <a:p>
            <a:r>
              <a:rPr lang="en-US" dirty="0"/>
              <a:t>Student Click Here&lt;/a&gt;&lt;/td&gt;</a:t>
            </a:r>
          </a:p>
          <a:p>
            <a:r>
              <a:rPr lang="en-US" dirty="0"/>
              <a:t> &lt;/</a:t>
            </a:r>
            <a:r>
              <a:rPr lang="en-US" dirty="0" err="1"/>
              <a:t>tr</a:t>
            </a:r>
            <a:r>
              <a:rPr lang="en-US" dirty="0"/>
              <a:t>&gt;</a:t>
            </a:r>
          </a:p>
          <a:p>
            <a:r>
              <a:rPr lang="en-US" dirty="0"/>
              <a:t> &lt;</a:t>
            </a:r>
            <a:r>
              <a:rPr lang="en-US" dirty="0" err="1"/>
              <a:t>tr</a:t>
            </a:r>
            <a:r>
              <a:rPr lang="en-US" dirty="0"/>
              <a:t>&gt;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a:t>
            </a:r>
            <a:r>
              <a:rPr lang="en-US" dirty="0" err="1"/>
              <a:t>tr</a:t>
            </a:r>
            <a:r>
              <a:rPr lang="en-US" dirty="0"/>
              <a:t>&gt;</a:t>
            </a:r>
          </a:p>
          <a:p>
            <a:r>
              <a:rPr lang="en-US" dirty="0"/>
              <a:t> &lt;</a:t>
            </a:r>
            <a:r>
              <a:rPr lang="en-US" dirty="0" err="1"/>
              <a:t>tr</a:t>
            </a:r>
            <a:r>
              <a:rPr lang="en-US" dirty="0"/>
              <a:t>&gt;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a:t>
            </a:r>
            <a:r>
              <a:rPr lang="en-US" dirty="0" err="1"/>
              <a:t>tr</a:t>
            </a:r>
            <a:r>
              <a:rPr lang="en-US" dirty="0"/>
              <a:t>&gt;</a:t>
            </a:r>
          </a:p>
          <a:p>
            <a:r>
              <a:rPr lang="en-US" dirty="0"/>
              <a:t> </a:t>
            </a:r>
          </a:p>
          <a:p>
            <a:r>
              <a:rPr lang="en-US" dirty="0"/>
              <a:t> &lt;?</a:t>
            </a:r>
            <a:r>
              <a:rPr lang="en-US" dirty="0" err="1"/>
              <a:t>php</a:t>
            </a:r>
            <a:r>
              <a:rPr lang="en-US" dirty="0"/>
              <a:t> if($_GET['flag'] == "success") { ?&gt;</a:t>
            </a:r>
          </a:p>
          <a:p>
            <a:r>
              <a:rPr lang="en-US" dirty="0"/>
              <a:t> &lt;</a:t>
            </a:r>
            <a:r>
              <a:rPr lang="en-US" dirty="0" err="1"/>
              <a:t>tr</a:t>
            </a:r>
            <a:r>
              <a:rPr lang="en-US" dirty="0"/>
              <a:t>&gt;</a:t>
            </a:r>
          </a:p>
          <a:p>
            <a:r>
              <a:rPr lang="en-US" dirty="0"/>
              <a:t> &lt;td class="</a:t>
            </a:r>
            <a:r>
              <a:rPr lang="en-US" dirty="0" err="1"/>
              <a:t>stylegreen</a:t>
            </a:r>
            <a:r>
              <a:rPr lang="en-US" dirty="0"/>
              <a:t>" </a:t>
            </a:r>
            <a:r>
              <a:rPr lang="en-US" dirty="0" err="1"/>
              <a:t>colspan</a:t>
            </a:r>
            <a:r>
              <a:rPr lang="en-US" dirty="0"/>
              <a:t>="4"</a:t>
            </a:r>
          </a:p>
          <a:p>
            <a:r>
              <a:rPr lang="en-US" dirty="0"/>
              <a:t>align="center"&gt;Congratulations! You Are successfully registered. You can use</a:t>
            </a:r>
          </a:p>
          <a:p>
            <a:r>
              <a:rPr lang="en-US" dirty="0"/>
              <a:t>your Login Id and Password to login to your account.&lt;/td&gt;</a:t>
            </a:r>
          </a:p>
          <a:p>
            <a:r>
              <a:rPr lang="en-US" dirty="0"/>
              <a:t> &lt;/</a:t>
            </a:r>
            <a:r>
              <a:rPr lang="en-US" dirty="0" err="1"/>
              <a:t>tr</a:t>
            </a:r>
            <a:r>
              <a:rPr lang="en-US" dirty="0"/>
              <a:t>&gt;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&lt;?</a:t>
            </a:r>
            <a:r>
              <a:rPr lang="en-US" dirty="0" err="1"/>
              <a:t>php</a:t>
            </a:r>
            <a:r>
              <a:rPr lang="en-US" dirty="0"/>
              <a:t> </a:t>
            </a:r>
          </a:p>
          <a:p>
            <a:r>
              <a:rPr lang="en-US" dirty="0"/>
              <a:t> }</a:t>
            </a:r>
          </a:p>
          <a:p>
            <a:r>
              <a:rPr lang="en-US" dirty="0"/>
              <a:t> else if($_GET['flag'] == "exists") { ?&gt;</a:t>
            </a:r>
          </a:p>
          <a:p>
            <a:r>
              <a:rPr lang="en-US" dirty="0"/>
              <a:t> &lt;</a:t>
            </a:r>
            <a:r>
              <a:rPr lang="en-US" dirty="0" err="1"/>
              <a:t>tr</a:t>
            </a:r>
            <a:r>
              <a:rPr lang="en-US" dirty="0"/>
              <a:t>&gt;</a:t>
            </a:r>
          </a:p>
          <a:p>
            <a:r>
              <a:rPr lang="en-US" dirty="0"/>
              <a:t> &lt;td class="</a:t>
            </a:r>
            <a:r>
              <a:rPr lang="en-US" dirty="0" err="1"/>
              <a:t>stylered</a:t>
            </a:r>
            <a:r>
              <a:rPr lang="en-US" dirty="0"/>
              <a:t>" </a:t>
            </a:r>
            <a:r>
              <a:rPr lang="en-US" dirty="0" err="1"/>
              <a:t>colspan</a:t>
            </a:r>
            <a:r>
              <a:rPr lang="en-US" dirty="0"/>
              <a:t>="4" align="center"&gt;This Login</a:t>
            </a:r>
          </a:p>
          <a:p>
            <a:r>
              <a:rPr lang="en-US" dirty="0"/>
              <a:t>Id( &lt;?=$_GET['</a:t>
            </a:r>
            <a:r>
              <a:rPr lang="en-US" dirty="0" err="1"/>
              <a:t>student_id</a:t>
            </a:r>
            <a:r>
              <a:rPr lang="en-US" dirty="0"/>
              <a:t>']?&gt;) already </a:t>
            </a:r>
            <a:r>
              <a:rPr lang="en-US" dirty="0" err="1"/>
              <a:t>exists.Please</a:t>
            </a:r>
            <a:r>
              <a:rPr lang="en-US" dirty="0"/>
              <a:t>, try again with another</a:t>
            </a:r>
          </a:p>
          <a:p>
            <a:r>
              <a:rPr lang="en-US" dirty="0"/>
              <a:t>Login Id&lt;/td&gt;</a:t>
            </a:r>
          </a:p>
          <a:p>
            <a:r>
              <a:rPr lang="en-US" dirty="0"/>
              <a:t> &lt;/</a:t>
            </a:r>
            <a:r>
              <a:rPr lang="en-US" dirty="0" err="1"/>
              <a:t>tr</a:t>
            </a:r>
            <a:r>
              <a:rPr lang="en-US" dirty="0"/>
              <a:t>&gt;</a:t>
            </a:r>
          </a:p>
          <a:p>
            <a:r>
              <a:rPr lang="en-US" dirty="0"/>
              <a:t> &lt;?</a:t>
            </a:r>
            <a:r>
              <a:rPr lang="en-US" dirty="0" err="1"/>
              <a:t>php</a:t>
            </a:r>
            <a:r>
              <a:rPr lang="en-US" dirty="0"/>
              <a:t> </a:t>
            </a:r>
          </a:p>
          <a:p>
            <a:r>
              <a:rPr lang="en-US" dirty="0"/>
              <a:t> }else if($_GET['flag'] == "error") {</a:t>
            </a:r>
          </a:p>
          <a:p>
            <a:r>
              <a:rPr lang="en-US" dirty="0"/>
              <a:t> ?&gt;</a:t>
            </a:r>
          </a:p>
          <a:p>
            <a:r>
              <a:rPr lang="en-US" dirty="0"/>
              <a:t> &lt;</a:t>
            </a:r>
            <a:r>
              <a:rPr lang="en-US" dirty="0" err="1"/>
              <a:t>tr</a:t>
            </a:r>
            <a:r>
              <a:rPr lang="en-US" dirty="0"/>
              <a:t>&gt;</a:t>
            </a:r>
          </a:p>
          <a:p>
            <a:r>
              <a:rPr lang="en-US" dirty="0"/>
              <a:t> &lt;td class="</a:t>
            </a:r>
            <a:r>
              <a:rPr lang="en-US" dirty="0" err="1"/>
              <a:t>stylered</a:t>
            </a:r>
            <a:r>
              <a:rPr lang="en-US" dirty="0"/>
              <a:t>" </a:t>
            </a:r>
            <a:r>
              <a:rPr lang="en-US" dirty="0" err="1"/>
              <a:t>colspan</a:t>
            </a:r>
            <a:r>
              <a:rPr lang="en-US" dirty="0"/>
              <a:t>="4" align="center"&gt;Error while</a:t>
            </a:r>
          </a:p>
          <a:p>
            <a:r>
              <a:rPr lang="en-US" dirty="0"/>
              <a:t>inserting data. Please, try again.&lt;/td&gt;</a:t>
            </a:r>
          </a:p>
          <a:p>
            <a:r>
              <a:rPr lang="en-US" dirty="0"/>
              <a:t> &lt;/</a:t>
            </a:r>
            <a:r>
              <a:rPr lang="en-US" dirty="0" err="1"/>
              <a:t>tr</a:t>
            </a:r>
            <a:r>
              <a:rPr lang="en-US" dirty="0"/>
              <a:t>&gt;</a:t>
            </a:r>
          </a:p>
          <a:p>
            <a:r>
              <a:rPr lang="en-US" dirty="0"/>
              <a:t> &lt;?</a:t>
            </a:r>
            <a:r>
              <a:rPr lang="en-US" dirty="0" err="1"/>
              <a:t>php</a:t>
            </a:r>
            <a:endParaRPr lang="en-US" dirty="0"/>
          </a:p>
          <a:p>
            <a:r>
              <a:rPr lang="en-US" dirty="0"/>
              <a:t> }</a:t>
            </a:r>
          </a:p>
          <a:p>
            <a:r>
              <a:rPr lang="en-US" dirty="0"/>
              <a:t> ?&gt;</a:t>
            </a:r>
          </a:p>
          <a:p>
            <a:r>
              <a:rPr lang="en-US" dirty="0"/>
              <a:t> &lt;</a:t>
            </a:r>
            <a:r>
              <a:rPr lang="en-US" dirty="0" err="1"/>
              <a:t>tr</a:t>
            </a:r>
            <a:r>
              <a:rPr lang="en-US" dirty="0"/>
              <a:t>&gt;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a:t>
            </a:r>
            <a:r>
              <a:rPr lang="en-US" dirty="0" err="1"/>
              <a:t>tr</a:t>
            </a:r>
            <a:r>
              <a:rPr lang="en-US" dirty="0"/>
              <a:t>&gt;</a:t>
            </a:r>
          </a:p>
          <a:p>
            <a:r>
              <a:rPr lang="en-US" dirty="0"/>
              <a:t> &lt;</a:t>
            </a:r>
            <a:r>
              <a:rPr lang="en-US" dirty="0" err="1"/>
              <a:t>tr</a:t>
            </a:r>
            <a:r>
              <a:rPr lang="en-US" dirty="0"/>
              <a:t>&gt;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228600"/>
            <a:ext cx="6096000" cy="86868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a:t>
            </a:r>
            <a:r>
              <a:rPr lang="en-US" dirty="0" err="1"/>
              <a:t>tr</a:t>
            </a:r>
            <a:r>
              <a:rPr lang="en-US" dirty="0"/>
              <a:t>&gt;</a:t>
            </a:r>
          </a:p>
          <a:p>
            <a:r>
              <a:rPr lang="en-US" dirty="0"/>
              <a:t> &lt;</a:t>
            </a:r>
            <a:r>
              <a:rPr lang="en-US" dirty="0" err="1"/>
              <a:t>tr</a:t>
            </a:r>
            <a:r>
              <a:rPr lang="en-US" dirty="0"/>
              <a:t>&gt;</a:t>
            </a:r>
          </a:p>
          <a:p>
            <a:r>
              <a:rPr lang="en-US" dirty="0"/>
              <a:t> &lt;td </a:t>
            </a:r>
            <a:r>
              <a:rPr lang="en-US" dirty="0" err="1"/>
              <a:t>colspan</a:t>
            </a:r>
            <a:r>
              <a:rPr lang="en-US" dirty="0"/>
              <a:t>="4"&gt;&lt;table width="30%" border="1" align="center"</a:t>
            </a:r>
          </a:p>
          <a:p>
            <a:r>
              <a:rPr lang="en-US" dirty="0" err="1"/>
              <a:t>cellpadding</a:t>
            </a:r>
            <a:r>
              <a:rPr lang="en-US" dirty="0"/>
              <a:t>="3" </a:t>
            </a:r>
            <a:r>
              <a:rPr lang="en-US" dirty="0" err="1"/>
              <a:t>cellspacing</a:t>
            </a:r>
            <a:r>
              <a:rPr lang="en-US" dirty="0"/>
              <a:t>="0" </a:t>
            </a:r>
            <a:r>
              <a:rPr lang="en-US" dirty="0" err="1"/>
              <a:t>bordercolor</a:t>
            </a:r>
            <a:r>
              <a:rPr lang="en-US" dirty="0"/>
              <a:t>="#CCCCCC"</a:t>
            </a:r>
          </a:p>
          <a:p>
            <a:r>
              <a:rPr lang="en-US" dirty="0" err="1"/>
              <a:t>bgcolor</a:t>
            </a:r>
            <a:r>
              <a:rPr lang="en-US" dirty="0"/>
              <a:t>="#CCCCCC"&gt;</a:t>
            </a:r>
          </a:p>
          <a:p>
            <a:r>
              <a:rPr lang="en-US" dirty="0"/>
              <a:t> &lt;</a:t>
            </a:r>
            <a:r>
              <a:rPr lang="en-US" dirty="0" err="1"/>
              <a:t>tr</a:t>
            </a:r>
            <a:r>
              <a:rPr lang="en-US" dirty="0"/>
              <a:t> align="center" </a:t>
            </a:r>
            <a:r>
              <a:rPr lang="en-US" dirty="0" err="1"/>
              <a:t>bgcolor</a:t>
            </a:r>
            <a:r>
              <a:rPr lang="en-US" dirty="0"/>
              <a:t>="#999999"&gt;</a:t>
            </a:r>
          </a:p>
          <a:p>
            <a:r>
              <a:rPr lang="en-US" dirty="0"/>
              <a:t> &lt;td </a:t>
            </a:r>
            <a:r>
              <a:rPr lang="en-US" dirty="0" err="1"/>
              <a:t>colspan</a:t>
            </a:r>
            <a:r>
              <a:rPr lang="en-US" dirty="0"/>
              <a:t>="2" class="</a:t>
            </a:r>
            <a:r>
              <a:rPr lang="en-US" dirty="0" err="1"/>
              <a:t>stylebig</a:t>
            </a:r>
            <a:r>
              <a:rPr lang="en-US" dirty="0"/>
              <a:t>"&gt;Student Login Here&lt;/td&gt;</a:t>
            </a:r>
          </a:p>
          <a:p>
            <a:r>
              <a:rPr lang="en-US" dirty="0"/>
              <a:t> &lt;/</a:t>
            </a:r>
            <a:r>
              <a:rPr lang="en-US" dirty="0" err="1"/>
              <a:t>tr</a:t>
            </a:r>
            <a:r>
              <a:rPr lang="en-US" dirty="0"/>
              <a:t>&gt;</a:t>
            </a:r>
          </a:p>
          <a:p>
            <a:r>
              <a:rPr lang="en-US" dirty="0"/>
              <a:t> &lt;</a:t>
            </a:r>
            <a:r>
              <a:rPr lang="en-US" dirty="0" err="1"/>
              <a:t>tr</a:t>
            </a:r>
            <a:r>
              <a:rPr lang="en-US" dirty="0"/>
              <a:t> </a:t>
            </a:r>
            <a:r>
              <a:rPr lang="en-US" dirty="0" err="1"/>
              <a:t>bgcolor</a:t>
            </a:r>
            <a:r>
              <a:rPr lang="en-US" dirty="0"/>
              <a:t>="#E1E1E1" class="</a:t>
            </a:r>
            <a:r>
              <a:rPr lang="en-US" dirty="0" err="1"/>
              <a:t>stylesmall</a:t>
            </a:r>
            <a:r>
              <a:rPr lang="en-US" dirty="0"/>
              <a:t>"&gt;</a:t>
            </a:r>
          </a:p>
          <a:p>
            <a:r>
              <a:rPr lang="en-US" dirty="0"/>
              <a:t> &lt;td width="35%" align="left" class="style7"&gt;Login Id : &lt;/td&gt;</a:t>
            </a:r>
          </a:p>
          <a:p>
            <a:r>
              <a:rPr lang="en-US" dirty="0"/>
              <a:t> &lt;td width="65%" align="left"&gt;&lt;input name="</a:t>
            </a:r>
            <a:r>
              <a:rPr lang="en-US" dirty="0" err="1"/>
              <a:t>st_id</a:t>
            </a:r>
            <a:r>
              <a:rPr lang="en-US" dirty="0"/>
              <a:t>" type="text"</a:t>
            </a:r>
          </a:p>
          <a:p>
            <a:r>
              <a:rPr lang="en-US" dirty="0"/>
              <a:t>id="</a:t>
            </a:r>
            <a:r>
              <a:rPr lang="en-US" dirty="0" err="1"/>
              <a:t>st_id</a:t>
            </a:r>
            <a:r>
              <a:rPr lang="en-US" dirty="0"/>
              <a:t>"&gt;&lt;/td&gt;</a:t>
            </a:r>
          </a:p>
          <a:p>
            <a:r>
              <a:rPr lang="en-US" dirty="0"/>
              <a:t> &lt;/</a:t>
            </a:r>
            <a:r>
              <a:rPr lang="en-US" dirty="0" err="1"/>
              <a:t>tr</a:t>
            </a:r>
            <a:r>
              <a:rPr lang="en-US" dirty="0"/>
              <a:t>&gt;</a:t>
            </a:r>
          </a:p>
          <a:p>
            <a:r>
              <a:rPr lang="en-US" dirty="0"/>
              <a:t> &lt;</a:t>
            </a:r>
            <a:r>
              <a:rPr lang="en-US" dirty="0" err="1"/>
              <a:t>tr</a:t>
            </a:r>
            <a:r>
              <a:rPr lang="en-US" dirty="0"/>
              <a:t> </a:t>
            </a:r>
            <a:r>
              <a:rPr lang="en-US" dirty="0" err="1"/>
              <a:t>bgcolor</a:t>
            </a:r>
            <a:r>
              <a:rPr lang="en-US" dirty="0"/>
              <a:t>="#E1E1E1" class="</a:t>
            </a:r>
            <a:r>
              <a:rPr lang="en-US" dirty="0" err="1"/>
              <a:t>stylesmall</a:t>
            </a:r>
            <a:r>
              <a:rPr lang="en-US" dirty="0"/>
              <a:t>"&gt;</a:t>
            </a:r>
          </a:p>
          <a:p>
            <a:r>
              <a:rPr lang="en-US" dirty="0"/>
              <a:t> &lt;td align="left" class="style7"&gt;Password:&lt;/td&gt;</a:t>
            </a:r>
          </a:p>
          <a:p>
            <a:r>
              <a:rPr lang="en-US" dirty="0"/>
              <a:t> &lt;td align="left"&gt;&lt;input name="</a:t>
            </a:r>
            <a:r>
              <a:rPr lang="en-US" dirty="0" err="1"/>
              <a:t>st_pass</a:t>
            </a:r>
            <a:r>
              <a:rPr lang="en-US" dirty="0"/>
              <a:t>" type="password"</a:t>
            </a:r>
          </a:p>
          <a:p>
            <a:r>
              <a:rPr lang="en-US" dirty="0"/>
              <a:t>id="</a:t>
            </a:r>
            <a:r>
              <a:rPr lang="en-US" dirty="0" err="1"/>
              <a:t>st_pass</a:t>
            </a:r>
            <a:r>
              <a:rPr lang="en-US" dirty="0"/>
              <a:t>"&gt;&lt;/td&gt;</a:t>
            </a:r>
          </a:p>
          <a:p>
            <a:r>
              <a:rPr lang="en-US" dirty="0"/>
              <a:t> &lt;/</a:t>
            </a:r>
            <a:r>
              <a:rPr lang="en-US" dirty="0" err="1"/>
              <a:t>tr</a:t>
            </a:r>
            <a:r>
              <a:rPr lang="en-US" dirty="0"/>
              <a:t>&gt;</a:t>
            </a:r>
          </a:p>
          <a:p>
            <a:r>
              <a:rPr lang="en-US" dirty="0"/>
              <a:t> &lt;</a:t>
            </a:r>
            <a:r>
              <a:rPr lang="en-US" dirty="0" err="1"/>
              <a:t>tr</a:t>
            </a:r>
            <a:r>
              <a:rPr lang="en-US" dirty="0"/>
              <a:t> </a:t>
            </a:r>
            <a:r>
              <a:rPr lang="en-US" dirty="0" err="1"/>
              <a:t>bgcolor</a:t>
            </a:r>
            <a:r>
              <a:rPr lang="en-US" dirty="0"/>
              <a:t>="#E1E1E1"&gt;</a:t>
            </a:r>
          </a:p>
          <a:p>
            <a:r>
              <a:rPr lang="en-US" dirty="0"/>
              <a:t> &lt;td </a:t>
            </a:r>
            <a:r>
              <a:rPr lang="en-US" dirty="0" err="1"/>
              <a:t>colspan</a:t>
            </a:r>
            <a:r>
              <a:rPr lang="en-US" dirty="0"/>
              <a:t>="2" align="center"&gt;&amp;</a:t>
            </a:r>
            <a:r>
              <a:rPr lang="en-US" dirty="0" err="1"/>
              <a:t>nbsp</a:t>
            </a:r>
            <a:r>
              <a:rPr lang="en-US" dirty="0"/>
              <a:t>;</a:t>
            </a:r>
          </a:p>
          <a:p>
            <a:r>
              <a:rPr lang="en-US" dirty="0"/>
              <a:t>&lt;?</a:t>
            </a:r>
            <a:r>
              <a:rPr lang="en-US" dirty="0" err="1"/>
              <a:t>php</a:t>
            </a:r>
            <a:r>
              <a:rPr lang="en-US" dirty="0"/>
              <a:t> if($_GET['flag'] == "invalid") { ?&gt;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0"/>
            <a:ext cx="6096000" cy="9144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&lt;span class="</a:t>
            </a:r>
            <a:r>
              <a:rPr lang="en-US" dirty="0" err="1"/>
              <a:t>stylered</a:t>
            </a:r>
            <a:r>
              <a:rPr lang="en-US" dirty="0"/>
              <a:t>"&gt;Invalid Login Id or Password&lt;/span&gt;</a:t>
            </a:r>
          </a:p>
          <a:p>
            <a:r>
              <a:rPr lang="en-US" dirty="0"/>
              <a:t>&lt;?</a:t>
            </a:r>
            <a:r>
              <a:rPr lang="en-US" dirty="0" err="1"/>
              <a:t>php</a:t>
            </a:r>
            <a:r>
              <a:rPr lang="en-US" dirty="0"/>
              <a:t> }?&gt;</a:t>
            </a:r>
          </a:p>
          <a:p>
            <a:r>
              <a:rPr lang="en-US" dirty="0"/>
              <a:t>&lt;/td&gt;</a:t>
            </a:r>
          </a:p>
          <a:p>
            <a:r>
              <a:rPr lang="en-US" dirty="0"/>
              <a:t> &lt;/</a:t>
            </a:r>
            <a:r>
              <a:rPr lang="en-US" dirty="0" err="1"/>
              <a:t>tr</a:t>
            </a:r>
            <a:r>
              <a:rPr lang="en-US" dirty="0"/>
              <a:t>&gt;</a:t>
            </a:r>
          </a:p>
          <a:p>
            <a:r>
              <a:rPr lang="en-US" dirty="0"/>
              <a:t> &lt;</a:t>
            </a:r>
            <a:r>
              <a:rPr lang="en-US" dirty="0" err="1"/>
              <a:t>tr</a:t>
            </a:r>
            <a:r>
              <a:rPr lang="en-US" dirty="0"/>
              <a:t> </a:t>
            </a:r>
            <a:r>
              <a:rPr lang="en-US" dirty="0" err="1"/>
              <a:t>bgcolor</a:t>
            </a:r>
            <a:r>
              <a:rPr lang="en-US" dirty="0"/>
              <a:t>="#E1E1E1"&gt;</a:t>
            </a:r>
          </a:p>
          <a:p>
            <a:r>
              <a:rPr lang="en-US" dirty="0"/>
              <a:t> &lt;td </a:t>
            </a:r>
            <a:r>
              <a:rPr lang="en-US" dirty="0" err="1"/>
              <a:t>colspan</a:t>
            </a:r>
            <a:r>
              <a:rPr lang="en-US" dirty="0"/>
              <a:t>="2" align="center"&gt;&lt;input name="login" class="style10"</a:t>
            </a:r>
          </a:p>
          <a:p>
            <a:r>
              <a:rPr lang="en-US" dirty="0"/>
              <a:t>type="submit" id="login" value="Login"&gt;</a:t>
            </a:r>
          </a:p>
          <a:p>
            <a:r>
              <a:rPr lang="en-US" dirty="0"/>
              <a:t> &lt;input name="close" type="button" id="close" class="style10"</a:t>
            </a:r>
          </a:p>
          <a:p>
            <a:r>
              <a:rPr lang="en-US" dirty="0"/>
              <a:t>value="Close" </a:t>
            </a:r>
            <a:r>
              <a:rPr lang="en-US" dirty="0" err="1"/>
              <a:t>onClick</a:t>
            </a:r>
            <a:r>
              <a:rPr lang="en-US" dirty="0"/>
              <a:t>="</a:t>
            </a:r>
            <a:r>
              <a:rPr lang="en-US" dirty="0" err="1"/>
              <a:t>self.location</a:t>
            </a:r>
            <a:r>
              <a:rPr lang="en-US" dirty="0"/>
              <a:t>='index.php'"&gt; &lt;/td&gt;</a:t>
            </a:r>
          </a:p>
          <a:p>
            <a:r>
              <a:rPr lang="en-US" dirty="0"/>
              <a:t> &lt;/</a:t>
            </a:r>
            <a:r>
              <a:rPr lang="en-US" dirty="0" err="1"/>
              <a:t>tr</a:t>
            </a:r>
            <a:r>
              <a:rPr lang="en-US" dirty="0"/>
              <a:t>&gt;</a:t>
            </a:r>
          </a:p>
          <a:p>
            <a:r>
              <a:rPr lang="en-US" dirty="0"/>
              <a:t> &lt;/table&gt;&lt;/td&gt;</a:t>
            </a:r>
          </a:p>
          <a:p>
            <a:r>
              <a:rPr lang="en-US" dirty="0"/>
              <a:t> &lt;/</a:t>
            </a:r>
            <a:r>
              <a:rPr lang="en-US" dirty="0" err="1"/>
              <a:t>tr</a:t>
            </a:r>
            <a:r>
              <a:rPr lang="en-US" dirty="0"/>
              <a:t>&gt;</a:t>
            </a:r>
          </a:p>
          <a:p>
            <a:r>
              <a:rPr lang="en-US" dirty="0"/>
              <a:t> &lt;/table&gt;&lt;/td&gt;</a:t>
            </a:r>
          </a:p>
          <a:p>
            <a:r>
              <a:rPr lang="en-US" dirty="0"/>
              <a:t> &lt;/</a:t>
            </a:r>
            <a:r>
              <a:rPr lang="en-US" dirty="0" err="1"/>
              <a:t>tr</a:t>
            </a:r>
            <a:r>
              <a:rPr lang="en-US" dirty="0"/>
              <a:t>&gt;</a:t>
            </a:r>
          </a:p>
          <a:p>
            <a:r>
              <a:rPr lang="en-US" dirty="0"/>
              <a:t> &lt;</a:t>
            </a:r>
            <a:r>
              <a:rPr lang="en-US" dirty="0" err="1"/>
              <a:t>tr</a:t>
            </a:r>
            <a:r>
              <a:rPr lang="en-US" dirty="0"/>
              <a:t>&gt;</a:t>
            </a:r>
          </a:p>
          <a:p>
            <a:r>
              <a:rPr lang="en-US" dirty="0"/>
              <a:t> &lt;td height="5%" align="center"&gt;&lt;?</a:t>
            </a:r>
            <a:r>
              <a:rPr lang="en-US" dirty="0" err="1"/>
              <a:t>php</a:t>
            </a:r>
            <a:r>
              <a:rPr lang="en-US" dirty="0"/>
              <a:t> include 'Footer.php';?&gt;&lt;/td&gt;</a:t>
            </a:r>
          </a:p>
          <a:p>
            <a:r>
              <a:rPr lang="en-US" dirty="0"/>
              <a:t> &lt;/</a:t>
            </a:r>
            <a:r>
              <a:rPr lang="en-US" dirty="0" err="1"/>
              <a:t>tr</a:t>
            </a:r>
            <a:r>
              <a:rPr lang="en-US" dirty="0"/>
              <a:t>&gt;</a:t>
            </a:r>
          </a:p>
          <a:p>
            <a:r>
              <a:rPr lang="en-US" dirty="0"/>
              <a:t> &lt;/table&gt;</a:t>
            </a:r>
          </a:p>
          <a:p>
            <a:r>
              <a:rPr lang="en-US" dirty="0"/>
              <a:t>&lt;/form&gt;</a:t>
            </a:r>
          </a:p>
          <a:p>
            <a:r>
              <a:rPr lang="en-US" dirty="0"/>
              <a:t>&lt;/body&gt;</a:t>
            </a:r>
          </a:p>
          <a:p>
            <a:r>
              <a:rPr lang="en-US" dirty="0"/>
              <a:t>&lt;/html&gt;</a:t>
            </a:r>
          </a:p>
          <a:p>
            <a:pPr algn="ctr"/>
            <a:r>
              <a:rPr lang="en-US" sz="2400" b="1" i="1" u="sng" dirty="0"/>
              <a:t>Student_login_handler.php</a:t>
            </a:r>
          </a:p>
          <a:p>
            <a:r>
              <a:rPr lang="en-US" dirty="0"/>
              <a:t>&lt;?</a:t>
            </a:r>
            <a:r>
              <a:rPr lang="en-US" dirty="0" err="1"/>
              <a:t>php</a:t>
            </a:r>
            <a:endParaRPr lang="en-US" dirty="0"/>
          </a:p>
          <a:p>
            <a:r>
              <a:rPr lang="en-US" dirty="0" err="1"/>
              <a:t>session_start</a:t>
            </a:r>
            <a:r>
              <a:rPr lang="en-US" dirty="0"/>
              <a:t>();</a:t>
            </a:r>
          </a:p>
          <a:p>
            <a:r>
              <a:rPr lang="en-US" dirty="0"/>
              <a:t>include 'Connect.php';</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$flag = "";</a:t>
            </a:r>
          </a:p>
          <a:p>
            <a:r>
              <a:rPr lang="en-US" dirty="0"/>
              <a:t>$</a:t>
            </a:r>
            <a:r>
              <a:rPr lang="en-US" dirty="0" err="1"/>
              <a:t>student_id</a:t>
            </a:r>
            <a:r>
              <a:rPr lang="en-US" dirty="0"/>
              <a:t> = $_POST['</a:t>
            </a:r>
            <a:r>
              <a:rPr lang="en-US" dirty="0" err="1"/>
              <a:t>st_id</a:t>
            </a:r>
            <a:r>
              <a:rPr lang="en-US" dirty="0"/>
              <a:t>'];</a:t>
            </a:r>
          </a:p>
          <a:p>
            <a:r>
              <a:rPr lang="en-US" dirty="0"/>
              <a:t>$</a:t>
            </a:r>
            <a:r>
              <a:rPr lang="en-US" dirty="0" err="1"/>
              <a:t>st_pass</a:t>
            </a:r>
            <a:r>
              <a:rPr lang="en-US" dirty="0"/>
              <a:t> = $_POST['</a:t>
            </a:r>
            <a:r>
              <a:rPr lang="en-US" dirty="0" err="1"/>
              <a:t>st_pass</a:t>
            </a:r>
            <a:r>
              <a:rPr lang="en-US" dirty="0"/>
              <a:t>'];</a:t>
            </a:r>
          </a:p>
          <a:p>
            <a:r>
              <a:rPr lang="en-US" dirty="0"/>
              <a:t>$query = "select </a:t>
            </a:r>
            <a:r>
              <a:rPr lang="en-US" dirty="0" err="1"/>
              <a:t>last_login_date</a:t>
            </a:r>
            <a:r>
              <a:rPr lang="en-US" dirty="0"/>
              <a:t> from </a:t>
            </a:r>
            <a:r>
              <a:rPr lang="en-US" dirty="0" err="1"/>
              <a:t>student_information</a:t>
            </a:r>
            <a:r>
              <a:rPr lang="en-US" dirty="0"/>
              <a:t> where</a:t>
            </a:r>
          </a:p>
          <a:p>
            <a:r>
              <a:rPr lang="en-US" dirty="0" err="1"/>
              <a:t>student_id</a:t>
            </a:r>
            <a:r>
              <a:rPr lang="en-US" dirty="0"/>
              <a:t>='$</a:t>
            </a:r>
            <a:r>
              <a:rPr lang="en-US" dirty="0" err="1"/>
              <a:t>student_id</a:t>
            </a:r>
            <a:r>
              <a:rPr lang="en-US" dirty="0"/>
              <a:t>' and </a:t>
            </a:r>
            <a:r>
              <a:rPr lang="en-US" dirty="0" err="1"/>
              <a:t>student_password</a:t>
            </a:r>
            <a:r>
              <a:rPr lang="en-US" dirty="0"/>
              <a:t>='$</a:t>
            </a:r>
            <a:r>
              <a:rPr lang="en-US" dirty="0" err="1"/>
              <a:t>st_pass</a:t>
            </a:r>
            <a:r>
              <a:rPr lang="en-US" dirty="0"/>
              <a:t>' and</a:t>
            </a:r>
          </a:p>
          <a:p>
            <a:r>
              <a:rPr lang="en-US" dirty="0" err="1"/>
              <a:t>student_status</a:t>
            </a:r>
            <a:r>
              <a:rPr lang="en-US" dirty="0"/>
              <a:t> ='Enable'";</a:t>
            </a:r>
          </a:p>
          <a:p>
            <a:r>
              <a:rPr lang="en-US" dirty="0"/>
              <a:t>$result = </a:t>
            </a:r>
            <a:r>
              <a:rPr lang="en-US" dirty="0" err="1"/>
              <a:t>mysql_query</a:t>
            </a:r>
            <a:r>
              <a:rPr lang="en-US" dirty="0"/>
              <a:t>($</a:t>
            </a:r>
            <a:r>
              <a:rPr lang="en-US" dirty="0" err="1"/>
              <a:t>query,$link_id</a:t>
            </a:r>
            <a:r>
              <a:rPr lang="en-US" dirty="0"/>
              <a:t>);</a:t>
            </a:r>
          </a:p>
          <a:p>
            <a:r>
              <a:rPr lang="en-US" dirty="0"/>
              <a:t>if(</a:t>
            </a:r>
            <a:r>
              <a:rPr lang="en-US" dirty="0" err="1"/>
              <a:t>mysql_error</a:t>
            </a:r>
            <a:r>
              <a:rPr lang="en-US" dirty="0"/>
              <a:t>() != null){</a:t>
            </a:r>
          </a:p>
          <a:p>
            <a:r>
              <a:rPr lang="en-US" dirty="0"/>
              <a:t>die(</a:t>
            </a:r>
            <a:r>
              <a:rPr lang="en-US" dirty="0" err="1"/>
              <a:t>mysql_error</a:t>
            </a:r>
            <a:r>
              <a:rPr lang="en-US" dirty="0"/>
              <a:t>());</a:t>
            </a:r>
          </a:p>
          <a:p>
            <a:r>
              <a:rPr lang="en-US" dirty="0"/>
              <a:t>}</a:t>
            </a:r>
          </a:p>
          <a:p>
            <a:r>
              <a:rPr lang="en-US" dirty="0"/>
              <a:t>if($date = </a:t>
            </a:r>
            <a:r>
              <a:rPr lang="en-US" dirty="0" err="1"/>
              <a:t>mysql_fetch_array</a:t>
            </a:r>
            <a:r>
              <a:rPr lang="en-US" dirty="0"/>
              <a:t>($result))</a:t>
            </a:r>
          </a:p>
          <a:p>
            <a:r>
              <a:rPr lang="en-US" dirty="0"/>
              <a:t>{</a:t>
            </a:r>
          </a:p>
          <a:p>
            <a:r>
              <a:rPr lang="en-US" dirty="0"/>
              <a:t> $</a:t>
            </a:r>
            <a:r>
              <a:rPr lang="en-US" dirty="0" err="1"/>
              <a:t>lastdate</a:t>
            </a:r>
            <a:r>
              <a:rPr lang="en-US" dirty="0"/>
              <a:t> = $date['</a:t>
            </a:r>
            <a:r>
              <a:rPr lang="en-US" dirty="0" err="1"/>
              <a:t>last_login_date</a:t>
            </a:r>
            <a:r>
              <a:rPr lang="en-US" dirty="0"/>
              <a:t>'];</a:t>
            </a:r>
          </a:p>
          <a:p>
            <a:r>
              <a:rPr lang="en-US" dirty="0"/>
              <a:t> $date2 = date("d-m-Y h:i </a:t>
            </a:r>
            <a:r>
              <a:rPr lang="en-US" dirty="0" err="1"/>
              <a:t>A",strtotime</a:t>
            </a:r>
            <a:r>
              <a:rPr lang="en-US" dirty="0"/>
              <a:t>($</a:t>
            </a:r>
            <a:r>
              <a:rPr lang="en-US" dirty="0" err="1"/>
              <a:t>lastdate</a:t>
            </a:r>
            <a:r>
              <a:rPr lang="en-US" dirty="0"/>
              <a:t>));</a:t>
            </a:r>
          </a:p>
          <a:p>
            <a:r>
              <a:rPr lang="en-US" dirty="0"/>
              <a:t> $_SESSION['</a:t>
            </a:r>
            <a:r>
              <a:rPr lang="en-US" dirty="0" err="1"/>
              <a:t>userid</a:t>
            </a:r>
            <a:r>
              <a:rPr lang="en-US" dirty="0"/>
              <a:t>'] = $_POST['</a:t>
            </a:r>
            <a:r>
              <a:rPr lang="en-US" dirty="0" err="1"/>
              <a:t>st_id</a:t>
            </a:r>
            <a:r>
              <a:rPr lang="en-US" dirty="0"/>
              <a:t>'];</a:t>
            </a:r>
          </a:p>
          <a:p>
            <a:r>
              <a:rPr lang="en-US" dirty="0"/>
              <a:t> $_SESSION['</a:t>
            </a:r>
            <a:r>
              <a:rPr lang="en-US" dirty="0" err="1"/>
              <a:t>lastlogin</a:t>
            </a:r>
            <a:r>
              <a:rPr lang="en-US" dirty="0"/>
              <a:t>'] =$date2;</a:t>
            </a:r>
          </a:p>
          <a:p>
            <a:r>
              <a:rPr lang="en-US" dirty="0"/>
              <a:t> $_SESSION['type'] = "Student";</a:t>
            </a:r>
          </a:p>
          <a:p>
            <a:r>
              <a:rPr lang="en-US" dirty="0"/>
              <a:t> </a:t>
            </a:r>
            <a:r>
              <a:rPr lang="en-US" dirty="0" err="1"/>
              <a:t>mysql_query</a:t>
            </a:r>
            <a:r>
              <a:rPr lang="en-US" dirty="0"/>
              <a:t>("update </a:t>
            </a:r>
            <a:r>
              <a:rPr lang="en-US" dirty="0" err="1"/>
              <a:t>student_information</a:t>
            </a:r>
            <a:r>
              <a:rPr lang="en-US" dirty="0"/>
              <a:t> set</a:t>
            </a:r>
          </a:p>
          <a:p>
            <a:r>
              <a:rPr lang="en-US" dirty="0" err="1"/>
              <a:t>last_login_date</a:t>
            </a:r>
            <a:r>
              <a:rPr lang="en-US" dirty="0"/>
              <a:t>=now() where </a:t>
            </a:r>
            <a:r>
              <a:rPr lang="en-US" dirty="0" err="1"/>
              <a:t>student_id</a:t>
            </a:r>
            <a:r>
              <a:rPr lang="en-US" dirty="0"/>
              <a:t>='$</a:t>
            </a:r>
            <a:r>
              <a:rPr lang="en-US" dirty="0" err="1"/>
              <a:t>student_id'",$link_id</a:t>
            </a:r>
            <a:r>
              <a:rPr lang="en-US" dirty="0"/>
              <a:t>);</a:t>
            </a:r>
          </a:p>
          <a:p>
            <a:r>
              <a:rPr lang="en-US" dirty="0"/>
              <a:t> if(</a:t>
            </a:r>
            <a:r>
              <a:rPr lang="en-US" dirty="0" err="1"/>
              <a:t>mysql_error</a:t>
            </a:r>
            <a:r>
              <a:rPr lang="en-US" dirty="0"/>
              <a:t>() != null){</a:t>
            </a:r>
          </a:p>
          <a:p>
            <a:r>
              <a:rPr lang="en-US" dirty="0"/>
              <a:t>die(</a:t>
            </a:r>
            <a:r>
              <a:rPr lang="en-US" dirty="0" err="1"/>
              <a:t>mysql_error</a:t>
            </a:r>
            <a:r>
              <a:rPr lang="en-US" dirty="0"/>
              <a:t>());</a:t>
            </a:r>
          </a:p>
          <a:p>
            <a:r>
              <a:rPr lang="en-US" dirty="0"/>
              <a:t>}</a:t>
            </a:r>
          </a:p>
          <a:p>
            <a:r>
              <a:rPr lang="en-US" dirty="0"/>
              <a:t> header("</a:t>
            </a:r>
            <a:r>
              <a:rPr lang="en-US" dirty="0" err="1"/>
              <a:t>location:Student_Home.php</a:t>
            </a:r>
            <a:r>
              <a:rPr lang="en-US" dirty="0"/>
              <a:t>");</a:t>
            </a:r>
          </a:p>
          <a:p>
            <a:r>
              <a:rPr lang="en-US" dirty="0"/>
              <a:t> die();</a:t>
            </a:r>
          </a:p>
          <a:p>
            <a:r>
              <a:rPr lang="en-US" dirty="0"/>
              <a: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533400" y="485299"/>
            <a:ext cx="5715000" cy="8402300"/>
          </a:xfrm>
          <a:prstGeom prst="rect">
            <a:avLst/>
          </a:prstGeom>
          <a:noFill/>
        </p:spPr>
        <p:txBody>
          <a:bodyPr wrap="square" rtlCol="0">
            <a:spAutoFit/>
          </a:bodyPr>
          <a:lstStyle/>
          <a:p>
            <a:r>
              <a:rPr lang="en-US" b="1" u="sng" dirty="0">
                <a:latin typeface="Century Gothic" pitchFamily="34" charset="0"/>
              </a:rPr>
              <a:t>Definitions, Acronyms and Abbreviations </a:t>
            </a:r>
            <a:r>
              <a:rPr lang="en-US" b="1" dirty="0"/>
              <a:t>:</a:t>
            </a:r>
          </a:p>
          <a:p>
            <a:endParaRPr lang="en-US" b="1" dirty="0"/>
          </a:p>
          <a:p>
            <a:pPr>
              <a:buFont typeface="Wingdings" pitchFamily="2" charset="2"/>
              <a:buChar char="§"/>
            </a:pPr>
            <a:r>
              <a:rPr lang="en-US" sz="1600" b="1" dirty="0">
                <a:latin typeface="Comic Sans MS" pitchFamily="66" charset="0"/>
              </a:rPr>
              <a:t>Personal details: </a:t>
            </a:r>
            <a:r>
              <a:rPr lang="en-US" sz="1600" dirty="0">
                <a:latin typeface="Comic Sans MS" pitchFamily="66" charset="0"/>
              </a:rPr>
              <a:t>Details of student such as user id, phone number, address, image, resume, e-mail address etc.</a:t>
            </a:r>
          </a:p>
          <a:p>
            <a:pPr>
              <a:buFont typeface="Wingdings" pitchFamily="2" charset="2"/>
              <a:buChar char="§"/>
            </a:pPr>
            <a:r>
              <a:rPr lang="en-US" sz="1600" b="1" dirty="0">
                <a:latin typeface="Comic Sans MS" pitchFamily="66" charset="0"/>
              </a:rPr>
              <a:t>Contact details</a:t>
            </a:r>
            <a:r>
              <a:rPr lang="en-US" sz="1600" dirty="0">
                <a:latin typeface="Comic Sans MS" pitchFamily="66" charset="0"/>
              </a:rPr>
              <a:t>: Details of contact associated with the student.</a:t>
            </a:r>
          </a:p>
          <a:p>
            <a:pPr>
              <a:buFont typeface="Wingdings" pitchFamily="2" charset="2"/>
              <a:buChar char="§"/>
            </a:pPr>
            <a:r>
              <a:rPr lang="en-US" sz="1600" b="1" dirty="0">
                <a:latin typeface="Comic Sans MS" pitchFamily="66" charset="0"/>
              </a:rPr>
              <a:t>SRS: </a:t>
            </a:r>
            <a:r>
              <a:rPr lang="en-US" sz="1600" dirty="0">
                <a:latin typeface="Comic Sans MS" pitchFamily="66" charset="0"/>
              </a:rPr>
              <a:t>System requirement Specification</a:t>
            </a:r>
          </a:p>
          <a:p>
            <a:pPr>
              <a:buFont typeface="Wingdings" pitchFamily="2" charset="2"/>
              <a:buChar char="§"/>
            </a:pPr>
            <a:r>
              <a:rPr lang="en-US" sz="1600" dirty="0">
                <a:latin typeface="Comic Sans MS" pitchFamily="66" charset="0"/>
              </a:rPr>
              <a:t> </a:t>
            </a:r>
            <a:r>
              <a:rPr lang="en-US" sz="1600" b="1" dirty="0">
                <a:latin typeface="Comic Sans MS" pitchFamily="66" charset="0"/>
              </a:rPr>
              <a:t>WWW: </a:t>
            </a:r>
            <a:r>
              <a:rPr lang="en-US" sz="1600" dirty="0">
                <a:latin typeface="Comic Sans MS" pitchFamily="66" charset="0"/>
              </a:rPr>
              <a:t>World Wide Web</a:t>
            </a:r>
          </a:p>
          <a:p>
            <a:pPr>
              <a:buFont typeface="Wingdings" pitchFamily="2" charset="2"/>
              <a:buChar char="§"/>
            </a:pPr>
            <a:r>
              <a:rPr lang="en-US" sz="1600" dirty="0">
                <a:latin typeface="Comic Sans MS" pitchFamily="66" charset="0"/>
              </a:rPr>
              <a:t> </a:t>
            </a:r>
            <a:r>
              <a:rPr lang="en-US" sz="1600" b="1" dirty="0">
                <a:latin typeface="Comic Sans MS" pitchFamily="66" charset="0"/>
              </a:rPr>
              <a:t>Administrator: </a:t>
            </a:r>
            <a:r>
              <a:rPr lang="en-US" sz="1600" dirty="0">
                <a:latin typeface="Comic Sans MS" pitchFamily="66" charset="0"/>
              </a:rPr>
              <a:t>A Login Id representing the user is an administrator &amp; can access all the records details</a:t>
            </a:r>
            <a:r>
              <a:rPr lang="en-US" sz="1600" dirty="0"/>
              <a:t>.</a:t>
            </a:r>
          </a:p>
          <a:p>
            <a:endParaRPr lang="en-US" dirty="0"/>
          </a:p>
          <a:p>
            <a:r>
              <a:rPr lang="en-US" b="1" u="sng" dirty="0">
                <a:latin typeface="Century Gothic" pitchFamily="34" charset="0"/>
              </a:rPr>
              <a:t>Technologies :</a:t>
            </a:r>
          </a:p>
          <a:p>
            <a:endParaRPr lang="en-US" b="1" u="sng" dirty="0">
              <a:latin typeface="Century Gothic" pitchFamily="34" charset="0"/>
            </a:endParaRPr>
          </a:p>
          <a:p>
            <a:pPr>
              <a:buFont typeface="Wingdings" pitchFamily="2" charset="2"/>
              <a:buChar char="§"/>
            </a:pPr>
            <a:r>
              <a:rPr lang="en-US" dirty="0">
                <a:latin typeface="Century Gothic" pitchFamily="34" charset="0"/>
              </a:rPr>
              <a:t>PHP.</a:t>
            </a:r>
          </a:p>
          <a:p>
            <a:pPr>
              <a:buFont typeface="Wingdings" pitchFamily="2" charset="2"/>
              <a:buChar char="§"/>
            </a:pPr>
            <a:r>
              <a:rPr lang="en-US" dirty="0">
                <a:latin typeface="Century Gothic" pitchFamily="34" charset="0"/>
              </a:rPr>
              <a:t>MYSQL</a:t>
            </a:r>
          </a:p>
          <a:p>
            <a:pPr>
              <a:buFont typeface="Wingdings" pitchFamily="2" charset="2"/>
              <a:buChar char="§"/>
            </a:pPr>
            <a:r>
              <a:rPr lang="en-US" dirty="0">
                <a:latin typeface="Century Gothic" pitchFamily="34" charset="0"/>
              </a:rPr>
              <a:t>JAVASCRIPT</a:t>
            </a:r>
          </a:p>
          <a:p>
            <a:pPr>
              <a:buFont typeface="Wingdings" pitchFamily="2" charset="2"/>
              <a:buChar char="§"/>
            </a:pPr>
            <a:r>
              <a:rPr lang="en-US" dirty="0">
                <a:latin typeface="Century Gothic" pitchFamily="34" charset="0"/>
              </a:rPr>
              <a:t>HTML</a:t>
            </a:r>
          </a:p>
          <a:p>
            <a:pPr>
              <a:buFont typeface="Wingdings" pitchFamily="2" charset="2"/>
              <a:buChar char="§"/>
            </a:pPr>
            <a:r>
              <a:rPr lang="en-US" dirty="0">
                <a:latin typeface="Century Gothic" pitchFamily="34" charset="0"/>
              </a:rPr>
              <a:t>CSS</a:t>
            </a:r>
          </a:p>
          <a:p>
            <a:pPr>
              <a:buFont typeface="Wingdings" pitchFamily="2" charset="2"/>
              <a:buChar char="§"/>
            </a:pPr>
            <a:endParaRPr lang="en-US" dirty="0">
              <a:latin typeface="Century Gothic" pitchFamily="34" charset="0"/>
            </a:endParaRPr>
          </a:p>
          <a:p>
            <a:r>
              <a:rPr lang="en-US" b="1" u="sng" dirty="0">
                <a:latin typeface="Century Gothic" pitchFamily="34" charset="0"/>
              </a:rPr>
              <a:t>Product Perspective :</a:t>
            </a:r>
          </a:p>
          <a:p>
            <a:endParaRPr lang="en-US" b="1" u="sng" dirty="0">
              <a:latin typeface="Century Gothic" pitchFamily="34" charset="0"/>
            </a:endParaRPr>
          </a:p>
          <a:p>
            <a:r>
              <a:rPr lang="en-US" dirty="0">
                <a:latin typeface="Comic Sans MS" pitchFamily="66" charset="0"/>
              </a:rPr>
              <a:t>The website </a:t>
            </a:r>
            <a:r>
              <a:rPr lang="en-US" b="1" dirty="0">
                <a:latin typeface="Comic Sans MS" pitchFamily="66" charset="0"/>
              </a:rPr>
              <a:t>Student Information System </a:t>
            </a:r>
            <a:r>
              <a:rPr lang="en-US" dirty="0">
                <a:latin typeface="Comic Sans MS" pitchFamily="66" charset="0"/>
              </a:rPr>
              <a:t>is aimed towards recording a  considerable number of student records and needs online assistance for</a:t>
            </a:r>
          </a:p>
          <a:p>
            <a:r>
              <a:rPr lang="en-US" dirty="0">
                <a:latin typeface="Comic Sans MS" pitchFamily="66" charset="0"/>
              </a:rPr>
              <a:t>managing records of students. Website should be user-friendly, ‘quick to learn’ and reliable website for the above purpose.</a:t>
            </a:r>
          </a:p>
          <a:p>
            <a:r>
              <a:rPr lang="en-US" dirty="0">
                <a:latin typeface="Comic Sans MS" pitchFamily="66" charset="0"/>
              </a:rPr>
              <a:t>It is intended to be a stand-alone product and should not depend on the availability of other </a:t>
            </a:r>
          </a:p>
          <a:p>
            <a:r>
              <a:rPr lang="en-US" dirty="0">
                <a:latin typeface="Comic Sans MS" pitchFamily="66" charset="0"/>
              </a:rPr>
              <a:t>website.</a:t>
            </a:r>
          </a:p>
        </p:txBody>
      </p:sp>
      <p:sp>
        <p:nvSpPr>
          <p:cNvPr id="10" name="Footer Placeholder 9"/>
          <p:cNvSpPr>
            <a:spLocks noGrp="1"/>
          </p:cNvSpPr>
          <p:nvPr>
            <p:ph type="ftr" sz="quarter" idx="11"/>
          </p:nvPr>
        </p:nvSpPr>
        <p:spPr/>
        <p:txBody>
          <a:bodyPr/>
          <a:lstStyle/>
          <a:p>
            <a:r>
              <a:rPr lang="en-US" dirty="0"/>
              <a:t>..</a:t>
            </a:r>
          </a:p>
        </p:txBody>
      </p:sp>
      <p:sp>
        <p:nvSpPr>
          <p:cNvPr id="9" name="Slide Number Placeholder 8"/>
          <p:cNvSpPr>
            <a:spLocks noGrp="1"/>
          </p:cNvSpPr>
          <p:nvPr>
            <p:ph type="sldNum" sz="quarter" idx="12"/>
          </p:nvPr>
        </p:nvSpPr>
        <p:spPr/>
        <p:txBody>
          <a:bodyPr/>
          <a:lstStyle/>
          <a:p>
            <a:fld id="{66E96716-FF1B-4FC4-A514-F8A3B2D44856}"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else</a:t>
            </a:r>
          </a:p>
          <a:p>
            <a:r>
              <a:rPr lang="en-US" dirty="0"/>
              <a:t>{</a:t>
            </a:r>
          </a:p>
          <a:p>
            <a:r>
              <a:rPr lang="en-US" dirty="0"/>
              <a:t>$flag = "invalid";</a:t>
            </a:r>
          </a:p>
          <a:p>
            <a:r>
              <a:rPr lang="en-US" dirty="0"/>
              <a:t>header("</a:t>
            </a:r>
            <a:r>
              <a:rPr lang="en-US" dirty="0" err="1"/>
              <a:t>location:Student_login.php?flag</a:t>
            </a:r>
            <a:r>
              <a:rPr lang="en-US" dirty="0"/>
              <a:t>=$flag");</a:t>
            </a:r>
          </a:p>
          <a:p>
            <a:r>
              <a:rPr lang="en-US" dirty="0"/>
              <a:t>die();</a:t>
            </a:r>
          </a:p>
          <a:p>
            <a:r>
              <a:rPr lang="en-US" dirty="0"/>
              <a:t>} </a:t>
            </a:r>
          </a:p>
          <a:p>
            <a:r>
              <a:rPr lang="en-US" dirty="0"/>
              <a:t>?&gt;</a:t>
            </a:r>
          </a:p>
          <a:p>
            <a:pPr algn="ctr"/>
            <a:r>
              <a:rPr lang="en-US" sz="2400" b="1" i="1" u="sng" dirty="0"/>
              <a:t>Student_Registration.php</a:t>
            </a:r>
          </a:p>
          <a:p>
            <a:r>
              <a:rPr lang="en-US" dirty="0"/>
              <a:t>&lt;html&gt;</a:t>
            </a:r>
          </a:p>
          <a:p>
            <a:r>
              <a:rPr lang="en-US" dirty="0"/>
              <a:t>&lt;head&gt;</a:t>
            </a:r>
          </a:p>
          <a:p>
            <a:r>
              <a:rPr lang="en-US" dirty="0"/>
              <a:t>&lt;link </a:t>
            </a:r>
            <a:r>
              <a:rPr lang="en-US" dirty="0" err="1"/>
              <a:t>rel</a:t>
            </a:r>
            <a:r>
              <a:rPr lang="en-US" dirty="0"/>
              <a:t>="</a:t>
            </a:r>
            <a:r>
              <a:rPr lang="en-US" dirty="0" err="1"/>
              <a:t>stylesheet</a:t>
            </a:r>
            <a:r>
              <a:rPr lang="en-US" dirty="0"/>
              <a:t>" </a:t>
            </a:r>
            <a:r>
              <a:rPr lang="en-US" dirty="0" err="1"/>
              <a:t>href</a:t>
            </a:r>
            <a:r>
              <a:rPr lang="en-US" dirty="0"/>
              <a:t>="Style.css" type="text/</a:t>
            </a:r>
            <a:r>
              <a:rPr lang="en-US" dirty="0" err="1"/>
              <a:t>css</a:t>
            </a:r>
            <a:r>
              <a:rPr lang="en-US" dirty="0"/>
              <a:t>"/&gt;</a:t>
            </a:r>
          </a:p>
          <a:p>
            <a:r>
              <a:rPr lang="en-US" dirty="0"/>
              <a:t>&lt;meta http-equiv="Content-Type" content="text/html; </a:t>
            </a:r>
            <a:r>
              <a:rPr lang="en-US" dirty="0" err="1"/>
              <a:t>charset</a:t>
            </a:r>
            <a:r>
              <a:rPr lang="en-US" dirty="0"/>
              <a:t>=iso-8859-1"&gt;</a:t>
            </a:r>
          </a:p>
          <a:p>
            <a:r>
              <a:rPr lang="en-US" dirty="0"/>
              <a:t>&lt;title&gt;Student Registration Page&lt;/title&gt;</a:t>
            </a:r>
          </a:p>
          <a:p>
            <a:r>
              <a:rPr lang="en-US" dirty="0"/>
              <a:t>&lt;script </a:t>
            </a:r>
            <a:r>
              <a:rPr lang="en-US" dirty="0" err="1"/>
              <a:t>src</a:t>
            </a:r>
            <a:r>
              <a:rPr lang="en-US" dirty="0"/>
              <a:t>="Validation.js"&gt;&lt;/script&gt;</a:t>
            </a:r>
          </a:p>
          <a:p>
            <a:r>
              <a:rPr lang="en-US" dirty="0"/>
              <a:t>&lt;script type="text/</a:t>
            </a:r>
            <a:r>
              <a:rPr lang="en-US" dirty="0" err="1"/>
              <a:t>javascript</a:t>
            </a:r>
            <a:r>
              <a:rPr lang="en-US" dirty="0"/>
              <a:t>"&gt;</a:t>
            </a:r>
          </a:p>
          <a:p>
            <a:r>
              <a:rPr lang="en-US" dirty="0"/>
              <a:t>function validation()</a:t>
            </a:r>
          </a:p>
          <a:p>
            <a:r>
              <a:rPr lang="en-US" dirty="0"/>
              <a:t>{</a:t>
            </a:r>
          </a:p>
          <a:p>
            <a:r>
              <a:rPr lang="en-US" dirty="0"/>
              <a:t>if(document.form1.first_name.value=="")</a:t>
            </a:r>
          </a:p>
          <a:p>
            <a:r>
              <a:rPr lang="en-US" dirty="0"/>
              <a:t>{</a:t>
            </a:r>
          </a:p>
          <a:p>
            <a:r>
              <a:rPr lang="en-US" dirty="0"/>
              <a:t> alert("Please enter your first name.");</a:t>
            </a:r>
          </a:p>
          <a:p>
            <a:r>
              <a:rPr lang="en-US" dirty="0"/>
              <a:t> document.form1.first_name.focus();</a:t>
            </a:r>
          </a:p>
          <a:p>
            <a:r>
              <a:rPr lang="en-US" dirty="0"/>
              <a:t> return false;</a:t>
            </a:r>
          </a:p>
          <a:p>
            <a:r>
              <a:rPr lang="en-US" dirty="0"/>
              <a:t>}</a:t>
            </a:r>
          </a:p>
          <a:p>
            <a:r>
              <a:rPr lang="en-US" dirty="0"/>
              <a:t>if(document.form1.last_name.value=="")</a:t>
            </a:r>
          </a:p>
          <a:p>
            <a:r>
              <a:rPr lang="en-US" dirty="0"/>
              <a: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alert("Please enter your last name.");</a:t>
            </a:r>
          </a:p>
          <a:p>
            <a:r>
              <a:rPr lang="en-US" dirty="0"/>
              <a:t> document.form1.last_name.focus();</a:t>
            </a:r>
          </a:p>
          <a:p>
            <a:r>
              <a:rPr lang="en-US" dirty="0"/>
              <a:t> return false;</a:t>
            </a:r>
          </a:p>
          <a:p>
            <a:r>
              <a:rPr lang="en-US" dirty="0"/>
              <a:t>}</a:t>
            </a:r>
          </a:p>
          <a:p>
            <a:r>
              <a:rPr lang="en-US" dirty="0"/>
              <a:t>if(document.form1.dob.value=="")</a:t>
            </a:r>
          </a:p>
          <a:p>
            <a:r>
              <a:rPr lang="en-US" dirty="0"/>
              <a:t>{</a:t>
            </a:r>
          </a:p>
          <a:p>
            <a:r>
              <a:rPr lang="en-US" dirty="0"/>
              <a:t> alert("Please enter your date of birth.");</a:t>
            </a:r>
          </a:p>
          <a:p>
            <a:r>
              <a:rPr lang="en-US" dirty="0"/>
              <a:t> document.form1.dob.focus();</a:t>
            </a:r>
          </a:p>
          <a:p>
            <a:r>
              <a:rPr lang="en-US" dirty="0"/>
              <a:t> return false;</a:t>
            </a:r>
          </a:p>
          <a:p>
            <a:r>
              <a:rPr lang="en-US" dirty="0"/>
              <a:t>}</a:t>
            </a:r>
          </a:p>
          <a:p>
            <a:r>
              <a:rPr lang="en-US" dirty="0"/>
              <a:t>else</a:t>
            </a:r>
          </a:p>
          <a:p>
            <a:r>
              <a:rPr lang="en-US" dirty="0"/>
              <a:t>{</a:t>
            </a:r>
          </a:p>
          <a:p>
            <a:r>
              <a:rPr lang="en-US" dirty="0"/>
              <a:t> </a:t>
            </a:r>
            <a:r>
              <a:rPr lang="en-US" dirty="0" err="1"/>
              <a:t>var</a:t>
            </a:r>
            <a:r>
              <a:rPr lang="en-US" dirty="0"/>
              <a:t> date = document.form1.dob.value;</a:t>
            </a:r>
          </a:p>
          <a:p>
            <a:r>
              <a:rPr lang="en-US" dirty="0"/>
              <a:t> </a:t>
            </a:r>
            <a:r>
              <a:rPr lang="en-US" dirty="0" err="1"/>
              <a:t>var</a:t>
            </a:r>
            <a:r>
              <a:rPr lang="en-US" dirty="0"/>
              <a:t> yes = </a:t>
            </a:r>
            <a:r>
              <a:rPr lang="en-US" dirty="0" err="1"/>
              <a:t>checkDate</a:t>
            </a:r>
            <a:r>
              <a:rPr lang="en-US" dirty="0"/>
              <a:t>(date);</a:t>
            </a:r>
          </a:p>
          <a:p>
            <a:r>
              <a:rPr lang="en-US" dirty="0"/>
              <a:t> if(!yes)</a:t>
            </a:r>
          </a:p>
          <a:p>
            <a:r>
              <a:rPr lang="en-US" dirty="0"/>
              <a:t>{</a:t>
            </a:r>
          </a:p>
          <a:p>
            <a:r>
              <a:rPr lang="en-US" dirty="0"/>
              <a:t>alert("Please Enter a valid date of birth.");</a:t>
            </a:r>
          </a:p>
          <a:p>
            <a:r>
              <a:rPr lang="en-US" dirty="0"/>
              <a:t> document.form1.dob.focus();</a:t>
            </a:r>
          </a:p>
          <a:p>
            <a:r>
              <a:rPr lang="en-US" dirty="0"/>
              <a:t> return false;</a:t>
            </a:r>
          </a:p>
          <a:p>
            <a:r>
              <a:rPr lang="en-US" dirty="0"/>
              <a:t>}</a:t>
            </a:r>
          </a:p>
          <a:p>
            <a:r>
              <a:rPr lang="en-US" dirty="0"/>
              <a:t> }</a:t>
            </a:r>
          </a:p>
          <a:p>
            <a:r>
              <a:rPr lang="en-US" dirty="0"/>
              <a:t>if(document.form1.email1.value=="")</a:t>
            </a:r>
          </a:p>
          <a:p>
            <a:r>
              <a:rPr lang="en-US" dirty="0"/>
              <a:t>{</a:t>
            </a:r>
          </a:p>
          <a:p>
            <a:r>
              <a:rPr lang="en-US" dirty="0"/>
              <a:t> alert("Please enter your primary email.");</a:t>
            </a:r>
          </a:p>
          <a:p>
            <a:r>
              <a:rPr lang="en-US" dirty="0"/>
              <a:t> document.form1.email1.focus();</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return false;</a:t>
            </a:r>
          </a:p>
          <a:p>
            <a:r>
              <a:rPr lang="en-US" dirty="0"/>
              <a:t>}</a:t>
            </a:r>
          </a:p>
          <a:p>
            <a:r>
              <a:rPr lang="en-US" dirty="0"/>
              <a:t>else</a:t>
            </a:r>
          </a:p>
          <a:p>
            <a:r>
              <a:rPr lang="en-US" dirty="0"/>
              <a:t>{</a:t>
            </a:r>
          </a:p>
          <a:p>
            <a:r>
              <a:rPr lang="en-US" dirty="0"/>
              <a:t> </a:t>
            </a:r>
            <a:r>
              <a:rPr lang="en-US" dirty="0" err="1"/>
              <a:t>var</a:t>
            </a:r>
            <a:r>
              <a:rPr lang="en-US" dirty="0"/>
              <a:t> </a:t>
            </a:r>
            <a:r>
              <a:rPr lang="en-US" dirty="0" err="1"/>
              <a:t>isEmail</a:t>
            </a:r>
            <a:r>
              <a:rPr lang="en-US" dirty="0"/>
              <a:t> = </a:t>
            </a:r>
            <a:r>
              <a:rPr lang="en-US" dirty="0" err="1"/>
              <a:t>emailValidator</a:t>
            </a:r>
            <a:r>
              <a:rPr lang="en-US" dirty="0"/>
              <a:t>(document.form1.email1.value);</a:t>
            </a:r>
          </a:p>
          <a:p>
            <a:r>
              <a:rPr lang="en-US" dirty="0"/>
              <a:t> if(!</a:t>
            </a:r>
            <a:r>
              <a:rPr lang="en-US" dirty="0" err="1"/>
              <a:t>isEmail</a:t>
            </a:r>
            <a:r>
              <a:rPr lang="en-US" dirty="0"/>
              <a:t>)</a:t>
            </a:r>
          </a:p>
          <a:p>
            <a:r>
              <a:rPr lang="en-US" dirty="0"/>
              <a:t> {</a:t>
            </a:r>
          </a:p>
          <a:p>
            <a:r>
              <a:rPr lang="en-US" dirty="0"/>
              <a:t>alert("Please enter a valid primary email.");</a:t>
            </a:r>
          </a:p>
          <a:p>
            <a:r>
              <a:rPr lang="en-US" dirty="0"/>
              <a:t>document.form1.email1.focus();</a:t>
            </a:r>
          </a:p>
          <a:p>
            <a:r>
              <a:rPr lang="en-US" dirty="0"/>
              <a:t>return false;</a:t>
            </a:r>
          </a:p>
          <a:p>
            <a:r>
              <a:rPr lang="en-US" dirty="0"/>
              <a:t> }</a:t>
            </a:r>
          </a:p>
          <a:p>
            <a:r>
              <a:rPr lang="en-US" dirty="0"/>
              <a:t>}</a:t>
            </a:r>
          </a:p>
          <a:p>
            <a:r>
              <a:rPr lang="en-US" dirty="0"/>
              <a:t>if(document.form1.address.value != "" &amp;&amp;</a:t>
            </a:r>
          </a:p>
          <a:p>
            <a:r>
              <a:rPr lang="en-US" dirty="0"/>
              <a:t>document.form1.address.value.length &gt; 100){</a:t>
            </a:r>
          </a:p>
          <a:p>
            <a:r>
              <a:rPr lang="en-US" dirty="0"/>
              <a:t>alert("You can enter address </a:t>
            </a:r>
            <a:r>
              <a:rPr lang="en-US" dirty="0" err="1"/>
              <a:t>upto</a:t>
            </a:r>
            <a:r>
              <a:rPr lang="en-US" dirty="0"/>
              <a:t> 100 characters only.");</a:t>
            </a:r>
          </a:p>
          <a:p>
            <a:r>
              <a:rPr lang="en-US" dirty="0"/>
              <a:t>document.form1.address.focus();</a:t>
            </a:r>
          </a:p>
          <a:p>
            <a:r>
              <a:rPr lang="en-US" dirty="0"/>
              <a:t>return false;</a:t>
            </a:r>
          </a:p>
          <a:p>
            <a:r>
              <a:rPr lang="en-US" dirty="0"/>
              <a:t>}</a:t>
            </a:r>
          </a:p>
          <a:p>
            <a:r>
              <a:rPr lang="en-US" dirty="0"/>
              <a:t>if(document.form1.description.value != "" &amp;&amp;</a:t>
            </a:r>
          </a:p>
          <a:p>
            <a:r>
              <a:rPr lang="en-US" dirty="0"/>
              <a:t>document.form1.description.value.length &gt; 200){</a:t>
            </a:r>
          </a:p>
          <a:p>
            <a:r>
              <a:rPr lang="en-US" dirty="0"/>
              <a:t>alert("You can enter description </a:t>
            </a:r>
            <a:r>
              <a:rPr lang="en-US" dirty="0" err="1"/>
              <a:t>upto</a:t>
            </a:r>
            <a:r>
              <a:rPr lang="en-US" dirty="0"/>
              <a:t> 200 characters only.");</a:t>
            </a:r>
          </a:p>
          <a:p>
            <a:r>
              <a:rPr lang="en-US" dirty="0"/>
              <a:t>document.form1.description.focus();</a:t>
            </a:r>
          </a:p>
          <a:p>
            <a:r>
              <a:rPr lang="en-US" dirty="0"/>
              <a:t>return false;</a:t>
            </a:r>
          </a:p>
          <a:p>
            <a:r>
              <a:rPr lang="en-US" dirty="0"/>
              <a:t>}</a:t>
            </a:r>
          </a:p>
          <a:p>
            <a:r>
              <a:rPr lang="en-US" dirty="0"/>
              <a:t>if(document.form1.st_id.value=="")</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a:t>
            </a:r>
          </a:p>
          <a:p>
            <a:r>
              <a:rPr lang="en-US" dirty="0"/>
              <a:t> alert("Please enter your desired student id.");</a:t>
            </a:r>
          </a:p>
          <a:p>
            <a:r>
              <a:rPr lang="en-US" dirty="0"/>
              <a:t>document.form1.st_id.focus();</a:t>
            </a:r>
          </a:p>
          <a:p>
            <a:r>
              <a:rPr lang="en-US" dirty="0"/>
              <a:t> return false;</a:t>
            </a:r>
          </a:p>
          <a:p>
            <a:r>
              <a:rPr lang="en-US" dirty="0"/>
              <a:t>}</a:t>
            </a:r>
          </a:p>
          <a:p>
            <a:r>
              <a:rPr lang="en-US" dirty="0"/>
              <a:t>if(document.form1.st_pass.value=="")</a:t>
            </a:r>
          </a:p>
          <a:p>
            <a:r>
              <a:rPr lang="en-US" dirty="0"/>
              <a:t>{</a:t>
            </a:r>
          </a:p>
          <a:p>
            <a:r>
              <a:rPr lang="en-US" dirty="0"/>
              <a:t> alert("Please enter your desired password.");</a:t>
            </a:r>
          </a:p>
          <a:p>
            <a:r>
              <a:rPr lang="en-US" dirty="0"/>
              <a:t> document.form1.st_pass.focus();</a:t>
            </a:r>
          </a:p>
          <a:p>
            <a:r>
              <a:rPr lang="en-US" dirty="0"/>
              <a:t> return false;</a:t>
            </a:r>
          </a:p>
          <a:p>
            <a:r>
              <a:rPr lang="en-US" dirty="0"/>
              <a:t>} </a:t>
            </a:r>
          </a:p>
          <a:p>
            <a:r>
              <a:rPr lang="en-US" dirty="0"/>
              <a:t>if(document.form1.retype.value=="")</a:t>
            </a:r>
          </a:p>
          <a:p>
            <a:r>
              <a:rPr lang="en-US" dirty="0"/>
              <a:t>{</a:t>
            </a:r>
          </a:p>
          <a:p>
            <a:r>
              <a:rPr lang="en-US" dirty="0"/>
              <a:t> alert("Please enter retype password.");</a:t>
            </a:r>
          </a:p>
          <a:p>
            <a:r>
              <a:rPr lang="en-US" dirty="0"/>
              <a:t> document.form1.retype.focus();</a:t>
            </a:r>
          </a:p>
          <a:p>
            <a:r>
              <a:rPr lang="en-US" dirty="0"/>
              <a:t> return false;</a:t>
            </a:r>
          </a:p>
          <a:p>
            <a:r>
              <a:rPr lang="en-US" dirty="0"/>
              <a:t>}</a:t>
            </a:r>
          </a:p>
          <a:p>
            <a:r>
              <a:rPr lang="en-US" dirty="0"/>
              <a:t>if(document.form1.st_pass.value != document.form1.retype.value)</a:t>
            </a:r>
          </a:p>
          <a:p>
            <a:r>
              <a:rPr lang="en-US" dirty="0"/>
              <a:t> {</a:t>
            </a:r>
          </a:p>
          <a:p>
            <a:r>
              <a:rPr lang="en-US" dirty="0"/>
              <a:t> alert("Password and retype password are not same.");</a:t>
            </a:r>
          </a:p>
          <a:p>
            <a:r>
              <a:rPr lang="en-US" dirty="0"/>
              <a:t>document.form1.st_pass.value = "";</a:t>
            </a:r>
          </a:p>
          <a:p>
            <a:r>
              <a:rPr lang="en-US" dirty="0"/>
              <a:t> document.form1.retype.value = "";</a:t>
            </a:r>
          </a:p>
          <a:p>
            <a:r>
              <a:rPr lang="en-US" dirty="0"/>
              <a:t> document.form1.st_pass.focus();</a:t>
            </a:r>
          </a:p>
          <a:p>
            <a:r>
              <a:rPr lang="en-US" dirty="0"/>
              <a:t> return false;</a:t>
            </a:r>
          </a:p>
          <a:p>
            <a:r>
              <a:rPr lang="en-US" dirty="0"/>
              <a:t> } </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a:t>
            </a:r>
          </a:p>
          <a:p>
            <a:r>
              <a:rPr lang="en-US" dirty="0"/>
              <a:t>&lt;/script&gt;</a:t>
            </a:r>
          </a:p>
          <a:p>
            <a:r>
              <a:rPr lang="en-US" dirty="0"/>
              <a:t>&lt;/head&gt;</a:t>
            </a:r>
          </a:p>
          <a:p>
            <a:r>
              <a:rPr lang="en-US" dirty="0"/>
              <a:t>&lt;body </a:t>
            </a:r>
            <a:r>
              <a:rPr lang="en-US" dirty="0" err="1"/>
              <a:t>onLoad</a:t>
            </a:r>
            <a:r>
              <a:rPr lang="en-US" dirty="0"/>
              <a:t>="javascript:document.form1.first_name.focus()"&gt;</a:t>
            </a:r>
          </a:p>
          <a:p>
            <a:r>
              <a:rPr lang="en-US" dirty="0"/>
              <a:t>&lt;form name="form1" method="post"</a:t>
            </a:r>
          </a:p>
          <a:p>
            <a:r>
              <a:rPr lang="en-US" dirty="0"/>
              <a:t>action="Student_Registration_handler.php" </a:t>
            </a:r>
            <a:r>
              <a:rPr lang="en-US" dirty="0" err="1"/>
              <a:t>onSubmit</a:t>
            </a:r>
            <a:r>
              <a:rPr lang="en-US" dirty="0"/>
              <a:t>="return validation()"</a:t>
            </a:r>
          </a:p>
          <a:p>
            <a:r>
              <a:rPr lang="en-US" dirty="0" err="1"/>
              <a:t>enctype</a:t>
            </a:r>
            <a:r>
              <a:rPr lang="en-US" dirty="0"/>
              <a:t>="multipart/form-data"&gt;</a:t>
            </a:r>
          </a:p>
          <a:p>
            <a:r>
              <a:rPr lang="en-US" dirty="0"/>
              <a:t> &lt;table width="100%"&gt;</a:t>
            </a:r>
          </a:p>
          <a:p>
            <a:r>
              <a:rPr lang="en-US" dirty="0"/>
              <a:t> &lt;</a:t>
            </a:r>
            <a:r>
              <a:rPr lang="en-US" dirty="0" err="1"/>
              <a:t>tr</a:t>
            </a:r>
            <a:r>
              <a:rPr lang="en-US" dirty="0"/>
              <a:t>&gt;</a:t>
            </a:r>
          </a:p>
          <a:p>
            <a:r>
              <a:rPr lang="en-US" dirty="0"/>
              <a:t> &lt;td width="100%" height="15%" align="center"&gt;&lt;?</a:t>
            </a:r>
            <a:r>
              <a:rPr lang="en-US" dirty="0" err="1"/>
              <a:t>php</a:t>
            </a:r>
            <a:r>
              <a:rPr lang="en-US" dirty="0"/>
              <a:t> include</a:t>
            </a:r>
          </a:p>
          <a:p>
            <a:r>
              <a:rPr lang="en-US" dirty="0"/>
              <a:t>'Header.php';?&gt;&lt;/td&gt;</a:t>
            </a:r>
          </a:p>
          <a:p>
            <a:r>
              <a:rPr lang="en-US" dirty="0"/>
              <a:t> &lt;/</a:t>
            </a:r>
            <a:r>
              <a:rPr lang="en-US" dirty="0" err="1"/>
              <a:t>tr</a:t>
            </a:r>
            <a:r>
              <a:rPr lang="en-US" dirty="0"/>
              <a:t>&gt;</a:t>
            </a:r>
          </a:p>
          <a:p>
            <a:r>
              <a:rPr lang="en-US" dirty="0"/>
              <a:t> &lt;</a:t>
            </a:r>
            <a:r>
              <a:rPr lang="en-US" dirty="0" err="1"/>
              <a:t>tr</a:t>
            </a:r>
            <a:r>
              <a:rPr lang="en-US" dirty="0"/>
              <a:t>&gt;</a:t>
            </a:r>
          </a:p>
          <a:p>
            <a:r>
              <a:rPr lang="en-US" dirty="0"/>
              <a:t> &lt;td width="100%" height="80%" align="center"&gt;&lt;table width="80%"</a:t>
            </a:r>
          </a:p>
          <a:p>
            <a:r>
              <a:rPr lang="en-US" dirty="0"/>
              <a:t>border="1" </a:t>
            </a:r>
            <a:r>
              <a:rPr lang="en-US" dirty="0" err="1"/>
              <a:t>cellpadding</a:t>
            </a:r>
            <a:r>
              <a:rPr lang="en-US" dirty="0"/>
              <a:t>="2" </a:t>
            </a:r>
            <a:r>
              <a:rPr lang="en-US" dirty="0" err="1"/>
              <a:t>cellspacing</a:t>
            </a:r>
            <a:r>
              <a:rPr lang="en-US" dirty="0"/>
              <a:t>="0" </a:t>
            </a:r>
            <a:r>
              <a:rPr lang="en-US" dirty="0" err="1"/>
              <a:t>bordercolor</a:t>
            </a:r>
            <a:r>
              <a:rPr lang="en-US" dirty="0"/>
              <a:t>="#CCCCCC"&gt;</a:t>
            </a:r>
          </a:p>
          <a:p>
            <a:r>
              <a:rPr lang="en-US" dirty="0"/>
              <a:t> &lt;</a:t>
            </a:r>
            <a:r>
              <a:rPr lang="en-US" dirty="0" err="1"/>
              <a:t>tr</a:t>
            </a:r>
            <a:r>
              <a:rPr lang="en-US" dirty="0"/>
              <a:t> </a:t>
            </a:r>
            <a:r>
              <a:rPr lang="en-US" dirty="0" err="1"/>
              <a:t>bgcolor</a:t>
            </a:r>
            <a:r>
              <a:rPr lang="en-US" dirty="0"/>
              <a:t>="#EEEEEE"&gt;</a:t>
            </a:r>
          </a:p>
          <a:p>
            <a:r>
              <a:rPr lang="en-US" dirty="0"/>
              <a:t> &lt;td </a:t>
            </a:r>
            <a:r>
              <a:rPr lang="en-US" dirty="0" err="1"/>
              <a:t>colspan</a:t>
            </a:r>
            <a:r>
              <a:rPr lang="en-US" dirty="0"/>
              <a:t>="4" align="center" class="</a:t>
            </a:r>
            <a:r>
              <a:rPr lang="en-US" dirty="0" err="1"/>
              <a:t>stylemedium</a:t>
            </a:r>
            <a:r>
              <a:rPr lang="en-US" dirty="0"/>
              <a:t>"&gt;Student</a:t>
            </a:r>
          </a:p>
          <a:p>
            <a:r>
              <a:rPr lang="en-US" dirty="0"/>
              <a:t>Information&lt;/td&gt;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152400"/>
            <a:ext cx="6096000" cy="88392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&lt;td&gt;First Name &lt;span class="</a:t>
            </a:r>
            <a:r>
              <a:rPr lang="en-US" dirty="0" err="1"/>
              <a:t>stylered</a:t>
            </a:r>
            <a:r>
              <a:rPr lang="en-US" dirty="0"/>
              <a:t>"&gt;*&lt;/span&gt; &lt;/td&gt;</a:t>
            </a:r>
          </a:p>
          <a:p>
            <a:r>
              <a:rPr lang="en-US" dirty="0"/>
              <a:t> &lt;td&gt;&lt;input name="</a:t>
            </a:r>
            <a:r>
              <a:rPr lang="en-US" dirty="0" err="1"/>
              <a:t>first_name</a:t>
            </a:r>
            <a:r>
              <a:rPr lang="en-US" dirty="0"/>
              <a:t>" type="text" id="</a:t>
            </a:r>
            <a:r>
              <a:rPr lang="en-US" dirty="0" err="1"/>
              <a:t>first_name</a:t>
            </a:r>
            <a:r>
              <a:rPr lang="en-US" dirty="0"/>
              <a:t>"</a:t>
            </a:r>
          </a:p>
          <a:p>
            <a:r>
              <a:rPr lang="en-US" dirty="0" err="1"/>
              <a:t>maxlength</a:t>
            </a:r>
            <a:r>
              <a:rPr lang="en-US" dirty="0"/>
              <a:t>="50"&gt;&lt;/td&gt;</a:t>
            </a:r>
          </a:p>
          <a:p>
            <a:r>
              <a:rPr lang="en-US" dirty="0"/>
              <a:t> &lt;td&gt;Last Name &lt;span class="</a:t>
            </a:r>
            <a:r>
              <a:rPr lang="en-US" dirty="0" err="1"/>
              <a:t>stylered</a:t>
            </a:r>
            <a:r>
              <a:rPr lang="en-US" dirty="0"/>
              <a:t>"&gt;*&lt;/span&gt; &lt;/td&gt;</a:t>
            </a:r>
          </a:p>
          <a:p>
            <a:r>
              <a:rPr lang="en-US" dirty="0"/>
              <a:t> &lt;td&gt;&lt;input name="</a:t>
            </a:r>
            <a:r>
              <a:rPr lang="en-US" dirty="0" err="1"/>
              <a:t>last_name</a:t>
            </a:r>
            <a:r>
              <a:rPr lang="en-US" dirty="0"/>
              <a:t>" type="text" id="</a:t>
            </a:r>
            <a:r>
              <a:rPr lang="en-US" dirty="0" err="1"/>
              <a:t>last_name</a:t>
            </a:r>
            <a:r>
              <a:rPr lang="en-US" dirty="0"/>
              <a:t>"</a:t>
            </a:r>
          </a:p>
          <a:p>
            <a:r>
              <a:rPr lang="en-US" dirty="0" err="1"/>
              <a:t>maxlength</a:t>
            </a:r>
            <a:r>
              <a:rPr lang="en-US" dirty="0"/>
              <a:t>="30"&gt;&lt;/td&gt;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a:p>
            <a:r>
              <a:rPr lang="en-US" dirty="0"/>
              <a:t> &lt;td&gt;Gender&lt;/td&gt;</a:t>
            </a:r>
          </a:p>
          <a:p>
            <a:r>
              <a:rPr lang="en-US" dirty="0"/>
              <a:t> &lt;td&gt;&lt;input name="gender" type="radio" value="Male" checked&gt;</a:t>
            </a:r>
          </a:p>
          <a:p>
            <a:r>
              <a:rPr lang="en-US" dirty="0"/>
              <a:t> Male&lt;input name="gender" type="radio" value="Female"&gt;</a:t>
            </a:r>
          </a:p>
          <a:p>
            <a:r>
              <a:rPr lang="en-US" dirty="0"/>
              <a:t> Female&lt;/td&gt;</a:t>
            </a:r>
          </a:p>
          <a:p>
            <a:r>
              <a:rPr lang="en-US" dirty="0"/>
              <a:t> &lt;td&gt;Date Of Birth &lt;span class="</a:t>
            </a:r>
            <a:r>
              <a:rPr lang="en-US" dirty="0" err="1"/>
              <a:t>stylered</a:t>
            </a:r>
            <a:r>
              <a:rPr lang="en-US" dirty="0"/>
              <a:t>"&gt;*&lt;/span&gt; &lt;/td&gt;</a:t>
            </a:r>
          </a:p>
          <a:p>
            <a:r>
              <a:rPr lang="en-US" dirty="0"/>
              <a:t> &lt;td&gt;&lt;input name="dob" type="text" id="dob" size="10"</a:t>
            </a:r>
          </a:p>
          <a:p>
            <a:r>
              <a:rPr lang="en-US" dirty="0" err="1"/>
              <a:t>maxlength</a:t>
            </a:r>
            <a:r>
              <a:rPr lang="en-US" dirty="0"/>
              <a:t>="10"&gt; </a:t>
            </a:r>
          </a:p>
          <a:p>
            <a:r>
              <a:rPr lang="en-US" dirty="0"/>
              <a:t> DD-MM-YYYY&lt;/td&gt;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a:p>
            <a:r>
              <a:rPr lang="en-US" dirty="0"/>
              <a:t> &lt;td&gt;Qualification &lt;span class="</a:t>
            </a:r>
            <a:r>
              <a:rPr lang="en-US" dirty="0" err="1"/>
              <a:t>stylered</a:t>
            </a:r>
            <a:r>
              <a:rPr lang="en-US" dirty="0"/>
              <a:t>"&gt;*&lt;/span&gt; &lt;/td&gt;</a:t>
            </a:r>
          </a:p>
          <a:p>
            <a:r>
              <a:rPr lang="en-US" dirty="0"/>
              <a:t> &lt;td&gt;&lt;select name="qualification" id="qualification"&gt;</a:t>
            </a:r>
          </a:p>
          <a:p>
            <a:r>
              <a:rPr lang="en-US" dirty="0"/>
              <a:t> &lt;option value=""&gt;-----select-----&lt;/option&gt;</a:t>
            </a:r>
          </a:p>
          <a:p>
            <a:r>
              <a:rPr lang="en-US" dirty="0"/>
              <a:t>&lt;option value="High School"&gt;High School&lt;/option&gt;</a:t>
            </a:r>
          </a:p>
          <a:p>
            <a:r>
              <a:rPr lang="en-US" dirty="0"/>
              <a:t>&lt;option value="Graduate"&gt;Graduate&lt;/option&gt;</a:t>
            </a:r>
          </a:p>
          <a:p>
            <a:r>
              <a:rPr lang="en-US" dirty="0"/>
              <a:t>&lt;option value="MCA"&gt;MCA&lt;/option&gt;</a:t>
            </a:r>
          </a:p>
          <a:p>
            <a:r>
              <a:rPr lang="en-US" dirty="0"/>
              <a:t>&lt;option value="BCA"&gt;BCA&lt;/option&gt;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228600"/>
            <a:ext cx="6096000" cy="86868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&lt;option value="Master Degree"&gt;Master Degree&lt;/option&gt;</a:t>
            </a:r>
          </a:p>
          <a:p>
            <a:r>
              <a:rPr lang="en-US" dirty="0"/>
              <a:t> &lt;/select&gt;&lt;/td&gt;</a:t>
            </a:r>
          </a:p>
          <a:p>
            <a:r>
              <a:rPr lang="en-US" dirty="0"/>
              <a:t> &lt;td&gt;Contact No&lt;/td&gt;</a:t>
            </a:r>
          </a:p>
          <a:p>
            <a:r>
              <a:rPr lang="en-US" dirty="0"/>
              <a:t> &lt;td&gt;&lt;input name="</a:t>
            </a:r>
            <a:r>
              <a:rPr lang="en-US" dirty="0" err="1"/>
              <a:t>contact_no</a:t>
            </a:r>
            <a:r>
              <a:rPr lang="en-US" dirty="0"/>
              <a:t>" type="text" id="</a:t>
            </a:r>
            <a:r>
              <a:rPr lang="en-US" dirty="0" err="1"/>
              <a:t>contact_no</a:t>
            </a:r>
            <a:r>
              <a:rPr lang="en-US" dirty="0"/>
              <a:t>"</a:t>
            </a:r>
          </a:p>
          <a:p>
            <a:r>
              <a:rPr lang="en-US" dirty="0" err="1"/>
              <a:t>maxlength</a:t>
            </a:r>
            <a:r>
              <a:rPr lang="en-US" dirty="0"/>
              <a:t>="20"&gt;&lt;/td&gt;</a:t>
            </a:r>
          </a:p>
          <a:p>
            <a:r>
              <a:rPr lang="en-US" dirty="0"/>
              <a:t> &lt;/</a:t>
            </a:r>
            <a:r>
              <a:rPr lang="en-US" dirty="0" err="1"/>
              <a:t>tr</a:t>
            </a:r>
            <a:r>
              <a:rPr lang="en-US" dirty="0"/>
              <a:t>&gt;</a:t>
            </a:r>
          </a:p>
          <a:p>
            <a:r>
              <a:rPr lang="en-US" dirty="0"/>
              <a:t> </a:t>
            </a:r>
          </a:p>
          <a:p>
            <a:r>
              <a:rPr lang="en-US" dirty="0"/>
              <a:t>&lt;</a:t>
            </a:r>
            <a:r>
              <a:rPr lang="en-US" dirty="0" err="1"/>
              <a:t>tr</a:t>
            </a:r>
            <a:r>
              <a:rPr lang="en-US" dirty="0"/>
              <a:t> class="</a:t>
            </a:r>
            <a:r>
              <a:rPr lang="en-US" dirty="0" err="1"/>
              <a:t>stylesmall</a:t>
            </a:r>
            <a:r>
              <a:rPr lang="en-US" dirty="0"/>
              <a:t>"&gt;</a:t>
            </a:r>
          </a:p>
          <a:p>
            <a:r>
              <a:rPr lang="en-US" dirty="0"/>
              <a:t> &lt;td&gt; City&lt;/td&gt;</a:t>
            </a:r>
          </a:p>
          <a:p>
            <a:r>
              <a:rPr lang="en-US" dirty="0"/>
              <a:t> &lt;td&gt;&lt;input name="city" type="text" id="city" </a:t>
            </a:r>
            <a:r>
              <a:rPr lang="en-US" dirty="0" err="1"/>
              <a:t>maxlength</a:t>
            </a:r>
            <a:r>
              <a:rPr lang="en-US" dirty="0"/>
              <a:t>="30"&gt;&lt;/td&gt;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a:p>
            <a:r>
              <a:rPr lang="en-US" dirty="0"/>
              <a:t> &lt;td&gt;Primary Email &lt;span class="</a:t>
            </a:r>
            <a:r>
              <a:rPr lang="en-US" dirty="0" err="1"/>
              <a:t>stylered</a:t>
            </a:r>
            <a:r>
              <a:rPr lang="en-US" dirty="0"/>
              <a:t>"&gt;*&lt;/span&gt; &lt;/td&gt;</a:t>
            </a:r>
          </a:p>
          <a:p>
            <a:r>
              <a:rPr lang="en-US" dirty="0"/>
              <a:t> &lt;td&gt;&lt;input name="email1" type="text" id="email1"</a:t>
            </a:r>
          </a:p>
          <a:p>
            <a:r>
              <a:rPr lang="en-US" dirty="0" err="1"/>
              <a:t>maxlength</a:t>
            </a:r>
            <a:r>
              <a:rPr lang="en-US" dirty="0"/>
              <a:t>="100"&gt;&lt;/td&gt;</a:t>
            </a:r>
          </a:p>
          <a:p>
            <a:r>
              <a:rPr lang="en-US" dirty="0"/>
              <a:t> &lt;td&gt;Secondary Email&lt;/td&gt;</a:t>
            </a:r>
          </a:p>
          <a:p>
            <a:r>
              <a:rPr lang="en-US" dirty="0"/>
              <a:t> &lt;td&gt;&lt;input name="email2" type="text" id="email2"</a:t>
            </a:r>
          </a:p>
          <a:p>
            <a:r>
              <a:rPr lang="en-US" dirty="0" err="1"/>
              <a:t>maxlength</a:t>
            </a:r>
            <a:r>
              <a:rPr lang="en-US" dirty="0"/>
              <a:t>="100"&gt;&lt;/td&gt;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a:p>
            <a:r>
              <a:rPr lang="en-US" dirty="0"/>
              <a:t> &lt;td&gt;Address&lt;/td&gt;</a:t>
            </a:r>
          </a:p>
          <a:p>
            <a:r>
              <a:rPr lang="en-US" dirty="0"/>
              <a:t> &lt;td </a:t>
            </a:r>
            <a:r>
              <a:rPr lang="en-US" dirty="0" err="1"/>
              <a:t>colspan</a:t>
            </a:r>
            <a:r>
              <a:rPr lang="en-US" dirty="0"/>
              <a:t>="3"&gt;&lt;</a:t>
            </a:r>
            <a:r>
              <a:rPr lang="en-US" dirty="0" err="1"/>
              <a:t>textarea</a:t>
            </a:r>
            <a:r>
              <a:rPr lang="en-US" dirty="0"/>
              <a:t> name="address" cols="45" rows="2"</a:t>
            </a:r>
          </a:p>
          <a:p>
            <a:r>
              <a:rPr lang="en-US" dirty="0"/>
              <a:t>id="address"&gt;&lt;/</a:t>
            </a:r>
            <a:r>
              <a:rPr lang="en-US" dirty="0" err="1"/>
              <a:t>textarea</a:t>
            </a:r>
            <a:r>
              <a:rPr lang="en-US" dirty="0"/>
              <a:t>&gt;&lt;/td&gt;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228600"/>
            <a:ext cx="6096000" cy="86868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&lt;/</a:t>
            </a:r>
            <a:r>
              <a:rPr lang="en-US" dirty="0" err="1"/>
              <a:t>tr</a:t>
            </a:r>
            <a:r>
              <a:rPr lang="en-US" dirty="0"/>
              <a:t>&gt;</a:t>
            </a:r>
          </a:p>
          <a:p>
            <a:r>
              <a:rPr lang="en-US" dirty="0"/>
              <a:t>&lt;</a:t>
            </a:r>
            <a:r>
              <a:rPr lang="en-US" dirty="0" err="1"/>
              <a:t>tr</a:t>
            </a:r>
            <a:r>
              <a:rPr lang="en-US" dirty="0"/>
              <a:t> class="</a:t>
            </a:r>
            <a:r>
              <a:rPr lang="en-US" dirty="0" err="1"/>
              <a:t>stylesmall</a:t>
            </a:r>
            <a:r>
              <a:rPr lang="en-US" dirty="0"/>
              <a:t>"&gt;</a:t>
            </a:r>
          </a:p>
          <a:p>
            <a:r>
              <a:rPr lang="en-US" dirty="0"/>
              <a:t> &lt;td&gt; Description&lt;/td&gt;</a:t>
            </a:r>
          </a:p>
          <a:p>
            <a:r>
              <a:rPr lang="en-US" dirty="0"/>
              <a:t> &lt;td </a:t>
            </a:r>
            <a:r>
              <a:rPr lang="en-US" dirty="0" err="1"/>
              <a:t>colspan</a:t>
            </a:r>
            <a:r>
              <a:rPr lang="en-US" dirty="0"/>
              <a:t>="3"&gt;&lt;</a:t>
            </a:r>
            <a:r>
              <a:rPr lang="en-US" dirty="0" err="1"/>
              <a:t>textarea</a:t>
            </a:r>
            <a:r>
              <a:rPr lang="en-US" dirty="0"/>
              <a:t> name="description" cols="45" rows="3"</a:t>
            </a:r>
          </a:p>
          <a:p>
            <a:r>
              <a:rPr lang="en-US" dirty="0"/>
              <a:t>id="description"&gt;&lt;/</a:t>
            </a:r>
            <a:r>
              <a:rPr lang="en-US" dirty="0" err="1"/>
              <a:t>textarea</a:t>
            </a:r>
            <a:r>
              <a:rPr lang="en-US" dirty="0"/>
              <a:t>&gt;&lt;/td&gt;</a:t>
            </a:r>
          </a:p>
          <a:p>
            <a:r>
              <a:rPr lang="en-US" dirty="0"/>
              <a:t> &lt;/</a:t>
            </a:r>
            <a:r>
              <a:rPr lang="en-US" dirty="0" err="1"/>
              <a:t>tr</a:t>
            </a:r>
            <a:r>
              <a:rPr lang="en-US" dirty="0"/>
              <a:t>&gt;</a:t>
            </a:r>
          </a:p>
          <a:p>
            <a:r>
              <a:rPr lang="en-US" dirty="0"/>
              <a:t> &lt;</a:t>
            </a:r>
            <a:r>
              <a:rPr lang="en-US" dirty="0" err="1"/>
              <a:t>tr</a:t>
            </a:r>
            <a:r>
              <a:rPr lang="en-US" dirty="0"/>
              <a:t> </a:t>
            </a:r>
            <a:r>
              <a:rPr lang="en-US" dirty="0" err="1"/>
              <a:t>bgcolor</a:t>
            </a:r>
            <a:r>
              <a:rPr lang="en-US" dirty="0"/>
              <a:t>="#EEEEEE"&gt;</a:t>
            </a:r>
          </a:p>
          <a:p>
            <a:r>
              <a:rPr lang="en-US" dirty="0"/>
              <a:t> &lt;td </a:t>
            </a:r>
            <a:r>
              <a:rPr lang="en-US" dirty="0" err="1"/>
              <a:t>colspan</a:t>
            </a:r>
            <a:r>
              <a:rPr lang="en-US" dirty="0"/>
              <a:t>="4" align="center" class="</a:t>
            </a:r>
            <a:r>
              <a:rPr lang="en-US" dirty="0" err="1"/>
              <a:t>stylemedium</a:t>
            </a:r>
            <a:r>
              <a:rPr lang="en-US" dirty="0"/>
              <a:t>"&gt;Login</a:t>
            </a:r>
          </a:p>
          <a:p>
            <a:r>
              <a:rPr lang="en-US" dirty="0"/>
              <a:t>Information&lt;/td&gt;</a:t>
            </a:r>
          </a:p>
          <a:p>
            <a:r>
              <a:rPr lang="en-US" dirty="0"/>
              <a:t> &lt;/</a:t>
            </a:r>
            <a:r>
              <a:rPr lang="en-US" dirty="0" err="1"/>
              <a:t>tr</a:t>
            </a:r>
            <a:r>
              <a:rPr lang="en-US" dirty="0"/>
              <a:t>&gt;</a:t>
            </a:r>
          </a:p>
          <a:p>
            <a:r>
              <a:rPr lang="en-US" dirty="0"/>
              <a:t> &lt;</a:t>
            </a:r>
            <a:r>
              <a:rPr lang="en-US" dirty="0" err="1"/>
              <a:t>tr</a:t>
            </a:r>
            <a:r>
              <a:rPr lang="en-US" dirty="0"/>
              <a:t>&gt;</a:t>
            </a:r>
          </a:p>
          <a:p>
            <a:r>
              <a:rPr lang="en-US" dirty="0"/>
              <a:t> &lt;td </a:t>
            </a:r>
            <a:r>
              <a:rPr lang="en-US" dirty="0" err="1"/>
              <a:t>colspan</a:t>
            </a:r>
            <a:r>
              <a:rPr lang="en-US" dirty="0"/>
              <a:t>="4"&gt;&amp;</a:t>
            </a:r>
            <a:r>
              <a:rPr lang="en-US" dirty="0" err="1"/>
              <a:t>nbsp</a:t>
            </a:r>
            <a:r>
              <a:rPr lang="en-US" dirty="0"/>
              <a:t>;&lt;/td&gt;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a:p>
            <a:r>
              <a:rPr lang="en-US" dirty="0"/>
              <a:t> &lt;td&gt;Desired ID &lt;span class="</a:t>
            </a:r>
            <a:r>
              <a:rPr lang="en-US" dirty="0" err="1"/>
              <a:t>stylered</a:t>
            </a:r>
            <a:r>
              <a:rPr lang="en-US" dirty="0"/>
              <a:t>"&gt;*&lt;/span&gt; &lt;/td&gt;</a:t>
            </a:r>
          </a:p>
          <a:p>
            <a:r>
              <a:rPr lang="en-US" dirty="0"/>
              <a:t> &lt;td&gt;&lt;input name="</a:t>
            </a:r>
            <a:r>
              <a:rPr lang="en-US" dirty="0" err="1"/>
              <a:t>st_id</a:t>
            </a:r>
            <a:r>
              <a:rPr lang="en-US" dirty="0"/>
              <a:t>" type="text" id="</a:t>
            </a:r>
            <a:r>
              <a:rPr lang="en-US" dirty="0" err="1"/>
              <a:t>st_id</a:t>
            </a:r>
            <a:r>
              <a:rPr lang="en-US" dirty="0"/>
              <a:t>" </a:t>
            </a:r>
            <a:r>
              <a:rPr lang="en-US" dirty="0" err="1"/>
              <a:t>maxlength</a:t>
            </a:r>
            <a:r>
              <a:rPr lang="en-US" dirty="0"/>
              <a:t>="20"&gt;&lt;/td&gt;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a:p>
            <a:r>
              <a:rPr lang="en-US" dirty="0"/>
              <a:t> &lt;td&gt;Password &lt;span class="</a:t>
            </a:r>
            <a:r>
              <a:rPr lang="en-US" dirty="0" err="1"/>
              <a:t>stylered</a:t>
            </a:r>
            <a:r>
              <a:rPr lang="en-US" dirty="0"/>
              <a:t>"&gt;*&lt;/span&gt; &lt;/td&gt;</a:t>
            </a:r>
          </a:p>
          <a:p>
            <a:r>
              <a:rPr lang="en-US" dirty="0"/>
              <a:t> &lt;td&gt;&lt;input name="</a:t>
            </a:r>
            <a:r>
              <a:rPr lang="en-US" dirty="0" err="1"/>
              <a:t>st_pass</a:t>
            </a:r>
            <a:r>
              <a:rPr lang="en-US" dirty="0"/>
              <a:t>" type="password" id="</a:t>
            </a:r>
            <a:r>
              <a:rPr lang="en-US" dirty="0" err="1"/>
              <a:t>st_pass</a:t>
            </a:r>
            <a:r>
              <a:rPr lang="en-US" dirty="0"/>
              <a:t>"</a:t>
            </a:r>
          </a:p>
          <a:p>
            <a:r>
              <a:rPr lang="en-US" dirty="0" err="1"/>
              <a:t>maxlength</a:t>
            </a:r>
            <a:r>
              <a:rPr lang="en-US" dirty="0"/>
              <a:t>="20"&gt;&lt;/td&gt;</a:t>
            </a:r>
          </a:p>
          <a:p>
            <a:r>
              <a:rPr lang="en-US" dirty="0"/>
              <a:t> &lt;td align="right"&gt;Retype Password&lt;span class="</a:t>
            </a:r>
            <a:r>
              <a:rPr lang="en-US" dirty="0" err="1"/>
              <a:t>stylered</a:t>
            </a:r>
            <a:r>
              <a:rPr lang="en-US" dirty="0"/>
              <a:t>"&gt; *&lt;/span&gt;</a:t>
            </a:r>
          </a:p>
          <a:p>
            <a:r>
              <a:rPr lang="en-US" dirty="0"/>
              <a:t>&lt;/td&gt;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&lt;td&gt;&lt;input name="retype" type="password" id="retype"</a:t>
            </a:r>
          </a:p>
          <a:p>
            <a:r>
              <a:rPr lang="en-US" dirty="0" err="1"/>
              <a:t>maxlength</a:t>
            </a:r>
            <a:r>
              <a:rPr lang="en-US" dirty="0"/>
              <a:t>="20"&gt;&lt;/td&gt;</a:t>
            </a:r>
          </a:p>
          <a:p>
            <a:r>
              <a:rPr lang="en-US" dirty="0"/>
              <a:t> &lt;/</a:t>
            </a:r>
            <a:r>
              <a:rPr lang="en-US" dirty="0" err="1"/>
              <a:t>tr</a:t>
            </a:r>
            <a:r>
              <a:rPr lang="en-US" dirty="0"/>
              <a:t>&gt;</a:t>
            </a:r>
          </a:p>
          <a:p>
            <a:r>
              <a:rPr lang="en-US" dirty="0"/>
              <a:t>&lt;</a:t>
            </a:r>
            <a:r>
              <a:rPr lang="en-US" dirty="0" err="1"/>
              <a:t>tr</a:t>
            </a:r>
            <a:r>
              <a:rPr lang="en-US" dirty="0"/>
              <a:t>&gt;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&lt;td&gt;&amp;</a:t>
            </a:r>
            <a:r>
              <a:rPr lang="en-US" dirty="0" err="1"/>
              <a:t>nbsp</a:t>
            </a:r>
            <a:r>
              <a:rPr lang="en-US" dirty="0"/>
              <a:t>;&lt;/td&gt;</a:t>
            </a:r>
          </a:p>
          <a:p>
            <a:r>
              <a:rPr lang="en-US" dirty="0"/>
              <a:t> &lt;/</a:t>
            </a:r>
            <a:r>
              <a:rPr lang="en-US" dirty="0" err="1"/>
              <a:t>tr</a:t>
            </a:r>
            <a:r>
              <a:rPr lang="en-US" dirty="0"/>
              <a:t>&gt;</a:t>
            </a:r>
          </a:p>
          <a:p>
            <a:r>
              <a:rPr lang="en-US" dirty="0"/>
              <a:t>&lt;</a:t>
            </a:r>
            <a:r>
              <a:rPr lang="en-US" dirty="0" err="1"/>
              <a:t>tr</a:t>
            </a:r>
            <a:r>
              <a:rPr lang="en-US" dirty="0"/>
              <a:t> </a:t>
            </a:r>
            <a:r>
              <a:rPr lang="en-US" dirty="0" err="1"/>
              <a:t>bgcolor</a:t>
            </a:r>
            <a:r>
              <a:rPr lang="en-US" dirty="0"/>
              <a:t>="#EEEEEE"&gt;</a:t>
            </a:r>
          </a:p>
          <a:p>
            <a:r>
              <a:rPr lang="en-US" dirty="0"/>
              <a:t> &lt;td </a:t>
            </a:r>
            <a:r>
              <a:rPr lang="en-US" dirty="0" err="1"/>
              <a:t>colspan</a:t>
            </a:r>
            <a:r>
              <a:rPr lang="en-US" dirty="0"/>
              <a:t>="4" align="center" class="</a:t>
            </a:r>
            <a:r>
              <a:rPr lang="en-US" dirty="0" err="1"/>
              <a:t>stylemedium</a:t>
            </a:r>
            <a:r>
              <a:rPr lang="en-US" dirty="0"/>
              <a:t>"&gt; Resume</a:t>
            </a:r>
          </a:p>
          <a:p>
            <a:r>
              <a:rPr lang="en-US" dirty="0"/>
              <a:t>Information&lt;/td&gt;</a:t>
            </a:r>
          </a:p>
          <a:p>
            <a:r>
              <a:rPr lang="en-US" dirty="0"/>
              <a:t> &lt;/</a:t>
            </a:r>
            <a:r>
              <a:rPr lang="en-US" dirty="0" err="1"/>
              <a:t>tr</a:t>
            </a:r>
            <a:r>
              <a:rPr lang="en-US" dirty="0"/>
              <a:t>&gt;</a:t>
            </a:r>
          </a:p>
          <a:p>
            <a:r>
              <a:rPr lang="en-US" dirty="0"/>
              <a:t>&lt;</a:t>
            </a:r>
            <a:r>
              <a:rPr lang="en-US" dirty="0" err="1"/>
              <a:t>tr</a:t>
            </a:r>
            <a:r>
              <a:rPr lang="en-US" dirty="0"/>
              <a:t> class="</a:t>
            </a:r>
            <a:r>
              <a:rPr lang="en-US" dirty="0" err="1"/>
              <a:t>stylesmall</a:t>
            </a:r>
            <a:r>
              <a:rPr lang="en-US" dirty="0"/>
              <a:t>"&gt;</a:t>
            </a:r>
          </a:p>
          <a:p>
            <a:r>
              <a:rPr lang="en-US" dirty="0"/>
              <a:t> &lt;td&gt;Upload Resume &lt;/td&gt;</a:t>
            </a:r>
          </a:p>
          <a:p>
            <a:r>
              <a:rPr lang="en-US" dirty="0"/>
              <a:t> &lt;td </a:t>
            </a:r>
            <a:r>
              <a:rPr lang="en-US" dirty="0" err="1"/>
              <a:t>colspan</a:t>
            </a:r>
            <a:r>
              <a:rPr lang="en-US" dirty="0"/>
              <a:t>="3"&gt;&lt;input name="resume" type="file" &gt;</a:t>
            </a:r>
          </a:p>
          <a:p>
            <a:r>
              <a:rPr lang="en-US" dirty="0"/>
              <a:t> &amp;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;&lt;span</a:t>
            </a:r>
          </a:p>
          <a:p>
            <a:r>
              <a:rPr lang="en-US" dirty="0"/>
              <a:t>class="</a:t>
            </a:r>
            <a:r>
              <a:rPr lang="en-US" dirty="0" err="1"/>
              <a:t>stylered</a:t>
            </a:r>
            <a:r>
              <a:rPr lang="en-US" dirty="0"/>
              <a:t>"&gt;.doc , .txt, .</a:t>
            </a:r>
            <a:r>
              <a:rPr lang="en-US" dirty="0" err="1"/>
              <a:t>pdf</a:t>
            </a:r>
            <a:r>
              <a:rPr lang="en-US" dirty="0"/>
              <a:t> file only&lt;/span&gt;&lt;/td&gt;</a:t>
            </a:r>
          </a:p>
          <a:p>
            <a:r>
              <a:rPr lang="en-US" dirty="0"/>
              <a:t> &lt;/</a:t>
            </a:r>
            <a:r>
              <a:rPr lang="en-US" dirty="0" err="1"/>
              <a:t>tr</a:t>
            </a:r>
            <a:r>
              <a:rPr lang="en-US" dirty="0"/>
              <a:t>&gt;</a:t>
            </a:r>
          </a:p>
          <a:p>
            <a:r>
              <a:rPr lang="en-US" dirty="0"/>
              <a:t>&lt;</a:t>
            </a:r>
            <a:r>
              <a:rPr lang="en-US" dirty="0" err="1"/>
              <a:t>tr</a:t>
            </a:r>
            <a:r>
              <a:rPr lang="en-US" dirty="0"/>
              <a:t>&gt;</a:t>
            </a:r>
          </a:p>
          <a:p>
            <a:r>
              <a:rPr lang="en-US" dirty="0"/>
              <a:t> &lt;td </a:t>
            </a:r>
            <a:r>
              <a:rPr lang="en-US" dirty="0" err="1"/>
              <a:t>colspan</a:t>
            </a:r>
            <a:r>
              <a:rPr lang="en-US" dirty="0"/>
              <a:t>="4"&gt;&amp;</a:t>
            </a:r>
            <a:r>
              <a:rPr lang="en-US" dirty="0" err="1"/>
              <a:t>nbsp</a:t>
            </a:r>
            <a:r>
              <a:rPr lang="en-US" dirty="0"/>
              <a:t>;&lt;/td&gt;</a:t>
            </a:r>
          </a:p>
          <a:p>
            <a:r>
              <a:rPr lang="en-US" dirty="0"/>
              <a:t> &lt;/</a:t>
            </a:r>
            <a:r>
              <a:rPr lang="en-US" dirty="0" err="1"/>
              <a:t>tr</a:t>
            </a:r>
            <a:r>
              <a:rPr lang="en-US" dirty="0"/>
              <a:t>&gt;</a:t>
            </a:r>
          </a:p>
          <a:p>
            <a:r>
              <a:rPr lang="en-US" dirty="0"/>
              <a:t>&lt;</a:t>
            </a:r>
            <a:r>
              <a:rPr lang="en-US" dirty="0" err="1"/>
              <a:t>tr</a:t>
            </a:r>
            <a:r>
              <a:rPr lang="en-US" dirty="0"/>
              <a:t> align="center" class="</a:t>
            </a:r>
            <a:r>
              <a:rPr lang="en-US" dirty="0" err="1"/>
              <a:t>stylemedium</a:t>
            </a:r>
            <a:r>
              <a:rPr lang="en-US" dirty="0"/>
              <a:t>" </a:t>
            </a:r>
            <a:r>
              <a:rPr lang="en-US" dirty="0" err="1"/>
              <a:t>bgcolor</a:t>
            </a:r>
            <a:r>
              <a:rPr lang="en-US" dirty="0"/>
              <a:t>="#EEEEEE"&gt;</a:t>
            </a:r>
          </a:p>
          <a:p>
            <a:r>
              <a:rPr lang="en-US" dirty="0"/>
              <a:t> &lt;td </a:t>
            </a:r>
            <a:r>
              <a:rPr lang="en-US" dirty="0" err="1"/>
              <a:t>colspan</a:t>
            </a:r>
            <a:r>
              <a:rPr lang="en-US" dirty="0"/>
              <a:t>="4"&gt;Image Information&lt;/td&gt;</a:t>
            </a:r>
          </a:p>
          <a:p>
            <a:r>
              <a:rPr lang="en-US" dirty="0"/>
              <a:t> &lt;/</a:t>
            </a:r>
            <a:r>
              <a:rPr lang="en-US" dirty="0" err="1"/>
              <a:t>tr</a:t>
            </a:r>
            <a:r>
              <a:rPr lang="en-US" dirty="0"/>
              <a:t>&gt;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0"/>
            <a:ext cx="6096000" cy="9144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&lt;</a:t>
            </a:r>
            <a:r>
              <a:rPr lang="en-US" dirty="0" err="1"/>
              <a:t>tr</a:t>
            </a:r>
            <a:r>
              <a:rPr lang="en-US" dirty="0"/>
              <a:t> class="</a:t>
            </a:r>
            <a:r>
              <a:rPr lang="en-US" dirty="0" err="1"/>
              <a:t>stylesmall</a:t>
            </a:r>
            <a:r>
              <a:rPr lang="en-US" dirty="0"/>
              <a:t>"&gt;</a:t>
            </a:r>
          </a:p>
          <a:p>
            <a:r>
              <a:rPr lang="en-US" dirty="0"/>
              <a:t> &lt;td&gt;Upload Image &lt;/td&gt;</a:t>
            </a:r>
          </a:p>
          <a:p>
            <a:r>
              <a:rPr lang="en-US" dirty="0"/>
              <a:t> &lt;td </a:t>
            </a:r>
            <a:r>
              <a:rPr lang="en-US" dirty="0" err="1"/>
              <a:t>colspan</a:t>
            </a:r>
            <a:r>
              <a:rPr lang="en-US" dirty="0"/>
              <a:t>="3"&gt;&lt;input type="file" name="image"&gt;</a:t>
            </a:r>
          </a:p>
          <a:p>
            <a:r>
              <a:rPr lang="en-US" dirty="0"/>
              <a:t> &amp;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;&amp;</a:t>
            </a:r>
            <a:r>
              <a:rPr lang="en-US" dirty="0" err="1"/>
              <a:t>nbsp</a:t>
            </a:r>
            <a:r>
              <a:rPr lang="en-US" dirty="0"/>
              <a:t>;&lt;span</a:t>
            </a:r>
          </a:p>
          <a:p>
            <a:r>
              <a:rPr lang="en-US" dirty="0"/>
              <a:t>class="</a:t>
            </a:r>
            <a:r>
              <a:rPr lang="en-US" dirty="0" err="1"/>
              <a:t>stylered</a:t>
            </a:r>
            <a:r>
              <a:rPr lang="en-US" dirty="0"/>
              <a:t>"&gt;&lt;span class="</a:t>
            </a:r>
            <a:r>
              <a:rPr lang="en-US" dirty="0" err="1"/>
              <a:t>stylered</a:t>
            </a:r>
            <a:r>
              <a:rPr lang="en-US" dirty="0"/>
              <a:t>"&gt;.jpg file And .gif file</a:t>
            </a:r>
          </a:p>
          <a:p>
            <a:r>
              <a:rPr lang="en-US" dirty="0"/>
              <a:t>only&lt;/span&gt;&lt;/td&gt;</a:t>
            </a:r>
          </a:p>
          <a:p>
            <a:r>
              <a:rPr lang="en-US" dirty="0"/>
              <a:t>&lt;/</a:t>
            </a:r>
            <a:r>
              <a:rPr lang="en-US" dirty="0" err="1"/>
              <a:t>tr</a:t>
            </a:r>
            <a:r>
              <a:rPr lang="en-US" dirty="0"/>
              <a:t>&gt;</a:t>
            </a:r>
          </a:p>
          <a:p>
            <a:r>
              <a:rPr lang="en-US" dirty="0"/>
              <a:t>&lt;</a:t>
            </a:r>
            <a:r>
              <a:rPr lang="en-US" dirty="0" err="1"/>
              <a:t>tr</a:t>
            </a:r>
            <a:r>
              <a:rPr lang="en-US" dirty="0"/>
              <a:t>&gt;</a:t>
            </a:r>
          </a:p>
          <a:p>
            <a:r>
              <a:rPr lang="en-US" dirty="0"/>
              <a:t> &lt;td </a:t>
            </a:r>
            <a:r>
              <a:rPr lang="en-US" dirty="0" err="1"/>
              <a:t>colspan</a:t>
            </a:r>
            <a:r>
              <a:rPr lang="en-US" dirty="0"/>
              <a:t>="4"&gt;&lt;span class="</a:t>
            </a:r>
            <a:r>
              <a:rPr lang="en-US" dirty="0" err="1"/>
              <a:t>stylered</a:t>
            </a:r>
            <a:r>
              <a:rPr lang="en-US" dirty="0"/>
              <a:t>"&gt;* &lt;</a:t>
            </a:r>
            <a:r>
              <a:rPr lang="en-US" dirty="0" err="1"/>
              <a:t>em</a:t>
            </a:r>
            <a:r>
              <a:rPr lang="en-US" dirty="0"/>
              <a:t>&gt;means fields are</a:t>
            </a:r>
          </a:p>
          <a:p>
            <a:r>
              <a:rPr lang="en-US" dirty="0"/>
              <a:t>compulsory&lt;/</a:t>
            </a:r>
            <a:r>
              <a:rPr lang="en-US" dirty="0" err="1"/>
              <a:t>em</a:t>
            </a:r>
            <a:r>
              <a:rPr lang="en-US" dirty="0"/>
              <a:t>&gt; &lt;/span&gt;&lt;/td&gt;</a:t>
            </a:r>
          </a:p>
          <a:p>
            <a:r>
              <a:rPr lang="en-US" dirty="0"/>
              <a:t> &lt;/</a:t>
            </a:r>
            <a:r>
              <a:rPr lang="en-US" dirty="0" err="1"/>
              <a:t>tr</a:t>
            </a:r>
            <a:r>
              <a:rPr lang="en-US" dirty="0"/>
              <a:t>&gt;</a:t>
            </a:r>
          </a:p>
          <a:p>
            <a:r>
              <a:rPr lang="en-US" dirty="0"/>
              <a:t>&lt;</a:t>
            </a:r>
            <a:r>
              <a:rPr lang="en-US" dirty="0" err="1"/>
              <a:t>tr</a:t>
            </a:r>
            <a:r>
              <a:rPr lang="en-US" dirty="0"/>
              <a:t>&gt;</a:t>
            </a:r>
          </a:p>
          <a:p>
            <a:r>
              <a:rPr lang="en-US" dirty="0"/>
              <a:t> &lt;td </a:t>
            </a:r>
            <a:r>
              <a:rPr lang="en-US" dirty="0" err="1"/>
              <a:t>colspan</a:t>
            </a:r>
            <a:r>
              <a:rPr lang="en-US" dirty="0"/>
              <a:t>="4" align="center"&gt;&lt;input name="register" type="submit"</a:t>
            </a:r>
          </a:p>
          <a:p>
            <a:r>
              <a:rPr lang="en-US" dirty="0"/>
              <a:t>id="register" value="Register"&gt;</a:t>
            </a:r>
          </a:p>
          <a:p>
            <a:r>
              <a:rPr lang="en-US" dirty="0"/>
              <a:t> &lt;input name="reset" type="reset" id="reset" value="Reset"&gt;</a:t>
            </a:r>
          </a:p>
          <a:p>
            <a:r>
              <a:rPr lang="en-US" dirty="0"/>
              <a:t> &lt;input name="close" type="button" id="close" value="Close"</a:t>
            </a:r>
          </a:p>
          <a:p>
            <a:r>
              <a:rPr lang="en-US" dirty="0" err="1"/>
              <a:t>onClick</a:t>
            </a:r>
            <a:r>
              <a:rPr lang="en-US" dirty="0"/>
              <a:t>="</a:t>
            </a:r>
            <a:r>
              <a:rPr lang="en-US" dirty="0" err="1"/>
              <a:t>self.location</a:t>
            </a:r>
            <a:r>
              <a:rPr lang="en-US" dirty="0"/>
              <a:t>='Student_login.php'"&gt;&lt;/td&gt;</a:t>
            </a:r>
          </a:p>
          <a:p>
            <a:r>
              <a:rPr lang="en-US" dirty="0"/>
              <a:t> &lt;/</a:t>
            </a:r>
            <a:r>
              <a:rPr lang="en-US" dirty="0" err="1"/>
              <a:t>tr</a:t>
            </a:r>
            <a:r>
              <a:rPr lang="en-US" dirty="0"/>
              <a:t>&gt;</a:t>
            </a:r>
          </a:p>
          <a:p>
            <a:r>
              <a:rPr lang="en-US" dirty="0"/>
              <a:t> &lt;/table&gt;&lt;/td&gt;</a:t>
            </a:r>
          </a:p>
          <a:p>
            <a:r>
              <a:rPr lang="en-US" dirty="0"/>
              <a:t> &lt;/</a:t>
            </a:r>
            <a:r>
              <a:rPr lang="en-US" dirty="0" err="1"/>
              <a:t>tr</a:t>
            </a:r>
            <a:r>
              <a:rPr lang="en-US" dirty="0"/>
              <a:t>&gt;</a:t>
            </a:r>
          </a:p>
          <a:p>
            <a:r>
              <a:rPr lang="en-US" dirty="0"/>
              <a:t> &lt;</a:t>
            </a:r>
            <a:r>
              <a:rPr lang="en-US" dirty="0" err="1"/>
              <a:t>tr</a:t>
            </a:r>
            <a:r>
              <a:rPr lang="en-US" dirty="0"/>
              <a:t>&gt;</a:t>
            </a:r>
          </a:p>
          <a:p>
            <a:r>
              <a:rPr lang="en-US" dirty="0"/>
              <a:t> &lt;td width="100%" height="5%" align="center"&gt;&lt;?</a:t>
            </a:r>
            <a:r>
              <a:rPr lang="en-US" dirty="0" err="1"/>
              <a:t>php</a:t>
            </a:r>
            <a:r>
              <a:rPr lang="en-US" dirty="0"/>
              <a:t> include</a:t>
            </a:r>
          </a:p>
          <a:p>
            <a:r>
              <a:rPr lang="en-US" dirty="0"/>
              <a:t>'Footer.php';?&gt;&lt;/td&gt;</a:t>
            </a:r>
          </a:p>
          <a:p>
            <a:r>
              <a:rPr lang="en-US" dirty="0"/>
              <a:t> &lt;/</a:t>
            </a:r>
            <a:r>
              <a:rPr lang="en-US" dirty="0" err="1"/>
              <a:t>tr</a:t>
            </a:r>
            <a:r>
              <a:rPr lang="en-US" dirty="0"/>
              <a:t>&gt;</a:t>
            </a:r>
          </a:p>
          <a:p>
            <a:r>
              <a:rPr lang="en-US" dirty="0"/>
              <a:t> &lt;/table&gt;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Footer Placeholder 9"/>
          <p:cNvSpPr>
            <a:spLocks noGrp="1"/>
          </p:cNvSpPr>
          <p:nvPr>
            <p:ph type="ftr" sz="quarter" idx="11"/>
          </p:nvPr>
        </p:nvSpPr>
        <p:spPr/>
        <p:txBody>
          <a:bodyPr/>
          <a:lstStyle/>
          <a:p>
            <a:r>
              <a:rPr lang="en-US"/>
              <a:t>..</a:t>
            </a:r>
          </a:p>
        </p:txBody>
      </p:sp>
      <p:sp>
        <p:nvSpPr>
          <p:cNvPr id="9" name="Slide Number Placeholder 8"/>
          <p:cNvSpPr>
            <a:spLocks noGrp="1"/>
          </p:cNvSpPr>
          <p:nvPr>
            <p:ph type="sldNum" sz="quarter" idx="12"/>
          </p:nvPr>
        </p:nvSpPr>
        <p:spPr/>
        <p:txBody>
          <a:bodyPr/>
          <a:lstStyle/>
          <a:p>
            <a:fld id="{66E96716-FF1B-4FC4-A514-F8A3B2D44856}" type="slidenum">
              <a:rPr lang="en-US" smtClean="0"/>
              <a:pPr/>
              <a:t>7</a:t>
            </a:fld>
            <a:endParaRPr lang="en-US"/>
          </a:p>
        </p:txBody>
      </p:sp>
      <p:sp>
        <p:nvSpPr>
          <p:cNvPr id="11" name="TextBox 10"/>
          <p:cNvSpPr txBox="1"/>
          <p:nvPr/>
        </p:nvSpPr>
        <p:spPr>
          <a:xfrm>
            <a:off x="381000" y="533698"/>
            <a:ext cx="6172200" cy="7848302"/>
          </a:xfrm>
          <a:prstGeom prst="rect">
            <a:avLst/>
          </a:prstGeom>
          <a:noFill/>
        </p:spPr>
        <p:txBody>
          <a:bodyPr wrap="square" rtlCol="0">
            <a:spAutoFit/>
          </a:bodyPr>
          <a:lstStyle/>
          <a:p>
            <a:r>
              <a:rPr lang="en-US" b="1" dirty="0">
                <a:latin typeface="Century Gothic" pitchFamily="34" charset="0"/>
              </a:rPr>
              <a:t>Name of the Project:  Student Information</a:t>
            </a:r>
          </a:p>
          <a:p>
            <a:r>
              <a:rPr lang="en-US" b="1" dirty="0">
                <a:latin typeface="Century Gothic" pitchFamily="34" charset="0"/>
              </a:rPr>
              <a:t> Management System</a:t>
            </a:r>
          </a:p>
          <a:p>
            <a:endParaRPr lang="en-US" b="1" dirty="0">
              <a:latin typeface="Century Gothic" pitchFamily="34" charset="0"/>
            </a:endParaRPr>
          </a:p>
          <a:p>
            <a:r>
              <a:rPr lang="en-US" b="1" dirty="0">
                <a:latin typeface="Comic Sans MS" pitchFamily="66" charset="0"/>
              </a:rPr>
              <a:t>Objectives:</a:t>
            </a:r>
          </a:p>
          <a:p>
            <a:endParaRPr lang="en-US" b="1" dirty="0">
              <a:latin typeface="Comic Sans MS" pitchFamily="66" charset="0"/>
            </a:endParaRPr>
          </a:p>
          <a:p>
            <a:pPr>
              <a:buFont typeface="Wingdings" pitchFamily="2" charset="2"/>
              <a:buChar char="§"/>
            </a:pPr>
            <a:r>
              <a:rPr lang="en-US" dirty="0">
                <a:latin typeface="Comic Sans MS" pitchFamily="66" charset="0"/>
              </a:rPr>
              <a:t> Online registration of students</a:t>
            </a:r>
          </a:p>
          <a:p>
            <a:pPr>
              <a:buFont typeface="Wingdings" pitchFamily="2" charset="2"/>
              <a:buChar char="§"/>
            </a:pPr>
            <a:r>
              <a:rPr lang="en-US" dirty="0">
                <a:latin typeface="Comic Sans MS" pitchFamily="66" charset="0"/>
              </a:rPr>
              <a:t>Maintenance of student records</a:t>
            </a:r>
          </a:p>
          <a:p>
            <a:pPr>
              <a:buFont typeface="Wingdings" pitchFamily="2" charset="2"/>
              <a:buChar char="§"/>
            </a:pPr>
            <a:r>
              <a:rPr lang="en-US" dirty="0">
                <a:latin typeface="Comic Sans MS" pitchFamily="66" charset="0"/>
              </a:rPr>
              <a:t> Searching student records</a:t>
            </a:r>
          </a:p>
          <a:p>
            <a:endParaRPr lang="en-US" dirty="0">
              <a:latin typeface="Comic Sans MS" pitchFamily="66" charset="0"/>
            </a:endParaRPr>
          </a:p>
          <a:p>
            <a:r>
              <a:rPr lang="en-US" b="1" dirty="0">
                <a:latin typeface="Comic Sans MS" pitchFamily="66" charset="0"/>
              </a:rPr>
              <a:t>Users Views:</a:t>
            </a:r>
          </a:p>
          <a:p>
            <a:endParaRPr lang="en-US" b="1" dirty="0">
              <a:latin typeface="Comic Sans MS" pitchFamily="66" charset="0"/>
            </a:endParaRPr>
          </a:p>
          <a:p>
            <a:pPr marL="342900" indent="-342900">
              <a:buFont typeface="+mj-lt"/>
              <a:buAutoNum type="arabicPeriod"/>
            </a:pPr>
            <a:r>
              <a:rPr lang="en-US" dirty="0">
                <a:latin typeface="Comic Sans MS" pitchFamily="66" charset="0"/>
              </a:rPr>
              <a:t>Administrator</a:t>
            </a:r>
          </a:p>
          <a:p>
            <a:pPr marL="342900" indent="-342900">
              <a:buFont typeface="+mj-lt"/>
              <a:buAutoNum type="arabicPeriod"/>
            </a:pPr>
            <a:r>
              <a:rPr lang="en-US" dirty="0">
                <a:latin typeface="Comic Sans MS" pitchFamily="66" charset="0"/>
              </a:rPr>
              <a:t>Student</a:t>
            </a:r>
          </a:p>
          <a:p>
            <a:pPr marL="342900" indent="-342900"/>
            <a:endParaRPr lang="en-US" dirty="0">
              <a:latin typeface="Comic Sans MS" pitchFamily="66" charset="0"/>
            </a:endParaRPr>
          </a:p>
          <a:p>
            <a:r>
              <a:rPr lang="en-US" b="1" u="sng" dirty="0">
                <a:latin typeface="Comic Sans MS" pitchFamily="66" charset="0"/>
              </a:rPr>
              <a:t>Platform</a:t>
            </a:r>
          </a:p>
          <a:p>
            <a:endParaRPr lang="en-US" b="1" u="sng" dirty="0">
              <a:latin typeface="Comic Sans MS" pitchFamily="66" charset="0"/>
            </a:endParaRPr>
          </a:p>
          <a:p>
            <a:r>
              <a:rPr lang="en-US" b="1" dirty="0">
                <a:latin typeface="Comic Sans MS" pitchFamily="66" charset="0"/>
              </a:rPr>
              <a:t>Operating System: Microsoft Windows</a:t>
            </a:r>
          </a:p>
          <a:p>
            <a:r>
              <a:rPr lang="en-US" b="1" dirty="0">
                <a:latin typeface="Comic Sans MS" pitchFamily="66" charset="0"/>
              </a:rPr>
              <a:t>Technologies Used:</a:t>
            </a:r>
          </a:p>
          <a:p>
            <a:pPr>
              <a:buFont typeface="Wingdings" pitchFamily="2" charset="2"/>
              <a:buChar char="§"/>
            </a:pPr>
            <a:r>
              <a:rPr lang="en-US" dirty="0">
                <a:latin typeface="Comic Sans MS" pitchFamily="66" charset="0"/>
              </a:rPr>
              <a:t>Front End: HTML and Javascript</a:t>
            </a:r>
          </a:p>
          <a:p>
            <a:pPr>
              <a:buFont typeface="Wingdings" pitchFamily="2" charset="2"/>
              <a:buChar char="§"/>
            </a:pPr>
            <a:r>
              <a:rPr lang="en-US" dirty="0">
                <a:latin typeface="Comic Sans MS" pitchFamily="66" charset="0"/>
              </a:rPr>
              <a:t>Web designing language: PHP</a:t>
            </a:r>
          </a:p>
          <a:p>
            <a:pPr>
              <a:buFont typeface="Wingdings" pitchFamily="2" charset="2"/>
              <a:buChar char="§"/>
            </a:pPr>
            <a:r>
              <a:rPr lang="en-US" dirty="0">
                <a:latin typeface="Comic Sans MS" pitchFamily="66" charset="0"/>
              </a:rPr>
              <a:t>RDBMS(Back end): </a:t>
            </a:r>
            <a:r>
              <a:rPr lang="en-US" dirty="0" err="1">
                <a:latin typeface="Comic Sans MS" pitchFamily="66" charset="0"/>
              </a:rPr>
              <a:t>MySQL</a:t>
            </a:r>
            <a:endParaRPr lang="en-US" dirty="0">
              <a:latin typeface="Comic Sans MS" pitchFamily="66" charset="0"/>
            </a:endParaRPr>
          </a:p>
          <a:p>
            <a:endParaRPr lang="en-US" dirty="0">
              <a:latin typeface="Comic Sans MS" pitchFamily="66" charset="0"/>
            </a:endParaRPr>
          </a:p>
          <a:p>
            <a:r>
              <a:rPr lang="en-US" b="1" dirty="0">
                <a:latin typeface="Comic Sans MS" pitchFamily="66" charset="0"/>
              </a:rPr>
              <a:t>Software Requirements:</a:t>
            </a:r>
          </a:p>
          <a:p>
            <a:pPr>
              <a:buFont typeface="Wingdings" pitchFamily="2" charset="2"/>
              <a:buChar char="§"/>
            </a:pPr>
            <a:r>
              <a:rPr lang="en-US" dirty="0">
                <a:latin typeface="Comic Sans MS" pitchFamily="66" charset="0"/>
              </a:rPr>
              <a:t>PHP 5.0</a:t>
            </a:r>
          </a:p>
          <a:p>
            <a:pPr>
              <a:buFont typeface="Wingdings" pitchFamily="2" charset="2"/>
              <a:buChar char="§"/>
            </a:pPr>
            <a:r>
              <a:rPr lang="en-US" dirty="0">
                <a:latin typeface="Comic Sans MS" pitchFamily="66" charset="0"/>
              </a:rPr>
              <a:t>APACHE HTTP Server</a:t>
            </a:r>
          </a:p>
          <a:p>
            <a:pPr>
              <a:buFont typeface="Wingdings" pitchFamily="2" charset="2"/>
              <a:buChar char="§"/>
            </a:pPr>
            <a:r>
              <a:rPr lang="en-US" dirty="0">
                <a:latin typeface="Comic Sans MS" pitchFamily="66" charset="0"/>
              </a:rPr>
              <a:t> Dreamweaver, FrontPage for Front End </a:t>
            </a:r>
          </a:p>
          <a:p>
            <a:r>
              <a:rPr lang="en-US" dirty="0">
                <a:latin typeface="Comic Sans MS" pitchFamily="66" charset="0"/>
              </a:rPr>
              <a:t>   Programming</a:t>
            </a:r>
          </a:p>
          <a:p>
            <a:pPr>
              <a:buFont typeface="Wingdings" pitchFamily="2" charset="2"/>
              <a:buChar char="§"/>
            </a:pPr>
            <a:r>
              <a:rPr lang="en-US" dirty="0">
                <a:latin typeface="Comic Sans MS" pitchFamily="66" charset="0"/>
              </a:rPr>
              <a:t>Microsoft Windows or Linux</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&lt;/form&gt;</a:t>
            </a:r>
          </a:p>
          <a:p>
            <a:r>
              <a:rPr lang="en-US" dirty="0"/>
              <a:t>&lt;/body&gt;</a:t>
            </a:r>
          </a:p>
          <a:p>
            <a:r>
              <a:rPr lang="en-US" dirty="0"/>
              <a:t>&lt;/html&gt;</a:t>
            </a:r>
          </a:p>
          <a:p>
            <a:pPr algn="ctr"/>
            <a:r>
              <a:rPr lang="en-US" sz="2400" b="1" i="1" u="sng" dirty="0"/>
              <a:t>Student_Registration_handler.php</a:t>
            </a:r>
          </a:p>
          <a:p>
            <a:r>
              <a:rPr lang="en-US" dirty="0"/>
              <a:t>&lt;?</a:t>
            </a:r>
            <a:r>
              <a:rPr lang="en-US" dirty="0" err="1"/>
              <a:t>php</a:t>
            </a:r>
            <a:r>
              <a:rPr lang="en-US" dirty="0"/>
              <a:t> </a:t>
            </a:r>
          </a:p>
          <a:p>
            <a:r>
              <a:rPr lang="en-US" dirty="0"/>
              <a:t>include 'Connect.php';</a:t>
            </a:r>
          </a:p>
          <a:p>
            <a:r>
              <a:rPr lang="en-US" dirty="0"/>
              <a:t>$flag = "success";</a:t>
            </a:r>
          </a:p>
          <a:p>
            <a:r>
              <a:rPr lang="en-US" dirty="0"/>
              <a:t>function </a:t>
            </a:r>
            <a:r>
              <a:rPr lang="en-US" dirty="0" err="1"/>
              <a:t>rollbackData</a:t>
            </a:r>
            <a:r>
              <a:rPr lang="en-US" dirty="0"/>
              <a:t>(){</a:t>
            </a:r>
          </a:p>
          <a:p>
            <a:r>
              <a:rPr lang="en-US" dirty="0" err="1"/>
              <a:t>mysql_query</a:t>
            </a:r>
            <a:r>
              <a:rPr lang="en-US" dirty="0"/>
              <a:t>(" ROLLBACK ");</a:t>
            </a:r>
          </a:p>
          <a:p>
            <a:r>
              <a:rPr lang="en-US" dirty="0"/>
              <a:t>global $flag; </a:t>
            </a:r>
          </a:p>
          <a:p>
            <a:r>
              <a:rPr lang="en-US" dirty="0"/>
              <a:t>$flag = "error";</a:t>
            </a:r>
          </a:p>
          <a:p>
            <a:r>
              <a:rPr lang="en-US" dirty="0"/>
              <a:t>if(</a:t>
            </a:r>
            <a:r>
              <a:rPr lang="en-US" dirty="0" err="1"/>
              <a:t>mysql_error</a:t>
            </a:r>
            <a:r>
              <a:rPr lang="en-US" dirty="0"/>
              <a:t>() != null){</a:t>
            </a:r>
          </a:p>
          <a:p>
            <a:r>
              <a:rPr lang="en-US" dirty="0"/>
              <a:t>die(</a:t>
            </a:r>
            <a:r>
              <a:rPr lang="en-US" dirty="0" err="1"/>
              <a:t>mysql_error</a:t>
            </a:r>
            <a:r>
              <a:rPr lang="en-US" dirty="0"/>
              <a:t>());</a:t>
            </a:r>
          </a:p>
          <a:p>
            <a:r>
              <a:rPr lang="en-US" dirty="0"/>
              <a:t>}</a:t>
            </a:r>
          </a:p>
          <a:p>
            <a:r>
              <a:rPr lang="en-US" dirty="0"/>
              <a:t>}</a:t>
            </a:r>
          </a:p>
          <a:p>
            <a:r>
              <a:rPr lang="en-US" dirty="0"/>
              <a:t>$</a:t>
            </a:r>
            <a:r>
              <a:rPr lang="en-US" dirty="0" err="1"/>
              <a:t>student_id</a:t>
            </a:r>
            <a:r>
              <a:rPr lang="en-US" dirty="0"/>
              <a:t> = $_POST['</a:t>
            </a:r>
            <a:r>
              <a:rPr lang="en-US" dirty="0" err="1"/>
              <a:t>st_id</a:t>
            </a:r>
            <a:r>
              <a:rPr lang="en-US" dirty="0"/>
              <a:t>'];</a:t>
            </a:r>
          </a:p>
          <a:p>
            <a:r>
              <a:rPr lang="en-US" dirty="0"/>
              <a:t>$</a:t>
            </a:r>
            <a:r>
              <a:rPr lang="en-US" dirty="0" err="1"/>
              <a:t>student_pass</a:t>
            </a:r>
            <a:r>
              <a:rPr lang="en-US" dirty="0"/>
              <a:t> = $_POST['</a:t>
            </a:r>
            <a:r>
              <a:rPr lang="en-US" dirty="0" err="1"/>
              <a:t>st_pass</a:t>
            </a:r>
            <a:r>
              <a:rPr lang="en-US" dirty="0"/>
              <a:t>'];</a:t>
            </a:r>
          </a:p>
          <a:p>
            <a:r>
              <a:rPr lang="en-US" dirty="0"/>
              <a:t>$</a:t>
            </a:r>
            <a:r>
              <a:rPr lang="en-US" dirty="0" err="1"/>
              <a:t>first_name</a:t>
            </a:r>
            <a:r>
              <a:rPr lang="en-US" dirty="0"/>
              <a:t> = $_POST['</a:t>
            </a:r>
            <a:r>
              <a:rPr lang="en-US" dirty="0" err="1"/>
              <a:t>first_name</a:t>
            </a:r>
            <a:r>
              <a:rPr lang="en-US" dirty="0"/>
              <a:t>'];</a:t>
            </a:r>
          </a:p>
          <a:p>
            <a:r>
              <a:rPr lang="en-US" dirty="0"/>
              <a:t>$</a:t>
            </a:r>
            <a:r>
              <a:rPr lang="en-US" dirty="0" err="1"/>
              <a:t>last_name</a:t>
            </a:r>
            <a:r>
              <a:rPr lang="en-US" dirty="0"/>
              <a:t> = $_POST['</a:t>
            </a:r>
            <a:r>
              <a:rPr lang="en-US" dirty="0" err="1"/>
              <a:t>last_name</a:t>
            </a:r>
            <a:r>
              <a:rPr lang="en-US" dirty="0"/>
              <a:t>'];</a:t>
            </a:r>
          </a:p>
          <a:p>
            <a:r>
              <a:rPr lang="en-US" dirty="0"/>
              <a:t>$gender = $_POST['gender'];</a:t>
            </a:r>
          </a:p>
          <a:p>
            <a:r>
              <a:rPr lang="en-US" dirty="0"/>
              <a:t>$</a:t>
            </a:r>
            <a:r>
              <a:rPr lang="en-US" dirty="0" err="1"/>
              <a:t>contact_no</a:t>
            </a:r>
            <a:r>
              <a:rPr lang="en-US" dirty="0"/>
              <a:t> = $_POST['</a:t>
            </a:r>
            <a:r>
              <a:rPr lang="en-US" dirty="0" err="1"/>
              <a:t>contact_no</a:t>
            </a:r>
            <a:r>
              <a:rPr lang="en-US" dirty="0"/>
              <a:t>'];</a:t>
            </a:r>
          </a:p>
          <a:p>
            <a:r>
              <a:rPr lang="en-US" dirty="0"/>
              <a:t>$qualification = $_POST['qualification'];</a:t>
            </a:r>
          </a:p>
          <a:p>
            <a:r>
              <a:rPr lang="en-US" dirty="0"/>
              <a:t>$city = $_POST['city'];</a:t>
            </a:r>
          </a:p>
          <a:p>
            <a:r>
              <a:rPr lang="en-US" dirty="0"/>
              <a:t>$email1 = $_POST['email1'];</a:t>
            </a:r>
          </a:p>
          <a:p>
            <a:r>
              <a:rPr lang="en-US" dirty="0"/>
              <a:t>$email2 = $_POST['email2'];</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$address = $_POST['address'];</a:t>
            </a:r>
          </a:p>
          <a:p>
            <a:r>
              <a:rPr lang="en-US" dirty="0"/>
              <a:t>$description = $_POST['description'];</a:t>
            </a:r>
          </a:p>
          <a:p>
            <a:r>
              <a:rPr lang="en-US" dirty="0"/>
              <a:t>$</a:t>
            </a:r>
            <a:r>
              <a:rPr lang="en-US" dirty="0" err="1"/>
              <a:t>resumename</a:t>
            </a:r>
            <a:r>
              <a:rPr lang="en-US" dirty="0"/>
              <a:t> = "";</a:t>
            </a:r>
          </a:p>
          <a:p>
            <a:r>
              <a:rPr lang="en-US" dirty="0"/>
              <a:t>$</a:t>
            </a:r>
            <a:r>
              <a:rPr lang="en-US" dirty="0" err="1"/>
              <a:t>imagename</a:t>
            </a:r>
            <a:r>
              <a:rPr lang="en-US" dirty="0"/>
              <a:t> = "";</a:t>
            </a:r>
          </a:p>
          <a:p>
            <a:r>
              <a:rPr lang="en-US" dirty="0"/>
              <a:t>$</a:t>
            </a:r>
            <a:r>
              <a:rPr lang="en-US" dirty="0" err="1"/>
              <a:t>dobdate</a:t>
            </a:r>
            <a:r>
              <a:rPr lang="en-US" dirty="0"/>
              <a:t> = date("Y-m-</a:t>
            </a:r>
            <a:r>
              <a:rPr lang="en-US" dirty="0" err="1"/>
              <a:t>d",strtotime</a:t>
            </a:r>
            <a:r>
              <a:rPr lang="en-US" dirty="0"/>
              <a:t>($_POST['dob']));</a:t>
            </a:r>
          </a:p>
          <a:p>
            <a:r>
              <a:rPr lang="en-US" dirty="0"/>
              <a:t>/*</a:t>
            </a:r>
          </a:p>
          <a:p>
            <a:r>
              <a:rPr lang="en-US" dirty="0"/>
              <a:t>This block is used to check whether the </a:t>
            </a:r>
            <a:r>
              <a:rPr lang="en-US" dirty="0" err="1"/>
              <a:t>student_id</a:t>
            </a:r>
            <a:r>
              <a:rPr lang="en-US" dirty="0"/>
              <a:t> already exits</a:t>
            </a:r>
          </a:p>
          <a:p>
            <a:r>
              <a:rPr lang="en-US" dirty="0"/>
              <a:t>in database. </a:t>
            </a:r>
          </a:p>
          <a:p>
            <a:r>
              <a:rPr lang="en-US" dirty="0"/>
              <a:t>*/</a:t>
            </a:r>
          </a:p>
          <a:p>
            <a:r>
              <a:rPr lang="en-US" dirty="0"/>
              <a:t>$</a:t>
            </a:r>
            <a:r>
              <a:rPr lang="en-US" dirty="0" err="1"/>
              <a:t>select_query</a:t>
            </a:r>
            <a:r>
              <a:rPr lang="en-US" dirty="0"/>
              <a:t>="select </a:t>
            </a:r>
            <a:r>
              <a:rPr lang="en-US" dirty="0" err="1"/>
              <a:t>student_id</a:t>
            </a:r>
            <a:r>
              <a:rPr lang="en-US" dirty="0"/>
              <a:t> from </a:t>
            </a:r>
            <a:r>
              <a:rPr lang="en-US" dirty="0" err="1"/>
              <a:t>student_information</a:t>
            </a:r>
            <a:r>
              <a:rPr lang="en-US" dirty="0"/>
              <a:t> where</a:t>
            </a:r>
          </a:p>
          <a:p>
            <a:r>
              <a:rPr lang="en-US" dirty="0" err="1"/>
              <a:t>student_id</a:t>
            </a:r>
            <a:r>
              <a:rPr lang="en-US" dirty="0"/>
              <a:t> = '$</a:t>
            </a:r>
            <a:r>
              <a:rPr lang="en-US" dirty="0" err="1"/>
              <a:t>student_id</a:t>
            </a:r>
            <a:r>
              <a:rPr lang="en-US" dirty="0"/>
              <a:t>'";</a:t>
            </a:r>
          </a:p>
          <a:p>
            <a:r>
              <a:rPr lang="en-US" dirty="0"/>
              <a:t>$</a:t>
            </a:r>
            <a:r>
              <a:rPr lang="en-US" dirty="0" err="1"/>
              <a:t>result_set</a:t>
            </a:r>
            <a:r>
              <a:rPr lang="en-US" dirty="0"/>
              <a:t> = </a:t>
            </a:r>
            <a:r>
              <a:rPr lang="en-US" dirty="0" err="1"/>
              <a:t>mysql_query</a:t>
            </a:r>
            <a:r>
              <a:rPr lang="en-US" dirty="0"/>
              <a:t>($</a:t>
            </a:r>
            <a:r>
              <a:rPr lang="en-US" dirty="0" err="1"/>
              <a:t>select_query,$link_id</a:t>
            </a:r>
            <a:r>
              <a:rPr lang="en-US" dirty="0"/>
              <a:t>);</a:t>
            </a:r>
          </a:p>
          <a:p>
            <a:r>
              <a:rPr lang="en-US" dirty="0"/>
              <a:t>if($row = </a:t>
            </a:r>
            <a:r>
              <a:rPr lang="en-US" dirty="0" err="1"/>
              <a:t>mysql_fetch_array</a:t>
            </a:r>
            <a:r>
              <a:rPr lang="en-US" dirty="0"/>
              <a:t>($</a:t>
            </a:r>
            <a:r>
              <a:rPr lang="en-US" dirty="0" err="1"/>
              <a:t>result_set</a:t>
            </a:r>
            <a:r>
              <a:rPr lang="en-US" dirty="0"/>
              <a:t>)){</a:t>
            </a:r>
          </a:p>
          <a:p>
            <a:r>
              <a:rPr lang="en-US" dirty="0"/>
              <a:t>$flag="exists";</a:t>
            </a:r>
          </a:p>
          <a:p>
            <a:r>
              <a:rPr lang="en-US" dirty="0"/>
              <a:t>header("</a:t>
            </a:r>
            <a:r>
              <a:rPr lang="en-US" dirty="0" err="1"/>
              <a:t>location:Student_login.php</a:t>
            </a:r>
            <a:r>
              <a:rPr lang="en-US" dirty="0"/>
              <a:t>?</a:t>
            </a:r>
          </a:p>
          <a:p>
            <a:r>
              <a:rPr lang="en-US" dirty="0"/>
              <a:t>flag=$</a:t>
            </a:r>
            <a:r>
              <a:rPr lang="en-US" dirty="0" err="1"/>
              <a:t>flag&amp;student_id</a:t>
            </a:r>
            <a:r>
              <a:rPr lang="en-US" dirty="0"/>
              <a:t>=$</a:t>
            </a:r>
            <a:r>
              <a:rPr lang="en-US" dirty="0" err="1"/>
              <a:t>student_id</a:t>
            </a:r>
            <a:r>
              <a:rPr lang="en-US" dirty="0"/>
              <a:t>");</a:t>
            </a:r>
          </a:p>
          <a:p>
            <a:r>
              <a:rPr lang="en-US" dirty="0"/>
              <a:t>die();</a:t>
            </a:r>
          </a:p>
          <a:p>
            <a:r>
              <a:rPr lang="en-US" dirty="0"/>
              <a:t>}</a:t>
            </a:r>
          </a:p>
          <a:p>
            <a:r>
              <a:rPr lang="en-US" dirty="0"/>
              <a:t>else{</a:t>
            </a:r>
          </a:p>
          <a:p>
            <a:r>
              <a:rPr lang="en-US" dirty="0"/>
              <a:t>/*</a:t>
            </a:r>
          </a:p>
          <a:p>
            <a:r>
              <a:rPr lang="en-US" dirty="0"/>
              <a:t>This block is used to insert the student record in database</a:t>
            </a:r>
          </a:p>
          <a:p>
            <a:r>
              <a:rPr lang="en-US" dirty="0"/>
              <a:t>if the </a:t>
            </a:r>
            <a:r>
              <a:rPr lang="en-US" dirty="0" err="1"/>
              <a:t>student_id</a:t>
            </a:r>
            <a:r>
              <a:rPr lang="en-US" dirty="0"/>
              <a:t> is already not present in the database. </a:t>
            </a:r>
          </a:p>
          <a:p>
            <a:r>
              <a:rPr lang="en-US" dirty="0"/>
              <a:t>*/</a:t>
            </a:r>
          </a:p>
          <a:p>
            <a:r>
              <a:rPr lang="en-US" dirty="0" err="1"/>
              <a:t>mysql_query</a:t>
            </a:r>
            <a:r>
              <a:rPr lang="en-US" dirty="0"/>
              <a:t>("SET AUTOCOMMIT = 0 ");</a:t>
            </a:r>
          </a:p>
          <a:p>
            <a:r>
              <a:rPr lang="en-US" dirty="0"/>
              <a:t>if(</a:t>
            </a:r>
            <a:r>
              <a:rPr lang="en-US" dirty="0" err="1"/>
              <a:t>mysql_error</a:t>
            </a:r>
            <a:r>
              <a:rPr lang="en-US" dirty="0"/>
              <a:t>() != null){</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die(</a:t>
            </a:r>
            <a:r>
              <a:rPr lang="en-US" dirty="0" err="1"/>
              <a:t>mysql_error</a:t>
            </a:r>
            <a:r>
              <a:rPr lang="en-US" dirty="0"/>
              <a:t>());</a:t>
            </a:r>
          </a:p>
          <a:p>
            <a:r>
              <a:rPr lang="en-US" dirty="0"/>
              <a:t>}</a:t>
            </a:r>
          </a:p>
          <a:p>
            <a:r>
              <a:rPr lang="en-US" dirty="0"/>
              <a:t>$query = "insert into</a:t>
            </a:r>
          </a:p>
          <a:p>
            <a:r>
              <a:rPr lang="en-US" dirty="0" err="1"/>
              <a:t>student_information</a:t>
            </a:r>
            <a:r>
              <a:rPr lang="en-US" dirty="0"/>
              <a:t>(</a:t>
            </a:r>
            <a:r>
              <a:rPr lang="en-US" dirty="0" err="1"/>
              <a:t>student_id,student_password,first_name,last_name,regis</a:t>
            </a:r>
            <a:endParaRPr lang="en-US" dirty="0"/>
          </a:p>
          <a:p>
            <a:r>
              <a:rPr lang="en-US" dirty="0" err="1"/>
              <a:t>tration_date,gender,date_of_birth</a:t>
            </a:r>
            <a:r>
              <a:rPr lang="en-US" dirty="0"/>
              <a:t>,";</a:t>
            </a:r>
          </a:p>
          <a:p>
            <a:r>
              <a:rPr lang="en-US" dirty="0"/>
              <a:t>$query .=</a:t>
            </a:r>
          </a:p>
          <a:p>
            <a:r>
              <a:rPr lang="en-US" dirty="0"/>
              <a:t>"student_status,contact_no,qualification,city,email1,email2,address,descriptio</a:t>
            </a:r>
          </a:p>
          <a:p>
            <a:r>
              <a:rPr lang="en-US" dirty="0"/>
              <a:t>n)";</a:t>
            </a:r>
          </a:p>
          <a:p>
            <a:r>
              <a:rPr lang="en-US" dirty="0"/>
              <a:t>$query .= "</a:t>
            </a:r>
          </a:p>
          <a:p>
            <a:r>
              <a:rPr lang="en-US" dirty="0"/>
              <a:t>values('$</a:t>
            </a:r>
            <a:r>
              <a:rPr lang="en-US" dirty="0" err="1"/>
              <a:t>student_id','$student_pass','$first_name','$last_name',now</a:t>
            </a:r>
            <a:r>
              <a:rPr lang="en-US" dirty="0"/>
              <a:t>(),'$gender</a:t>
            </a:r>
          </a:p>
          <a:p>
            <a:r>
              <a:rPr lang="en-US" dirty="0"/>
              <a:t>','$</a:t>
            </a:r>
            <a:r>
              <a:rPr lang="en-US" dirty="0" err="1"/>
              <a:t>dobdate','Disable','$contact_no</a:t>
            </a:r>
            <a:r>
              <a:rPr lang="en-US" dirty="0"/>
              <a:t>',";</a:t>
            </a:r>
          </a:p>
          <a:p>
            <a:r>
              <a:rPr lang="en-US" dirty="0"/>
              <a:t>$query .=</a:t>
            </a:r>
          </a:p>
          <a:p>
            <a:r>
              <a:rPr lang="en-US" dirty="0"/>
              <a:t>"'$qualification','$city','$email1','$email2','$address','$description')";</a:t>
            </a:r>
          </a:p>
          <a:p>
            <a:r>
              <a:rPr lang="en-US" dirty="0"/>
              <a:t>$result = </a:t>
            </a:r>
            <a:r>
              <a:rPr lang="en-US" dirty="0" err="1"/>
              <a:t>mysql_query</a:t>
            </a:r>
            <a:r>
              <a:rPr lang="en-US" dirty="0"/>
              <a:t>($</a:t>
            </a:r>
            <a:r>
              <a:rPr lang="en-US" dirty="0" err="1"/>
              <a:t>query,$link_id</a:t>
            </a:r>
            <a:r>
              <a:rPr lang="en-US" dirty="0"/>
              <a:t>);</a:t>
            </a:r>
          </a:p>
          <a:p>
            <a:r>
              <a:rPr lang="en-US" dirty="0"/>
              <a:t>if(</a:t>
            </a:r>
            <a:r>
              <a:rPr lang="en-US" dirty="0" err="1"/>
              <a:t>mysql_error</a:t>
            </a:r>
            <a:r>
              <a:rPr lang="en-US" dirty="0"/>
              <a:t>() != null){</a:t>
            </a:r>
          </a:p>
          <a:p>
            <a:r>
              <a:rPr lang="en-US" dirty="0"/>
              <a:t>die(</a:t>
            </a:r>
            <a:r>
              <a:rPr lang="en-US" dirty="0" err="1"/>
              <a:t>mysql_error</a:t>
            </a:r>
            <a:r>
              <a:rPr lang="en-US" dirty="0"/>
              <a:t>());</a:t>
            </a:r>
          </a:p>
          <a:p>
            <a:r>
              <a:rPr lang="en-US" dirty="0"/>
              <a:t>}</a:t>
            </a:r>
          </a:p>
          <a:p>
            <a:r>
              <a:rPr lang="en-US" dirty="0"/>
              <a:t>if($result){</a:t>
            </a:r>
          </a:p>
          <a:p>
            <a:r>
              <a:rPr lang="en-US" dirty="0"/>
              <a:t>if($_FILES['resume']['name'] != ""){</a:t>
            </a:r>
          </a:p>
          <a:p>
            <a:r>
              <a:rPr lang="en-US" dirty="0"/>
              <a:t>$filename = $_FILES['resume']['name'];</a:t>
            </a:r>
          </a:p>
          <a:p>
            <a:r>
              <a:rPr lang="en-US" dirty="0"/>
              <a:t>$ext = </a:t>
            </a:r>
            <a:r>
              <a:rPr lang="en-US" dirty="0" err="1"/>
              <a:t>strrchr</a:t>
            </a:r>
            <a:r>
              <a:rPr lang="en-US" dirty="0"/>
              <a:t>($filename,".");</a:t>
            </a:r>
          </a:p>
          <a:p>
            <a:r>
              <a:rPr lang="en-US" dirty="0"/>
              <a:t>$</a:t>
            </a:r>
            <a:r>
              <a:rPr lang="en-US" dirty="0" err="1"/>
              <a:t>resumename</a:t>
            </a:r>
            <a:r>
              <a:rPr lang="en-US" dirty="0"/>
              <a:t> = $</a:t>
            </a:r>
            <a:r>
              <a:rPr lang="en-US" dirty="0" err="1"/>
              <a:t>student_id</a:t>
            </a:r>
            <a:r>
              <a:rPr lang="en-US" dirty="0"/>
              <a:t>;</a:t>
            </a:r>
          </a:p>
          <a:p>
            <a:r>
              <a:rPr lang="en-US" dirty="0"/>
              <a:t>$</a:t>
            </a:r>
            <a:r>
              <a:rPr lang="en-US" dirty="0" err="1"/>
              <a:t>resumename</a:t>
            </a:r>
            <a:r>
              <a:rPr lang="en-US" dirty="0"/>
              <a:t> .= "_".$filename;</a:t>
            </a:r>
          </a:p>
          <a:p>
            <a:r>
              <a:rPr lang="en-US" dirty="0"/>
              <a:t>if($ext ==".txt" || $ext ==".doc" || $ext ==".TXT" ||</a:t>
            </a:r>
          </a:p>
          <a:p>
            <a:r>
              <a:rPr lang="en-US" dirty="0"/>
              <a:t>$ext ==".DOC" || $ext ==".</a:t>
            </a:r>
            <a:r>
              <a:rPr lang="en-US" dirty="0" err="1"/>
              <a:t>pdf</a:t>
            </a:r>
            <a:r>
              <a:rPr lang="en-US" dirty="0"/>
              <a:t>" || $ext ==".PDF"){</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$size = $_FILES['resume']['size'];</a:t>
            </a:r>
          </a:p>
          <a:p>
            <a:r>
              <a:rPr lang="en-US" dirty="0"/>
              <a:t>if($size &gt; 0 &amp;&amp; $size &lt; 1000000){</a:t>
            </a:r>
          </a:p>
          <a:p>
            <a:r>
              <a:rPr lang="en-US" dirty="0"/>
              <a:t>$</a:t>
            </a:r>
            <a:r>
              <a:rPr lang="en-US" dirty="0" err="1"/>
              <a:t>archive_dir</a:t>
            </a:r>
            <a:r>
              <a:rPr lang="en-US" dirty="0"/>
              <a:t> = "resumes";</a:t>
            </a:r>
          </a:p>
          <a:p>
            <a:r>
              <a:rPr lang="en-US" dirty="0"/>
              <a:t>$</a:t>
            </a:r>
            <a:r>
              <a:rPr lang="en-US" dirty="0" err="1"/>
              <a:t>userfile_tmp_name</a:t>
            </a:r>
            <a:r>
              <a:rPr lang="en-US" dirty="0"/>
              <a:t> =</a:t>
            </a:r>
          </a:p>
          <a:p>
            <a:r>
              <a:rPr lang="en-US" dirty="0"/>
              <a:t>$_FILES['resume']['</a:t>
            </a:r>
            <a:r>
              <a:rPr lang="en-US" dirty="0" err="1"/>
              <a:t>tmp_name</a:t>
            </a:r>
            <a:r>
              <a:rPr lang="en-US" dirty="0"/>
              <a:t>'];</a:t>
            </a:r>
          </a:p>
          <a:p>
            <a:r>
              <a:rPr lang="en-US" dirty="0"/>
              <a:t>if(</a:t>
            </a:r>
            <a:r>
              <a:rPr lang="en-US" dirty="0" err="1"/>
              <a:t>move_uploaded_file</a:t>
            </a:r>
            <a:r>
              <a:rPr lang="en-US" dirty="0"/>
              <a:t>($</a:t>
            </a:r>
            <a:r>
              <a:rPr lang="en-US" dirty="0" err="1"/>
              <a:t>userfile_tmp_name</a:t>
            </a:r>
            <a:r>
              <a:rPr lang="en-US" dirty="0"/>
              <a:t>, "$</a:t>
            </a:r>
            <a:r>
              <a:rPr lang="en-US" dirty="0" err="1"/>
              <a:t>archive_dir</a:t>
            </a:r>
            <a:r>
              <a:rPr lang="en-US" dirty="0"/>
              <a:t>/</a:t>
            </a:r>
          </a:p>
          <a:p>
            <a:r>
              <a:rPr lang="en-US" dirty="0"/>
              <a:t>$</a:t>
            </a:r>
            <a:r>
              <a:rPr lang="en-US" dirty="0" err="1"/>
              <a:t>resumename</a:t>
            </a:r>
            <a:r>
              <a:rPr lang="en-US" dirty="0"/>
              <a:t>")){</a:t>
            </a:r>
          </a:p>
          <a:p>
            <a:r>
              <a:rPr lang="en-US" dirty="0"/>
              <a:t>/*</a:t>
            </a:r>
          </a:p>
          <a:p>
            <a:r>
              <a:rPr lang="en-US" dirty="0"/>
              <a:t>if image is successfully</a:t>
            </a:r>
          </a:p>
          <a:p>
            <a:r>
              <a:rPr lang="en-US" dirty="0"/>
              <a:t>uploaded then </a:t>
            </a:r>
            <a:r>
              <a:rPr lang="en-US" dirty="0" err="1"/>
              <a:t>resumename</a:t>
            </a:r>
            <a:r>
              <a:rPr lang="en-US" dirty="0"/>
              <a:t> is stored in database.</a:t>
            </a:r>
          </a:p>
          <a:p>
            <a:r>
              <a:rPr lang="en-US" dirty="0"/>
              <a:t>*/</a:t>
            </a:r>
          </a:p>
          <a:p>
            <a:r>
              <a:rPr lang="en-US" dirty="0" err="1"/>
              <a:t>mysql_query</a:t>
            </a:r>
            <a:r>
              <a:rPr lang="en-US" dirty="0"/>
              <a:t>("update</a:t>
            </a:r>
          </a:p>
          <a:p>
            <a:r>
              <a:rPr lang="en-US" dirty="0" err="1"/>
              <a:t>student_information</a:t>
            </a:r>
            <a:r>
              <a:rPr lang="en-US" dirty="0"/>
              <a:t> set resume='$</a:t>
            </a:r>
            <a:r>
              <a:rPr lang="en-US" dirty="0" err="1"/>
              <a:t>resumename</a:t>
            </a:r>
            <a:r>
              <a:rPr lang="en-US" dirty="0"/>
              <a:t>' where</a:t>
            </a:r>
          </a:p>
          <a:p>
            <a:r>
              <a:rPr lang="en-US" dirty="0" err="1"/>
              <a:t>student_id</a:t>
            </a:r>
            <a:r>
              <a:rPr lang="en-US" dirty="0"/>
              <a:t>='$</a:t>
            </a:r>
            <a:r>
              <a:rPr lang="en-US" dirty="0" err="1"/>
              <a:t>student_id</a:t>
            </a:r>
            <a:r>
              <a:rPr lang="en-US" dirty="0"/>
              <a:t>'", $</a:t>
            </a:r>
            <a:r>
              <a:rPr lang="en-US" dirty="0" err="1"/>
              <a:t>link_id</a:t>
            </a:r>
            <a:r>
              <a:rPr lang="en-US" dirty="0"/>
              <a:t>); </a:t>
            </a:r>
          </a:p>
          <a:p>
            <a:r>
              <a:rPr lang="en-US" dirty="0"/>
              <a:t>if(</a:t>
            </a:r>
            <a:r>
              <a:rPr lang="en-US" dirty="0" err="1"/>
              <a:t>mysql_error</a:t>
            </a:r>
            <a:r>
              <a:rPr lang="en-US" dirty="0"/>
              <a:t>() != null){</a:t>
            </a:r>
          </a:p>
          <a:p>
            <a:r>
              <a:rPr lang="en-US" dirty="0"/>
              <a:t>die(</a:t>
            </a:r>
            <a:r>
              <a:rPr lang="en-US" dirty="0" err="1"/>
              <a:t>mysql_error</a:t>
            </a:r>
            <a:r>
              <a:rPr lang="en-US" dirty="0"/>
              <a:t>());</a:t>
            </a:r>
          </a:p>
          <a:p>
            <a:r>
              <a:rPr lang="en-US" dirty="0"/>
              <a:t>}</a:t>
            </a:r>
          </a:p>
          <a:p>
            <a:r>
              <a:rPr lang="en-US" dirty="0"/>
              <a:t>$flag = "success";</a:t>
            </a:r>
          </a:p>
          <a:p>
            <a:r>
              <a:rPr lang="en-US" dirty="0"/>
              <a:t>}else{</a:t>
            </a:r>
          </a:p>
          <a:p>
            <a:r>
              <a:rPr lang="en-US" dirty="0" err="1"/>
              <a:t>rollbackData</a:t>
            </a:r>
            <a:r>
              <a:rPr lang="en-US" dirty="0"/>
              <a:t>();</a:t>
            </a:r>
          </a:p>
          <a:p>
            <a:r>
              <a:rPr lang="en-US" dirty="0"/>
              <a:t>}</a:t>
            </a:r>
          </a:p>
          <a:p>
            <a:r>
              <a:rPr lang="en-US" dirty="0"/>
              <a:t>}</a:t>
            </a:r>
          </a:p>
          <a:p>
            <a:r>
              <a:rPr lang="en-US" dirty="0"/>
              <a:t>else{</a:t>
            </a:r>
          </a:p>
          <a:p>
            <a:r>
              <a:rPr lang="en-US" dirty="0" err="1"/>
              <a:t>rollbackData</a:t>
            </a:r>
            <a:r>
              <a:rPr lang="en-US" dirty="0"/>
              <a:t>();</a:t>
            </a:r>
          </a:p>
          <a:p>
            <a:r>
              <a:rPr lang="en-US" dirty="0"/>
              <a:t>die("You can upload resume of 1 MB</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size only. Please, try again.");</a:t>
            </a:r>
          </a:p>
          <a:p>
            <a:r>
              <a:rPr lang="en-US" dirty="0"/>
              <a:t>}</a:t>
            </a:r>
          </a:p>
          <a:p>
            <a:r>
              <a:rPr lang="en-US" dirty="0"/>
              <a:t>}</a:t>
            </a:r>
          </a:p>
          <a:p>
            <a:r>
              <a:rPr lang="en-US" dirty="0"/>
              <a:t>else{</a:t>
            </a:r>
          </a:p>
          <a:p>
            <a:r>
              <a:rPr lang="en-US" dirty="0" err="1"/>
              <a:t>rollbackData</a:t>
            </a:r>
            <a:r>
              <a:rPr lang="en-US" dirty="0"/>
              <a:t>();</a:t>
            </a:r>
          </a:p>
          <a:p>
            <a:r>
              <a:rPr lang="en-US" dirty="0"/>
              <a:t>die("You can upload resume of .txt, .</a:t>
            </a:r>
            <a:r>
              <a:rPr lang="en-US" dirty="0" err="1"/>
              <a:t>pdf</a:t>
            </a:r>
            <a:r>
              <a:rPr lang="en-US" dirty="0"/>
              <a:t>,</a:t>
            </a:r>
          </a:p>
          <a:p>
            <a:r>
              <a:rPr lang="en-US" dirty="0"/>
              <a:t>.doc extensions only. Please, try again.");</a:t>
            </a:r>
          </a:p>
          <a:p>
            <a:r>
              <a:rPr lang="en-US" dirty="0"/>
              <a:t>}</a:t>
            </a:r>
          </a:p>
          <a:p>
            <a:r>
              <a:rPr lang="en-US" dirty="0"/>
              <a:t>}</a:t>
            </a:r>
          </a:p>
          <a:p>
            <a:r>
              <a:rPr lang="en-US" dirty="0"/>
              <a:t>if($_FILES['image']['name'] != ""){</a:t>
            </a:r>
          </a:p>
          <a:p>
            <a:r>
              <a:rPr lang="en-US" dirty="0"/>
              <a:t>$filename = $_FILES['image']['name'];</a:t>
            </a:r>
          </a:p>
          <a:p>
            <a:r>
              <a:rPr lang="en-US" dirty="0"/>
              <a:t>$ext = </a:t>
            </a:r>
            <a:r>
              <a:rPr lang="en-US" dirty="0" err="1"/>
              <a:t>strrchr</a:t>
            </a:r>
            <a:r>
              <a:rPr lang="en-US" dirty="0"/>
              <a:t>($filename,".");</a:t>
            </a:r>
          </a:p>
          <a:p>
            <a:r>
              <a:rPr lang="en-US" dirty="0"/>
              <a:t>$</a:t>
            </a:r>
            <a:r>
              <a:rPr lang="en-US" dirty="0" err="1"/>
              <a:t>imagename</a:t>
            </a:r>
            <a:r>
              <a:rPr lang="en-US" dirty="0"/>
              <a:t> = $</a:t>
            </a:r>
            <a:r>
              <a:rPr lang="en-US" dirty="0" err="1"/>
              <a:t>student_id</a:t>
            </a:r>
            <a:r>
              <a:rPr lang="en-US" dirty="0"/>
              <a:t>;</a:t>
            </a:r>
          </a:p>
          <a:p>
            <a:r>
              <a:rPr lang="en-US" dirty="0"/>
              <a:t>$</a:t>
            </a:r>
            <a:r>
              <a:rPr lang="en-US" dirty="0" err="1"/>
              <a:t>imagename</a:t>
            </a:r>
            <a:r>
              <a:rPr lang="en-US" dirty="0"/>
              <a:t> .="_". $filename; </a:t>
            </a:r>
          </a:p>
          <a:p>
            <a:r>
              <a:rPr lang="en-US" dirty="0"/>
              <a:t>if($ext ==".jpg" || $ext ==".jpeg" || $ext ==".JPG" ||</a:t>
            </a:r>
          </a:p>
          <a:p>
            <a:r>
              <a:rPr lang="en-US" dirty="0"/>
              <a:t>$ext ==".JPEG" || $ext ==".gif" || $ext ==".GIF"){</a:t>
            </a:r>
          </a:p>
          <a:p>
            <a:r>
              <a:rPr lang="en-US" dirty="0"/>
              <a:t>$size = $_FILES['image']['size'];</a:t>
            </a:r>
          </a:p>
          <a:p>
            <a:r>
              <a:rPr lang="en-US" dirty="0"/>
              <a:t>if($size &gt; 0 &amp;&amp; $size &lt; 1000000){</a:t>
            </a:r>
          </a:p>
          <a:p>
            <a:r>
              <a:rPr lang="en-US" dirty="0"/>
              <a:t>$</a:t>
            </a:r>
            <a:r>
              <a:rPr lang="en-US" dirty="0" err="1"/>
              <a:t>archive_dir</a:t>
            </a:r>
            <a:r>
              <a:rPr lang="en-US" dirty="0"/>
              <a:t> = "images";</a:t>
            </a:r>
          </a:p>
          <a:p>
            <a:r>
              <a:rPr lang="en-US" dirty="0"/>
              <a:t>$</a:t>
            </a:r>
            <a:r>
              <a:rPr lang="en-US" dirty="0" err="1"/>
              <a:t>userfile_tmp_name</a:t>
            </a:r>
            <a:r>
              <a:rPr lang="en-US" dirty="0"/>
              <a:t> =</a:t>
            </a:r>
          </a:p>
          <a:p>
            <a:r>
              <a:rPr lang="en-US" dirty="0"/>
              <a:t>$_FILES['image']['</a:t>
            </a:r>
            <a:r>
              <a:rPr lang="en-US" dirty="0" err="1"/>
              <a:t>tmp_name</a:t>
            </a:r>
            <a:r>
              <a:rPr lang="en-US" dirty="0"/>
              <a:t>'];</a:t>
            </a:r>
          </a:p>
          <a:p>
            <a:r>
              <a:rPr lang="en-US" dirty="0"/>
              <a:t>if(</a:t>
            </a:r>
            <a:r>
              <a:rPr lang="en-US" dirty="0" err="1"/>
              <a:t>move_uploaded_file</a:t>
            </a:r>
            <a:r>
              <a:rPr lang="en-US" dirty="0"/>
              <a:t>($</a:t>
            </a:r>
            <a:r>
              <a:rPr lang="en-US" dirty="0" err="1"/>
              <a:t>userfile_tmp_name</a:t>
            </a:r>
            <a:r>
              <a:rPr lang="en-US" dirty="0"/>
              <a:t>, "$</a:t>
            </a:r>
            <a:r>
              <a:rPr lang="en-US" dirty="0" err="1"/>
              <a:t>archive_dir</a:t>
            </a:r>
            <a:r>
              <a:rPr lang="en-US" dirty="0"/>
              <a:t>/</a:t>
            </a:r>
          </a:p>
          <a:p>
            <a:r>
              <a:rPr lang="en-US" dirty="0"/>
              <a:t>$</a:t>
            </a:r>
            <a:r>
              <a:rPr lang="en-US" dirty="0" err="1"/>
              <a:t>imagename</a:t>
            </a:r>
            <a:r>
              <a:rPr lang="en-US" dirty="0"/>
              <a:t>")){</a:t>
            </a:r>
          </a:p>
          <a:p>
            <a:r>
              <a:rPr lang="en-US" dirty="0"/>
              <a:t>/*</a:t>
            </a:r>
          </a:p>
          <a:p>
            <a:r>
              <a:rPr lang="en-US" dirty="0"/>
              <a:t>if image is successfully</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uploaded then </a:t>
            </a:r>
            <a:r>
              <a:rPr lang="en-US" dirty="0" err="1"/>
              <a:t>imagename</a:t>
            </a:r>
            <a:r>
              <a:rPr lang="en-US" dirty="0"/>
              <a:t> is stored in database.</a:t>
            </a:r>
          </a:p>
          <a:p>
            <a:r>
              <a:rPr lang="en-US" dirty="0"/>
              <a:t>*/</a:t>
            </a:r>
          </a:p>
          <a:p>
            <a:r>
              <a:rPr lang="en-US" dirty="0" err="1"/>
              <a:t>mysql_query</a:t>
            </a:r>
            <a:r>
              <a:rPr lang="en-US" dirty="0"/>
              <a:t>("update</a:t>
            </a:r>
          </a:p>
          <a:p>
            <a:r>
              <a:rPr lang="en-US" dirty="0" err="1"/>
              <a:t>student_information</a:t>
            </a:r>
            <a:r>
              <a:rPr lang="en-US" dirty="0"/>
              <a:t> set image='$</a:t>
            </a:r>
            <a:r>
              <a:rPr lang="en-US" dirty="0" err="1"/>
              <a:t>imagename</a:t>
            </a:r>
            <a:r>
              <a:rPr lang="en-US" dirty="0"/>
              <a:t>' where</a:t>
            </a:r>
          </a:p>
          <a:p>
            <a:r>
              <a:rPr lang="en-US" dirty="0" err="1"/>
              <a:t>student_id</a:t>
            </a:r>
            <a:r>
              <a:rPr lang="en-US" dirty="0"/>
              <a:t>='$</a:t>
            </a:r>
            <a:r>
              <a:rPr lang="en-US" dirty="0" err="1"/>
              <a:t>student_id</a:t>
            </a:r>
            <a:r>
              <a:rPr lang="en-US" dirty="0"/>
              <a:t>'", $</a:t>
            </a:r>
            <a:r>
              <a:rPr lang="en-US" dirty="0" err="1"/>
              <a:t>link_id</a:t>
            </a:r>
            <a:r>
              <a:rPr lang="en-US" dirty="0"/>
              <a:t>); </a:t>
            </a:r>
          </a:p>
          <a:p>
            <a:r>
              <a:rPr lang="en-US" dirty="0"/>
              <a:t>$flag = "success"; </a:t>
            </a:r>
          </a:p>
          <a:p>
            <a:r>
              <a:rPr lang="en-US" dirty="0"/>
              <a:t>if(</a:t>
            </a:r>
            <a:r>
              <a:rPr lang="en-US" dirty="0" err="1"/>
              <a:t>mysql_error</a:t>
            </a:r>
            <a:r>
              <a:rPr lang="en-US" dirty="0"/>
              <a:t>()!=null){</a:t>
            </a:r>
          </a:p>
          <a:p>
            <a:r>
              <a:rPr lang="en-US" dirty="0"/>
              <a:t>die(</a:t>
            </a:r>
            <a:r>
              <a:rPr lang="en-US" dirty="0" err="1"/>
              <a:t>mysql_error</a:t>
            </a:r>
            <a:r>
              <a:rPr lang="en-US" dirty="0"/>
              <a:t>());</a:t>
            </a:r>
          </a:p>
          <a:p>
            <a:r>
              <a:rPr lang="en-US" dirty="0"/>
              <a:t>}</a:t>
            </a:r>
          </a:p>
          <a:p>
            <a:r>
              <a:rPr lang="en-US" dirty="0"/>
              <a:t>}</a:t>
            </a:r>
          </a:p>
          <a:p>
            <a:r>
              <a:rPr lang="en-US" dirty="0"/>
              <a:t>else{</a:t>
            </a:r>
          </a:p>
          <a:p>
            <a:r>
              <a:rPr lang="en-US" dirty="0"/>
              <a:t>if(</a:t>
            </a:r>
            <a:r>
              <a:rPr lang="en-US" dirty="0" err="1"/>
              <a:t>file_exists</a:t>
            </a:r>
            <a:r>
              <a:rPr lang="en-US" dirty="0"/>
              <a:t>('resumes/' .</a:t>
            </a:r>
          </a:p>
          <a:p>
            <a:r>
              <a:rPr lang="en-US" dirty="0"/>
              <a:t>$</a:t>
            </a:r>
            <a:r>
              <a:rPr lang="en-US" dirty="0" err="1"/>
              <a:t>resumename</a:t>
            </a:r>
            <a:r>
              <a:rPr lang="en-US" dirty="0"/>
              <a:t>)) {</a:t>
            </a:r>
          </a:p>
          <a:p>
            <a:r>
              <a:rPr lang="en-US" dirty="0"/>
              <a:t>unlink('resumes/' .</a:t>
            </a:r>
          </a:p>
          <a:p>
            <a:r>
              <a:rPr lang="en-US" dirty="0"/>
              <a:t>$</a:t>
            </a:r>
            <a:r>
              <a:rPr lang="en-US" dirty="0" err="1"/>
              <a:t>resumename</a:t>
            </a:r>
            <a:r>
              <a:rPr lang="en-US" dirty="0"/>
              <a:t>); </a:t>
            </a:r>
          </a:p>
          <a:p>
            <a:r>
              <a:rPr lang="en-US" dirty="0"/>
              <a:t>}</a:t>
            </a:r>
          </a:p>
          <a:p>
            <a:r>
              <a:rPr lang="en-US" dirty="0" err="1"/>
              <a:t>rollbackData</a:t>
            </a:r>
            <a:r>
              <a:rPr lang="en-US" dirty="0"/>
              <a:t>();</a:t>
            </a:r>
          </a:p>
          <a:p>
            <a:r>
              <a:rPr lang="en-US" dirty="0"/>
              <a:t>}</a:t>
            </a:r>
          </a:p>
          <a:p>
            <a:r>
              <a:rPr lang="en-US" dirty="0"/>
              <a:t>}</a:t>
            </a:r>
          </a:p>
          <a:p>
            <a:r>
              <a:rPr lang="en-US" dirty="0"/>
              <a:t>else{</a:t>
            </a:r>
          </a:p>
          <a:p>
            <a:r>
              <a:rPr lang="en-US" dirty="0"/>
              <a:t>if(</a:t>
            </a:r>
            <a:r>
              <a:rPr lang="en-US" dirty="0" err="1"/>
              <a:t>file_exists</a:t>
            </a:r>
            <a:r>
              <a:rPr lang="en-US" dirty="0"/>
              <a:t>('resumes/' .</a:t>
            </a:r>
          </a:p>
          <a:p>
            <a:r>
              <a:rPr lang="en-US" dirty="0"/>
              <a:t>$</a:t>
            </a:r>
            <a:r>
              <a:rPr lang="en-US" dirty="0" err="1"/>
              <a:t>resumename</a:t>
            </a:r>
            <a:r>
              <a:rPr lang="en-US" dirty="0"/>
              <a:t>)) {</a:t>
            </a:r>
          </a:p>
          <a:p>
            <a:r>
              <a:rPr lang="en-US" dirty="0"/>
              <a:t>unlink('resumes/' .</a:t>
            </a:r>
          </a:p>
          <a:p>
            <a:r>
              <a:rPr lang="en-US" dirty="0"/>
              <a:t>$</a:t>
            </a:r>
            <a:r>
              <a:rPr lang="en-US" dirty="0" err="1"/>
              <a:t>resumename</a:t>
            </a:r>
            <a:r>
              <a:rPr lang="en-US" dirty="0"/>
              <a:t>); </a:t>
            </a:r>
          </a:p>
          <a:p>
            <a:r>
              <a:rPr lang="en-US" dirty="0"/>
              <a: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err="1"/>
              <a:t>rollbackData</a:t>
            </a:r>
            <a:r>
              <a:rPr lang="en-US" dirty="0"/>
              <a:t>();</a:t>
            </a:r>
          </a:p>
          <a:p>
            <a:r>
              <a:rPr lang="en-US" dirty="0"/>
              <a:t>die("You can upload image of 1 MB</a:t>
            </a:r>
          </a:p>
          <a:p>
            <a:r>
              <a:rPr lang="en-US" dirty="0"/>
              <a:t>size only. Please, try again.");</a:t>
            </a:r>
          </a:p>
          <a:p>
            <a:r>
              <a:rPr lang="en-US" dirty="0"/>
              <a:t>}</a:t>
            </a:r>
          </a:p>
          <a:p>
            <a:r>
              <a:rPr lang="en-US" dirty="0"/>
              <a:t>}</a:t>
            </a:r>
          </a:p>
          <a:p>
            <a:r>
              <a:rPr lang="en-US" dirty="0"/>
              <a:t>else{</a:t>
            </a:r>
          </a:p>
          <a:p>
            <a:r>
              <a:rPr lang="en-US" dirty="0"/>
              <a:t>if(</a:t>
            </a:r>
            <a:r>
              <a:rPr lang="en-US" dirty="0" err="1"/>
              <a:t>file_exists</a:t>
            </a:r>
            <a:r>
              <a:rPr lang="en-US" dirty="0"/>
              <a:t>('resumes/' . $</a:t>
            </a:r>
            <a:r>
              <a:rPr lang="en-US" dirty="0" err="1"/>
              <a:t>resumename</a:t>
            </a:r>
            <a:r>
              <a:rPr lang="en-US" dirty="0"/>
              <a:t>)) {</a:t>
            </a:r>
          </a:p>
          <a:p>
            <a:r>
              <a:rPr lang="en-US" dirty="0"/>
              <a:t>unlink('resumes/' . $</a:t>
            </a:r>
            <a:r>
              <a:rPr lang="en-US" dirty="0" err="1"/>
              <a:t>resumename</a:t>
            </a:r>
            <a:r>
              <a:rPr lang="en-US" dirty="0"/>
              <a:t>); </a:t>
            </a:r>
          </a:p>
          <a:p>
            <a:r>
              <a:rPr lang="en-US" dirty="0"/>
              <a:t>}</a:t>
            </a:r>
          </a:p>
          <a:p>
            <a:r>
              <a:rPr lang="en-US" dirty="0" err="1"/>
              <a:t>rollbackData</a:t>
            </a:r>
            <a:r>
              <a:rPr lang="en-US" dirty="0"/>
              <a:t>();</a:t>
            </a:r>
          </a:p>
          <a:p>
            <a:r>
              <a:rPr lang="en-US" dirty="0"/>
              <a:t>die("You can upload images of .jpg, .jpeg,</a:t>
            </a:r>
          </a:p>
          <a:p>
            <a:r>
              <a:rPr lang="en-US" dirty="0"/>
              <a:t>.gif extensions only. Please, try again. ");</a:t>
            </a:r>
          </a:p>
          <a:p>
            <a:r>
              <a:rPr lang="en-US" dirty="0"/>
              <a:t>}</a:t>
            </a:r>
          </a:p>
          <a:p>
            <a:r>
              <a:rPr lang="en-US" dirty="0"/>
              <a:t>} </a:t>
            </a:r>
          </a:p>
          <a:p>
            <a:r>
              <a:rPr lang="en-US" dirty="0"/>
              <a:t>}</a:t>
            </a:r>
          </a:p>
          <a:p>
            <a:r>
              <a:rPr lang="en-US" dirty="0"/>
              <a:t>else{</a:t>
            </a:r>
          </a:p>
          <a:p>
            <a:r>
              <a:rPr lang="en-US" dirty="0"/>
              <a:t>$flag="error";</a:t>
            </a:r>
          </a:p>
          <a:p>
            <a:r>
              <a:rPr lang="en-US" dirty="0"/>
              <a:t>}</a:t>
            </a:r>
          </a:p>
          <a:p>
            <a:r>
              <a:rPr lang="en-US" dirty="0"/>
              <a:t>if($flag == "success"){</a:t>
            </a:r>
          </a:p>
          <a:p>
            <a:r>
              <a:rPr lang="en-US" dirty="0" err="1"/>
              <a:t>mysql_query</a:t>
            </a:r>
            <a:r>
              <a:rPr lang="en-US" dirty="0"/>
              <a:t>(" COMMIT ");</a:t>
            </a:r>
          </a:p>
          <a:p>
            <a:r>
              <a:rPr lang="en-US" dirty="0"/>
              <a:t>$flag="success";</a:t>
            </a:r>
          </a:p>
          <a:p>
            <a:r>
              <a:rPr lang="en-US" dirty="0"/>
              <a:t>if(</a:t>
            </a:r>
            <a:r>
              <a:rPr lang="en-US" dirty="0" err="1"/>
              <a:t>mysql_error</a:t>
            </a:r>
            <a:r>
              <a:rPr lang="en-US" dirty="0"/>
              <a:t>() != null){</a:t>
            </a:r>
          </a:p>
          <a:p>
            <a:r>
              <a:rPr lang="en-US" dirty="0"/>
              <a:t>die(</a:t>
            </a:r>
            <a:r>
              <a:rPr lang="en-US" dirty="0" err="1"/>
              <a:t>mysql_error</a:t>
            </a:r>
            <a:r>
              <a:rPr lang="en-US" dirty="0"/>
              <a:t>());</a:t>
            </a:r>
          </a:p>
          <a:p>
            <a:r>
              <a:rPr lang="en-US" dirty="0"/>
              <a:t>}</a:t>
            </a:r>
          </a:p>
          <a:p>
            <a:r>
              <a:rPr lang="en-US" dirty="0"/>
              <a: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This block is used to send email to the</a:t>
            </a:r>
          </a:p>
          <a:p>
            <a:r>
              <a:rPr lang="en-US" dirty="0"/>
              <a:t>successfully registered users.</a:t>
            </a:r>
          </a:p>
          <a:p>
            <a:r>
              <a:rPr lang="en-US" dirty="0"/>
              <a:t>*/</a:t>
            </a:r>
          </a:p>
          <a:p>
            <a:r>
              <a:rPr lang="en-US" dirty="0"/>
              <a:t>/*</a:t>
            </a:r>
          </a:p>
          <a:p>
            <a:r>
              <a:rPr lang="en-US" dirty="0"/>
              <a:t>$to = $email1;</a:t>
            </a:r>
          </a:p>
          <a:p>
            <a:r>
              <a:rPr lang="en-US" dirty="0"/>
              <a:t>$subject = 'Congratulations';</a:t>
            </a:r>
          </a:p>
          <a:p>
            <a:r>
              <a:rPr lang="en-US" dirty="0"/>
              <a:t>$message = 'Congratulations you are registered in our</a:t>
            </a:r>
          </a:p>
          <a:p>
            <a:r>
              <a:rPr lang="en-US" dirty="0"/>
              <a:t>site.\r\n\r\n';</a:t>
            </a:r>
          </a:p>
          <a:p>
            <a:r>
              <a:rPr lang="en-US" dirty="0"/>
              <a:t>$message .= "Your Login Id : $</a:t>
            </a:r>
            <a:r>
              <a:rPr lang="en-US" dirty="0" err="1"/>
              <a:t>student_id</a:t>
            </a:r>
            <a:r>
              <a:rPr lang="en-US" dirty="0"/>
              <a:t> \r\n Password :</a:t>
            </a:r>
          </a:p>
          <a:p>
            <a:r>
              <a:rPr lang="en-US" dirty="0"/>
              <a:t>$</a:t>
            </a:r>
            <a:r>
              <a:rPr lang="en-US" dirty="0" err="1"/>
              <a:t>student_pass</a:t>
            </a:r>
            <a:r>
              <a:rPr lang="en-US" dirty="0"/>
              <a:t>";</a:t>
            </a:r>
          </a:p>
          <a:p>
            <a:r>
              <a:rPr lang="en-US" dirty="0"/>
              <a:t>$headers = "From: info@sims.com\r\n";</a:t>
            </a:r>
          </a:p>
          <a:p>
            <a:r>
              <a:rPr lang="en-US" dirty="0"/>
              <a:t>$headers .= 'X-Mailer: PHP' . </a:t>
            </a:r>
            <a:r>
              <a:rPr lang="en-US" dirty="0" err="1"/>
              <a:t>phpversion</a:t>
            </a:r>
            <a:r>
              <a:rPr lang="en-US" dirty="0"/>
              <a:t>();</a:t>
            </a:r>
          </a:p>
          <a:p>
            <a:r>
              <a:rPr lang="en-US" dirty="0"/>
              <a:t>mail($to, $subject, $message, $headers);</a:t>
            </a:r>
          </a:p>
          <a:p>
            <a:r>
              <a:rPr lang="en-US" dirty="0"/>
              <a:t>*/</a:t>
            </a:r>
          </a:p>
          <a:p>
            <a:r>
              <a:rPr lang="en-US" dirty="0"/>
              <a:t>}</a:t>
            </a:r>
          </a:p>
          <a:p>
            <a:r>
              <a:rPr lang="en-US" dirty="0"/>
              <a:t>header("</a:t>
            </a:r>
            <a:r>
              <a:rPr lang="en-US" dirty="0" err="1"/>
              <a:t>location:Student_login.php?flag</a:t>
            </a:r>
            <a:r>
              <a:rPr lang="en-US" dirty="0"/>
              <a:t>=$flag");</a:t>
            </a:r>
          </a:p>
          <a:p>
            <a:r>
              <a:rPr lang="en-US" dirty="0"/>
              <a:t>die();</a:t>
            </a:r>
          </a:p>
          <a:p>
            <a:r>
              <a:rPr lang="en-US" dirty="0"/>
              <a:t>}</a:t>
            </a:r>
          </a:p>
          <a:p>
            <a:r>
              <a:rPr lang="en-US" dirty="0"/>
              <a:t>?&gt;</a:t>
            </a:r>
          </a:p>
          <a:p>
            <a:pPr algn="ctr"/>
            <a:r>
              <a:rPr lang="en-US" sz="2400" b="1" i="1" u="sng" dirty="0"/>
              <a:t>Admin_Edit_Student_Info.php</a:t>
            </a:r>
          </a:p>
          <a:p>
            <a:r>
              <a:rPr lang="en-US" dirty="0"/>
              <a:t>&lt;?</a:t>
            </a:r>
            <a:r>
              <a:rPr lang="en-US" dirty="0" err="1"/>
              <a:t>php</a:t>
            </a:r>
            <a:endParaRPr lang="en-US" dirty="0"/>
          </a:p>
          <a:p>
            <a:r>
              <a:rPr lang="en-US" dirty="0" err="1"/>
              <a:t>session_start</a:t>
            </a:r>
            <a:r>
              <a:rPr lang="en-US" dirty="0"/>
              <a:t>();</a:t>
            </a:r>
          </a:p>
          <a:p>
            <a:r>
              <a:rPr lang="en-US" dirty="0"/>
              <a:t>$</a:t>
            </a:r>
            <a:r>
              <a:rPr lang="en-US" dirty="0" err="1"/>
              <a:t>session_id</a:t>
            </a:r>
            <a:r>
              <a:rPr lang="en-US" dirty="0"/>
              <a:t> = $_SESSION['</a:t>
            </a:r>
            <a:r>
              <a:rPr lang="en-US" dirty="0" err="1"/>
              <a:t>userid</a:t>
            </a:r>
            <a:r>
              <a:rPr lang="en-US" dirty="0"/>
              <a:t>'];</a:t>
            </a:r>
          </a:p>
          <a:p>
            <a:r>
              <a:rPr lang="en-US" dirty="0"/>
              <a:t>if($</a:t>
            </a:r>
            <a:r>
              <a:rPr lang="en-US" dirty="0" err="1"/>
              <a:t>session_id</a:t>
            </a:r>
            <a:r>
              <a:rPr lang="en-US" dirty="0"/>
              <a:t> == null){</a:t>
            </a:r>
          </a:p>
          <a:p>
            <a:r>
              <a:rPr lang="en-US" dirty="0"/>
              <a:t> header("</a:t>
            </a:r>
            <a:r>
              <a:rPr lang="en-US" dirty="0" err="1"/>
              <a:t>location:index.php</a:t>
            </a:r>
            <a:r>
              <a:rPr lang="en-US" dirty="0"/>
              <a: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die();</a:t>
            </a:r>
          </a:p>
          <a:p>
            <a:r>
              <a:rPr lang="en-US" dirty="0"/>
              <a:t>}</a:t>
            </a:r>
          </a:p>
          <a:p>
            <a:r>
              <a:rPr lang="en-US" dirty="0"/>
              <a:t> </a:t>
            </a:r>
          </a:p>
          <a:p>
            <a:r>
              <a:rPr lang="en-US" dirty="0"/>
              <a:t> include 'Connect.php';</a:t>
            </a:r>
          </a:p>
          <a:p>
            <a:r>
              <a:rPr lang="en-US" dirty="0"/>
              <a:t> $</a:t>
            </a:r>
            <a:r>
              <a:rPr lang="en-US" dirty="0" err="1"/>
              <a:t>student_id</a:t>
            </a:r>
            <a:r>
              <a:rPr lang="en-US" dirty="0"/>
              <a:t> = $_REQUEST['</a:t>
            </a:r>
            <a:r>
              <a:rPr lang="en-US" dirty="0" err="1"/>
              <a:t>student_id</a:t>
            </a:r>
            <a:r>
              <a:rPr lang="en-US" dirty="0"/>
              <a:t>'];</a:t>
            </a:r>
          </a:p>
          <a:p>
            <a:r>
              <a:rPr lang="en-US" dirty="0"/>
              <a:t> $query = "select * from </a:t>
            </a:r>
            <a:r>
              <a:rPr lang="en-US" dirty="0" err="1"/>
              <a:t>student_information</a:t>
            </a:r>
            <a:r>
              <a:rPr lang="en-US" dirty="0"/>
              <a:t> where</a:t>
            </a:r>
          </a:p>
          <a:p>
            <a:r>
              <a:rPr lang="en-US" dirty="0" err="1"/>
              <a:t>student_id</a:t>
            </a:r>
            <a:r>
              <a:rPr lang="en-US" dirty="0"/>
              <a:t>='$</a:t>
            </a:r>
            <a:r>
              <a:rPr lang="en-US" dirty="0" err="1"/>
              <a:t>student_id</a:t>
            </a:r>
            <a:r>
              <a:rPr lang="en-US" dirty="0"/>
              <a:t>'";</a:t>
            </a:r>
          </a:p>
          <a:p>
            <a:r>
              <a:rPr lang="en-US" dirty="0"/>
              <a:t> $result = </a:t>
            </a:r>
            <a:r>
              <a:rPr lang="en-US" dirty="0" err="1"/>
              <a:t>mysql_query</a:t>
            </a:r>
            <a:r>
              <a:rPr lang="en-US" dirty="0"/>
              <a:t>($query, $</a:t>
            </a:r>
            <a:r>
              <a:rPr lang="en-US" dirty="0" err="1"/>
              <a:t>link_id</a:t>
            </a:r>
            <a:r>
              <a:rPr lang="en-US" dirty="0"/>
              <a:t>);</a:t>
            </a:r>
          </a:p>
          <a:p>
            <a:r>
              <a:rPr lang="en-US" dirty="0"/>
              <a:t> $data = </a:t>
            </a:r>
            <a:r>
              <a:rPr lang="en-US" dirty="0" err="1"/>
              <a:t>mysql_fetch_array</a:t>
            </a:r>
            <a:r>
              <a:rPr lang="en-US" dirty="0"/>
              <a:t>($result);</a:t>
            </a:r>
          </a:p>
          <a:p>
            <a:r>
              <a:rPr lang="en-US" dirty="0"/>
              <a:t>?&gt; </a:t>
            </a:r>
          </a:p>
          <a:p>
            <a:r>
              <a:rPr lang="en-US" dirty="0"/>
              <a:t>&lt;html&gt;</a:t>
            </a:r>
          </a:p>
          <a:p>
            <a:r>
              <a:rPr lang="en-US" dirty="0"/>
              <a:t>&lt;head&gt;</a:t>
            </a:r>
          </a:p>
          <a:p>
            <a:r>
              <a:rPr lang="en-US" dirty="0"/>
              <a:t>&lt;link </a:t>
            </a:r>
            <a:r>
              <a:rPr lang="en-US" dirty="0" err="1"/>
              <a:t>rel</a:t>
            </a:r>
            <a:r>
              <a:rPr lang="en-US" dirty="0"/>
              <a:t>="</a:t>
            </a:r>
            <a:r>
              <a:rPr lang="en-US" dirty="0" err="1"/>
              <a:t>stylesheet</a:t>
            </a:r>
            <a:r>
              <a:rPr lang="en-US" dirty="0"/>
              <a:t>" </a:t>
            </a:r>
            <a:r>
              <a:rPr lang="en-US" dirty="0" err="1"/>
              <a:t>href</a:t>
            </a:r>
            <a:r>
              <a:rPr lang="en-US" dirty="0"/>
              <a:t>="Style.css" type="text/</a:t>
            </a:r>
            <a:r>
              <a:rPr lang="en-US" dirty="0" err="1"/>
              <a:t>css</a:t>
            </a:r>
            <a:r>
              <a:rPr lang="en-US" dirty="0"/>
              <a:t>"/&gt;</a:t>
            </a:r>
          </a:p>
          <a:p>
            <a:r>
              <a:rPr lang="en-US" dirty="0"/>
              <a:t>&lt;meta http-equiv="Content-Type" content="text/html; </a:t>
            </a:r>
            <a:r>
              <a:rPr lang="en-US" dirty="0" err="1"/>
              <a:t>charset</a:t>
            </a:r>
            <a:r>
              <a:rPr lang="en-US" dirty="0"/>
              <a:t>=iso-8859-1"&gt;</a:t>
            </a:r>
          </a:p>
          <a:p>
            <a:r>
              <a:rPr lang="en-US" dirty="0"/>
              <a:t>&lt;title&gt;Edit Student Information By Admin&lt;/title&gt;</a:t>
            </a:r>
          </a:p>
          <a:p>
            <a:r>
              <a:rPr lang="en-US" dirty="0"/>
              <a:t>&lt;script </a:t>
            </a:r>
            <a:r>
              <a:rPr lang="en-US" dirty="0" err="1"/>
              <a:t>src</a:t>
            </a:r>
            <a:r>
              <a:rPr lang="en-US" dirty="0"/>
              <a:t>="Validation.js"&gt;&lt;/script&gt;</a:t>
            </a:r>
          </a:p>
          <a:p>
            <a:r>
              <a:rPr lang="en-US" dirty="0"/>
              <a:t>&lt;script type="text/</a:t>
            </a:r>
            <a:r>
              <a:rPr lang="en-US" dirty="0" err="1"/>
              <a:t>javascript</a:t>
            </a:r>
            <a:r>
              <a:rPr lang="en-US" dirty="0"/>
              <a:t>"&gt;</a:t>
            </a:r>
          </a:p>
          <a:p>
            <a:r>
              <a:rPr lang="en-US" dirty="0"/>
              <a:t>function validation()</a:t>
            </a:r>
          </a:p>
          <a:p>
            <a:r>
              <a:rPr lang="en-US" dirty="0"/>
              <a:t>{</a:t>
            </a:r>
          </a:p>
          <a:p>
            <a:r>
              <a:rPr lang="en-US" dirty="0"/>
              <a:t>if(document.form1.first_name.value=="")</a:t>
            </a:r>
          </a:p>
          <a:p>
            <a:r>
              <a:rPr lang="en-US" dirty="0"/>
              <a:t>{</a:t>
            </a:r>
          </a:p>
          <a:p>
            <a:r>
              <a:rPr lang="en-US" dirty="0"/>
              <a:t> alert("Please enter your first name.");</a:t>
            </a:r>
          </a:p>
          <a:p>
            <a:r>
              <a:rPr lang="en-US" dirty="0"/>
              <a:t> document.form1.first_name.focus();</a:t>
            </a:r>
          </a:p>
          <a:p>
            <a:r>
              <a:rPr lang="en-US" dirty="0"/>
              <a:t> return false;</a:t>
            </a:r>
          </a:p>
          <a:p>
            <a:r>
              <a:rPr lang="en-US" dirty="0"/>
              <a: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if(document.form1.last_name.value=="")</a:t>
            </a:r>
          </a:p>
          <a:p>
            <a:r>
              <a:rPr lang="en-US" dirty="0"/>
              <a:t>{</a:t>
            </a:r>
          </a:p>
          <a:p>
            <a:r>
              <a:rPr lang="en-US" dirty="0"/>
              <a:t> alert("Please enter your last name.");</a:t>
            </a:r>
          </a:p>
          <a:p>
            <a:r>
              <a:rPr lang="en-US" dirty="0"/>
              <a:t> document.form1.last_name.focus();</a:t>
            </a:r>
          </a:p>
          <a:p>
            <a:r>
              <a:rPr lang="en-US" dirty="0"/>
              <a:t> return false;</a:t>
            </a:r>
          </a:p>
          <a:p>
            <a:r>
              <a:rPr lang="en-US" dirty="0"/>
              <a:t>}</a:t>
            </a:r>
          </a:p>
          <a:p>
            <a:r>
              <a:rPr lang="en-US" dirty="0"/>
              <a:t>if(document.form1.dob.value=="")</a:t>
            </a:r>
          </a:p>
          <a:p>
            <a:r>
              <a:rPr lang="en-US" dirty="0"/>
              <a:t>{</a:t>
            </a:r>
          </a:p>
          <a:p>
            <a:r>
              <a:rPr lang="en-US" dirty="0"/>
              <a:t> alert("Please enter your date of birth.");</a:t>
            </a:r>
          </a:p>
          <a:p>
            <a:r>
              <a:rPr lang="en-US" dirty="0"/>
              <a:t> document.form1.dob.focus();</a:t>
            </a:r>
          </a:p>
          <a:p>
            <a:r>
              <a:rPr lang="en-US" dirty="0"/>
              <a:t> return false;</a:t>
            </a:r>
          </a:p>
          <a:p>
            <a:r>
              <a:rPr lang="en-US" dirty="0"/>
              <a:t>}</a:t>
            </a:r>
          </a:p>
          <a:p>
            <a:r>
              <a:rPr lang="en-US" dirty="0"/>
              <a:t>else</a:t>
            </a:r>
          </a:p>
          <a:p>
            <a:r>
              <a:rPr lang="en-US" dirty="0"/>
              <a:t>{</a:t>
            </a:r>
          </a:p>
          <a:p>
            <a:r>
              <a:rPr lang="en-US" dirty="0"/>
              <a:t> </a:t>
            </a:r>
            <a:r>
              <a:rPr lang="en-US" dirty="0" err="1"/>
              <a:t>var</a:t>
            </a:r>
            <a:r>
              <a:rPr lang="en-US" dirty="0"/>
              <a:t> date = document.form1.dob.value;</a:t>
            </a:r>
          </a:p>
          <a:p>
            <a:r>
              <a:rPr lang="en-US" dirty="0"/>
              <a:t> </a:t>
            </a:r>
            <a:r>
              <a:rPr lang="en-US" dirty="0" err="1"/>
              <a:t>var</a:t>
            </a:r>
            <a:r>
              <a:rPr lang="en-US" dirty="0"/>
              <a:t> yes = </a:t>
            </a:r>
            <a:r>
              <a:rPr lang="en-US" dirty="0" err="1"/>
              <a:t>checkDate</a:t>
            </a:r>
            <a:r>
              <a:rPr lang="en-US" dirty="0"/>
              <a:t>(date);</a:t>
            </a:r>
          </a:p>
          <a:p>
            <a:r>
              <a:rPr lang="en-US" dirty="0"/>
              <a:t> if(!yes)</a:t>
            </a:r>
          </a:p>
          <a:p>
            <a:r>
              <a:rPr lang="en-US" dirty="0"/>
              <a:t>{</a:t>
            </a:r>
          </a:p>
          <a:p>
            <a:r>
              <a:rPr lang="en-US" dirty="0"/>
              <a:t>alert("Please Enter a valid date of birth.");</a:t>
            </a:r>
          </a:p>
          <a:p>
            <a:r>
              <a:rPr lang="en-US" dirty="0"/>
              <a:t> document.form1.dob.focus();</a:t>
            </a:r>
          </a:p>
          <a:p>
            <a:r>
              <a:rPr lang="en-US" dirty="0"/>
              <a:t> return false;</a:t>
            </a:r>
          </a:p>
          <a:p>
            <a:r>
              <a:rPr lang="en-US" dirty="0"/>
              <a:t>}</a:t>
            </a:r>
          </a:p>
          <a:p>
            <a:r>
              <a:rPr lang="en-US" dirty="0"/>
              <a:t> }</a:t>
            </a:r>
          </a:p>
          <a:p>
            <a:r>
              <a:rPr lang="en-US" dirty="0"/>
              <a:t>if(document.form1.email1.value=="")</a:t>
            </a:r>
          </a:p>
          <a:p>
            <a:r>
              <a:rPr lang="en-US" dirty="0"/>
              <a: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Footer Placeholder 10"/>
          <p:cNvSpPr>
            <a:spLocks noGrp="1"/>
          </p:cNvSpPr>
          <p:nvPr>
            <p:ph type="ftr" sz="quarter" idx="11"/>
          </p:nvPr>
        </p:nvSpPr>
        <p:spPr/>
        <p:txBody>
          <a:bodyPr/>
          <a:lstStyle/>
          <a:p>
            <a:r>
              <a:rPr lang="en-US"/>
              <a:t>..</a:t>
            </a:r>
          </a:p>
        </p:txBody>
      </p:sp>
      <p:sp>
        <p:nvSpPr>
          <p:cNvPr id="10" name="Slide Number Placeholder 9"/>
          <p:cNvSpPr>
            <a:spLocks noGrp="1"/>
          </p:cNvSpPr>
          <p:nvPr>
            <p:ph type="sldNum" sz="quarter" idx="12"/>
          </p:nvPr>
        </p:nvSpPr>
        <p:spPr/>
        <p:txBody>
          <a:bodyPr/>
          <a:lstStyle/>
          <a:p>
            <a:fld id="{66E96716-FF1B-4FC4-A514-F8A3B2D44856}" type="slidenum">
              <a:rPr lang="en-US" smtClean="0"/>
              <a:pPr/>
              <a:t>8</a:t>
            </a:fld>
            <a:endParaRPr lang="en-US"/>
          </a:p>
        </p:txBody>
      </p:sp>
      <p:sp>
        <p:nvSpPr>
          <p:cNvPr id="7" name="TextBox 6"/>
          <p:cNvSpPr txBox="1"/>
          <p:nvPr/>
        </p:nvSpPr>
        <p:spPr>
          <a:xfrm>
            <a:off x="609600" y="762000"/>
            <a:ext cx="5410200" cy="2308324"/>
          </a:xfrm>
          <a:prstGeom prst="rect">
            <a:avLst/>
          </a:prstGeom>
          <a:noFill/>
        </p:spPr>
        <p:txBody>
          <a:bodyPr wrap="square" rtlCol="0">
            <a:spAutoFit/>
          </a:bodyPr>
          <a:lstStyle/>
          <a:p>
            <a:r>
              <a:rPr lang="en-US" b="1" dirty="0">
                <a:latin typeface="Comic Sans MS" pitchFamily="66" charset="0"/>
              </a:rPr>
              <a:t>Hardware Requirements:</a:t>
            </a:r>
          </a:p>
          <a:p>
            <a:endParaRPr lang="en-US" b="1" dirty="0">
              <a:latin typeface="Comic Sans MS" pitchFamily="66" charset="0"/>
            </a:endParaRPr>
          </a:p>
          <a:p>
            <a:endParaRPr lang="en-US" b="1" dirty="0">
              <a:latin typeface="Comic Sans MS" pitchFamily="66" charset="0"/>
            </a:endParaRPr>
          </a:p>
          <a:p>
            <a:pPr>
              <a:buFont typeface="Wingdings" pitchFamily="2" charset="2"/>
              <a:buChar char="§"/>
            </a:pPr>
            <a:r>
              <a:rPr lang="en-US" dirty="0">
                <a:latin typeface="Comic Sans MS" pitchFamily="66" charset="0"/>
              </a:rPr>
              <a:t> Intel Pentium IV processor or  equivalent </a:t>
            </a:r>
          </a:p>
          <a:p>
            <a:r>
              <a:rPr lang="en-US" dirty="0">
                <a:latin typeface="Comic Sans MS" pitchFamily="66" charset="0"/>
              </a:rPr>
              <a:t>   or higher</a:t>
            </a:r>
          </a:p>
          <a:p>
            <a:pPr>
              <a:buFont typeface="Wingdings" pitchFamily="2" charset="2"/>
              <a:buChar char="§"/>
            </a:pPr>
            <a:r>
              <a:rPr lang="en-US" dirty="0">
                <a:latin typeface="Comic Sans MS" pitchFamily="66" charset="0"/>
              </a:rPr>
              <a:t> 512 MB Ram or Higher</a:t>
            </a:r>
          </a:p>
          <a:p>
            <a:pPr>
              <a:buFont typeface="Wingdings" pitchFamily="2" charset="2"/>
              <a:buChar char="§"/>
            </a:pPr>
            <a:r>
              <a:rPr lang="en-US" dirty="0">
                <a:latin typeface="Comic Sans MS" pitchFamily="66" charset="0"/>
              </a:rPr>
              <a:t> 20 GB HDD or Higher</a:t>
            </a:r>
          </a:p>
          <a:p>
            <a:pPr>
              <a:buFont typeface="Wingdings" pitchFamily="2" charset="2"/>
              <a:buChar char="§"/>
            </a:pPr>
            <a:r>
              <a:rPr lang="en-US" dirty="0">
                <a:latin typeface="Comic Sans MS" pitchFamily="66" charset="0"/>
              </a:rPr>
              <a:t> Network Connectivity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alert("Please enter your primary email.");</a:t>
            </a:r>
          </a:p>
          <a:p>
            <a:r>
              <a:rPr lang="en-US" dirty="0"/>
              <a:t> document.form1.email1.focus();</a:t>
            </a:r>
          </a:p>
          <a:p>
            <a:r>
              <a:rPr lang="en-US" dirty="0"/>
              <a:t> return false;</a:t>
            </a:r>
          </a:p>
          <a:p>
            <a:r>
              <a:rPr lang="en-US" dirty="0"/>
              <a:t>}</a:t>
            </a:r>
          </a:p>
          <a:p>
            <a:r>
              <a:rPr lang="en-US" dirty="0"/>
              <a:t>else</a:t>
            </a:r>
          </a:p>
          <a:p>
            <a:r>
              <a:rPr lang="en-US" dirty="0"/>
              <a:t>{</a:t>
            </a:r>
          </a:p>
          <a:p>
            <a:r>
              <a:rPr lang="en-US" dirty="0"/>
              <a:t> </a:t>
            </a:r>
            <a:r>
              <a:rPr lang="en-US" dirty="0" err="1"/>
              <a:t>var</a:t>
            </a:r>
            <a:r>
              <a:rPr lang="en-US" dirty="0"/>
              <a:t> </a:t>
            </a:r>
            <a:r>
              <a:rPr lang="en-US" dirty="0" err="1"/>
              <a:t>isEmail</a:t>
            </a:r>
            <a:r>
              <a:rPr lang="en-US" dirty="0"/>
              <a:t> = </a:t>
            </a:r>
            <a:r>
              <a:rPr lang="en-US" dirty="0" err="1"/>
              <a:t>emailValidator</a:t>
            </a:r>
            <a:r>
              <a:rPr lang="en-US" dirty="0"/>
              <a:t>(document.form1.email1.value);</a:t>
            </a:r>
          </a:p>
          <a:p>
            <a:r>
              <a:rPr lang="en-US" dirty="0"/>
              <a:t> if(!</a:t>
            </a:r>
            <a:r>
              <a:rPr lang="en-US" dirty="0" err="1"/>
              <a:t>isEmail</a:t>
            </a:r>
            <a:r>
              <a:rPr lang="en-US" dirty="0"/>
              <a:t>)</a:t>
            </a:r>
          </a:p>
          <a:p>
            <a:r>
              <a:rPr lang="en-US" dirty="0"/>
              <a:t> {</a:t>
            </a:r>
          </a:p>
          <a:p>
            <a:r>
              <a:rPr lang="en-US" dirty="0"/>
              <a:t>alert("Please enter a valid primary email.");</a:t>
            </a:r>
          </a:p>
          <a:p>
            <a:r>
              <a:rPr lang="en-US" dirty="0"/>
              <a:t>document.form1.email1.focus();</a:t>
            </a:r>
          </a:p>
          <a:p>
            <a:r>
              <a:rPr lang="en-US" dirty="0"/>
              <a:t>return false;</a:t>
            </a:r>
          </a:p>
          <a:p>
            <a:r>
              <a:rPr lang="en-US" dirty="0"/>
              <a:t> }</a:t>
            </a:r>
          </a:p>
          <a:p>
            <a:r>
              <a:rPr lang="en-US" dirty="0"/>
              <a:t>}</a:t>
            </a:r>
          </a:p>
          <a:p>
            <a:r>
              <a:rPr lang="en-US" dirty="0"/>
              <a:t>if(document.form1.email2.value != "")</a:t>
            </a:r>
          </a:p>
          <a:p>
            <a:r>
              <a:rPr lang="en-US" dirty="0"/>
              <a:t>{</a:t>
            </a:r>
          </a:p>
          <a:p>
            <a:r>
              <a:rPr lang="en-US" dirty="0"/>
              <a:t> </a:t>
            </a:r>
            <a:r>
              <a:rPr lang="en-US" dirty="0" err="1"/>
              <a:t>var</a:t>
            </a:r>
            <a:r>
              <a:rPr lang="en-US" dirty="0"/>
              <a:t> </a:t>
            </a:r>
            <a:r>
              <a:rPr lang="en-US" dirty="0" err="1"/>
              <a:t>isEmail</a:t>
            </a:r>
            <a:r>
              <a:rPr lang="en-US" dirty="0"/>
              <a:t> = </a:t>
            </a:r>
            <a:r>
              <a:rPr lang="en-US" dirty="0" err="1"/>
              <a:t>emailValidator</a:t>
            </a:r>
            <a:r>
              <a:rPr lang="en-US" dirty="0"/>
              <a:t>(document.form1.email2.value);</a:t>
            </a:r>
          </a:p>
          <a:p>
            <a:r>
              <a:rPr lang="en-US" dirty="0"/>
              <a:t> if(!</a:t>
            </a:r>
            <a:r>
              <a:rPr lang="en-US" dirty="0" err="1"/>
              <a:t>isEmail</a:t>
            </a:r>
            <a:r>
              <a:rPr lang="en-US" dirty="0"/>
              <a:t>)</a:t>
            </a:r>
          </a:p>
          <a:p>
            <a:r>
              <a:rPr lang="en-US" dirty="0"/>
              <a:t> {</a:t>
            </a:r>
          </a:p>
          <a:p>
            <a:r>
              <a:rPr lang="en-US" dirty="0"/>
              <a:t>alert("Please enter a valid secondary email.");</a:t>
            </a:r>
          </a:p>
          <a:p>
            <a:r>
              <a:rPr lang="en-US" dirty="0"/>
              <a:t>document.form1.email2.focus();</a:t>
            </a:r>
          </a:p>
          <a:p>
            <a:r>
              <a:rPr lang="en-US" dirty="0"/>
              <a:t>return false;</a:t>
            </a:r>
          </a:p>
          <a:p>
            <a:r>
              <a:rPr lang="en-US" dirty="0"/>
              <a:t> }</a:t>
            </a:r>
          </a:p>
          <a:p>
            <a:r>
              <a:rPr lang="en-US" dirty="0"/>
              <a:t>}</a:t>
            </a:r>
          </a:p>
          <a:p>
            <a:r>
              <a:rPr lang="en-US" dirty="0"/>
              <a:t>if(document.form1.address.value != "" &amp;&amp;</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document.form1.address.value.length &gt; 100){</a:t>
            </a:r>
          </a:p>
          <a:p>
            <a:r>
              <a:rPr lang="en-US" dirty="0"/>
              <a:t>alert("You can enter address </a:t>
            </a:r>
            <a:r>
              <a:rPr lang="en-US" dirty="0" err="1"/>
              <a:t>upto</a:t>
            </a:r>
            <a:r>
              <a:rPr lang="en-US" dirty="0"/>
              <a:t> 100 characters only.")</a:t>
            </a:r>
          </a:p>
          <a:p>
            <a:r>
              <a:rPr lang="en-US" dirty="0"/>
              <a:t>document.form1.address.focus();</a:t>
            </a:r>
          </a:p>
          <a:p>
            <a:r>
              <a:rPr lang="en-US" dirty="0"/>
              <a:t>return false;</a:t>
            </a:r>
          </a:p>
          <a:p>
            <a:r>
              <a:rPr lang="en-US" dirty="0"/>
              <a:t>}</a:t>
            </a:r>
          </a:p>
          <a:p>
            <a:r>
              <a:rPr lang="en-US" dirty="0"/>
              <a:t>if(document.form1.description.value != "" &amp;&amp;</a:t>
            </a:r>
          </a:p>
          <a:p>
            <a:r>
              <a:rPr lang="en-US" dirty="0"/>
              <a:t>document.form1.description.value.length &gt; 200){</a:t>
            </a:r>
          </a:p>
          <a:p>
            <a:r>
              <a:rPr lang="en-US" dirty="0"/>
              <a:t>alert("You can enter description </a:t>
            </a:r>
            <a:r>
              <a:rPr lang="en-US" dirty="0" err="1"/>
              <a:t>upto</a:t>
            </a:r>
            <a:r>
              <a:rPr lang="en-US" dirty="0"/>
              <a:t> 200 characters only.")</a:t>
            </a:r>
          </a:p>
          <a:p>
            <a:r>
              <a:rPr lang="en-US" dirty="0"/>
              <a:t>document.form1.description.focus();</a:t>
            </a:r>
          </a:p>
          <a:p>
            <a:r>
              <a:rPr lang="en-US" dirty="0"/>
              <a:t>return false;</a:t>
            </a:r>
          </a:p>
          <a:p>
            <a:r>
              <a:rPr lang="en-US" dirty="0"/>
              <a:t>}</a:t>
            </a:r>
          </a:p>
          <a:p>
            <a:r>
              <a:rPr lang="en-US" dirty="0"/>
              <a:t> </a:t>
            </a:r>
          </a:p>
          <a:p>
            <a:r>
              <a:rPr lang="en-US" dirty="0"/>
              <a:t>}</a:t>
            </a:r>
          </a:p>
          <a:p>
            <a:r>
              <a:rPr lang="en-US" dirty="0"/>
              <a:t>function </a:t>
            </a:r>
            <a:r>
              <a:rPr lang="en-US" dirty="0" err="1"/>
              <a:t>SetAll</a:t>
            </a:r>
            <a:r>
              <a:rPr lang="en-US" dirty="0"/>
              <a:t>()</a:t>
            </a:r>
          </a:p>
          <a:p>
            <a:r>
              <a:rPr lang="en-US" dirty="0"/>
              <a:t> {</a:t>
            </a:r>
          </a:p>
          <a:p>
            <a:r>
              <a:rPr lang="en-US" dirty="0"/>
              <a:t> document.form1.qualification.value="&lt;?</a:t>
            </a:r>
            <a:r>
              <a:rPr lang="en-US" dirty="0" err="1"/>
              <a:t>php</a:t>
            </a:r>
            <a:r>
              <a:rPr lang="en-US" dirty="0"/>
              <a:t> echo $data['qualification'];?&gt;";</a:t>
            </a:r>
          </a:p>
          <a:p>
            <a:r>
              <a:rPr lang="en-US" dirty="0"/>
              <a:t> </a:t>
            </a:r>
            <a:r>
              <a:rPr lang="en-US" dirty="0" err="1"/>
              <a:t>var</a:t>
            </a:r>
            <a:r>
              <a:rPr lang="en-US" dirty="0"/>
              <a:t> gen = "&lt;?</a:t>
            </a:r>
            <a:r>
              <a:rPr lang="en-US" dirty="0" err="1"/>
              <a:t>php</a:t>
            </a:r>
            <a:r>
              <a:rPr lang="en-US" dirty="0"/>
              <a:t> echo $data['gender'];?&gt;";</a:t>
            </a:r>
          </a:p>
          <a:p>
            <a:r>
              <a:rPr lang="en-US" dirty="0"/>
              <a:t> </a:t>
            </a:r>
            <a:r>
              <a:rPr lang="en-US" dirty="0" err="1"/>
              <a:t>var</a:t>
            </a:r>
            <a:r>
              <a:rPr lang="en-US" dirty="0"/>
              <a:t> </a:t>
            </a:r>
            <a:r>
              <a:rPr lang="en-US" dirty="0" err="1"/>
              <a:t>gend</a:t>
            </a:r>
            <a:r>
              <a:rPr lang="en-US" dirty="0"/>
              <a:t> = document.form1.gender.length;</a:t>
            </a:r>
          </a:p>
          <a:p>
            <a:r>
              <a:rPr lang="en-US" dirty="0"/>
              <a:t> for(</a:t>
            </a:r>
            <a:r>
              <a:rPr lang="en-US" dirty="0" err="1"/>
              <a:t>var</a:t>
            </a:r>
            <a:r>
              <a:rPr lang="en-US" dirty="0"/>
              <a:t> </a:t>
            </a:r>
            <a:r>
              <a:rPr lang="en-US" dirty="0" err="1"/>
              <a:t>i</a:t>
            </a:r>
            <a:r>
              <a:rPr lang="en-US" dirty="0"/>
              <a:t> =0; </a:t>
            </a:r>
            <a:r>
              <a:rPr lang="en-US" dirty="0" err="1"/>
              <a:t>i</a:t>
            </a:r>
            <a:r>
              <a:rPr lang="en-US" dirty="0"/>
              <a:t>&lt;</a:t>
            </a:r>
            <a:r>
              <a:rPr lang="en-US" dirty="0" err="1"/>
              <a:t>gend</a:t>
            </a:r>
            <a:r>
              <a:rPr lang="en-US" dirty="0"/>
              <a:t>; </a:t>
            </a:r>
            <a:r>
              <a:rPr lang="en-US" dirty="0" err="1"/>
              <a:t>i</a:t>
            </a:r>
            <a:r>
              <a:rPr lang="en-US" dirty="0"/>
              <a:t>++)</a:t>
            </a:r>
          </a:p>
          <a:p>
            <a:r>
              <a:rPr lang="en-US" dirty="0"/>
              <a:t> {</a:t>
            </a:r>
          </a:p>
          <a:p>
            <a:r>
              <a:rPr lang="en-US" dirty="0"/>
              <a:t> if(document.form1.gender[</a:t>
            </a:r>
            <a:r>
              <a:rPr lang="en-US" dirty="0" err="1"/>
              <a:t>i</a:t>
            </a:r>
            <a:r>
              <a:rPr lang="en-US" dirty="0"/>
              <a:t>].value == gen)</a:t>
            </a:r>
          </a:p>
          <a:p>
            <a:r>
              <a:rPr lang="en-US" dirty="0"/>
              <a:t> document.form1.gender[</a:t>
            </a:r>
            <a:r>
              <a:rPr lang="en-US" dirty="0" err="1"/>
              <a:t>i</a:t>
            </a:r>
            <a:r>
              <a:rPr lang="en-US" dirty="0"/>
              <a:t>].checked=true;</a:t>
            </a:r>
          </a:p>
          <a:p>
            <a:r>
              <a:rPr lang="en-US" dirty="0"/>
              <a:t>}</a:t>
            </a:r>
          </a:p>
          <a:p>
            <a:r>
              <a:rPr lang="en-US" dirty="0"/>
              <a:t> }</a:t>
            </a:r>
          </a:p>
          <a:p>
            <a:r>
              <a:rPr lang="en-US" dirty="0"/>
              <a:t>&lt;/script&gt; </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04800"/>
            <a:ext cx="6096000" cy="86106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&lt;/head&gt;</a:t>
            </a:r>
          </a:p>
          <a:p>
            <a:r>
              <a:rPr lang="en-US" dirty="0"/>
              <a:t>&lt;body </a:t>
            </a:r>
            <a:r>
              <a:rPr lang="en-US" dirty="0" err="1"/>
              <a:t>onLoad</a:t>
            </a:r>
            <a:r>
              <a:rPr lang="en-US" dirty="0"/>
              <a:t>="</a:t>
            </a:r>
            <a:r>
              <a:rPr lang="en-US" dirty="0" err="1"/>
              <a:t>javascript:SetAll</a:t>
            </a:r>
            <a:r>
              <a:rPr lang="en-US" dirty="0"/>
              <a:t>()"&gt;</a:t>
            </a:r>
          </a:p>
          <a:p>
            <a:r>
              <a:rPr lang="en-US" dirty="0"/>
              <a:t>&lt;form name="form1" method="post"</a:t>
            </a:r>
          </a:p>
          <a:p>
            <a:r>
              <a:rPr lang="en-US" dirty="0"/>
              <a:t>action="Admin_Edit_Student_Info_Handler.php" </a:t>
            </a:r>
            <a:r>
              <a:rPr lang="en-US" dirty="0" err="1"/>
              <a:t>onSubmit</a:t>
            </a:r>
            <a:r>
              <a:rPr lang="en-US" dirty="0"/>
              <a:t>="return</a:t>
            </a:r>
          </a:p>
          <a:p>
            <a:r>
              <a:rPr lang="en-US" dirty="0"/>
              <a:t>validation()"&gt;</a:t>
            </a:r>
          </a:p>
          <a:p>
            <a:r>
              <a:rPr lang="en-US" dirty="0"/>
              <a:t> &lt;input type="hidden" name="</a:t>
            </a:r>
            <a:r>
              <a:rPr lang="en-US" dirty="0" err="1"/>
              <a:t>student_id</a:t>
            </a:r>
            <a:r>
              <a:rPr lang="en-US" dirty="0"/>
              <a:t>" value="&lt;?</a:t>
            </a:r>
            <a:r>
              <a:rPr lang="en-US" dirty="0" err="1"/>
              <a:t>php</a:t>
            </a:r>
            <a:r>
              <a:rPr lang="en-US" dirty="0"/>
              <a:t> echo $</a:t>
            </a:r>
            <a:r>
              <a:rPr lang="en-US" dirty="0" err="1"/>
              <a:t>student_id</a:t>
            </a:r>
            <a:r>
              <a:rPr lang="en-US" dirty="0"/>
              <a:t>; ?</a:t>
            </a:r>
          </a:p>
          <a:p>
            <a:r>
              <a:rPr lang="en-US" dirty="0"/>
              <a:t>&gt;;"&gt;</a:t>
            </a:r>
          </a:p>
          <a:p>
            <a:r>
              <a:rPr lang="en-US" dirty="0"/>
              <a:t> &lt;table width="100%" height="100%" &gt;</a:t>
            </a:r>
          </a:p>
          <a:p>
            <a:r>
              <a:rPr lang="en-US" dirty="0"/>
              <a:t> &lt;</a:t>
            </a:r>
            <a:r>
              <a:rPr lang="en-US" dirty="0" err="1"/>
              <a:t>tr</a:t>
            </a:r>
            <a:r>
              <a:rPr lang="en-US" dirty="0"/>
              <a:t> </a:t>
            </a:r>
            <a:r>
              <a:rPr lang="en-US" dirty="0" err="1"/>
              <a:t>bgcolor</a:t>
            </a:r>
            <a:r>
              <a:rPr lang="en-US" dirty="0"/>
              <a:t>="#E1E1E1"&gt;</a:t>
            </a:r>
          </a:p>
          <a:p>
            <a:r>
              <a:rPr lang="en-US" dirty="0"/>
              <a:t> &lt;td width="100%" height="15%" align="center"&gt;&lt;?</a:t>
            </a:r>
            <a:r>
              <a:rPr lang="en-US" dirty="0" err="1"/>
              <a:t>php</a:t>
            </a:r>
            <a:r>
              <a:rPr lang="en-US" dirty="0"/>
              <a:t> include</a:t>
            </a:r>
          </a:p>
          <a:p>
            <a:r>
              <a:rPr lang="en-US" dirty="0"/>
              <a:t>'Admin_Header.php';?&gt;&lt;/td&gt;</a:t>
            </a:r>
          </a:p>
          <a:p>
            <a:r>
              <a:rPr lang="en-US" dirty="0"/>
              <a:t> &lt;/</a:t>
            </a:r>
            <a:r>
              <a:rPr lang="en-US" dirty="0" err="1"/>
              <a:t>tr</a:t>
            </a:r>
            <a:r>
              <a:rPr lang="en-US" dirty="0"/>
              <a:t>&gt;</a:t>
            </a:r>
          </a:p>
          <a:p>
            <a:r>
              <a:rPr lang="en-US" dirty="0"/>
              <a:t> &lt;</a:t>
            </a:r>
            <a:r>
              <a:rPr lang="en-US" dirty="0" err="1"/>
              <a:t>tr</a:t>
            </a:r>
            <a:r>
              <a:rPr lang="en-US" dirty="0"/>
              <a:t>&gt;</a:t>
            </a:r>
          </a:p>
          <a:p>
            <a:r>
              <a:rPr lang="en-US" dirty="0"/>
              <a:t> &lt;td width="100%" height="80%" align="center"&gt;&lt;table width="80%"</a:t>
            </a:r>
          </a:p>
          <a:p>
            <a:r>
              <a:rPr lang="en-US" dirty="0"/>
              <a:t>border="1" </a:t>
            </a:r>
            <a:r>
              <a:rPr lang="en-US" dirty="0" err="1"/>
              <a:t>cellpadding</a:t>
            </a:r>
            <a:r>
              <a:rPr lang="en-US" dirty="0"/>
              <a:t>="2" </a:t>
            </a:r>
            <a:r>
              <a:rPr lang="en-US" dirty="0" err="1"/>
              <a:t>cellspacing</a:t>
            </a:r>
            <a:r>
              <a:rPr lang="en-US" dirty="0"/>
              <a:t>="0" </a:t>
            </a:r>
            <a:r>
              <a:rPr lang="en-US" dirty="0" err="1"/>
              <a:t>bordercolor</a:t>
            </a:r>
            <a:r>
              <a:rPr lang="en-US" dirty="0"/>
              <a:t>="#EEEEEE"&gt;</a:t>
            </a:r>
          </a:p>
          <a:p>
            <a:r>
              <a:rPr lang="en-US" dirty="0"/>
              <a:t> &lt;</a:t>
            </a:r>
            <a:r>
              <a:rPr lang="en-US" dirty="0" err="1"/>
              <a:t>tr</a:t>
            </a:r>
            <a:r>
              <a:rPr lang="en-US" dirty="0"/>
              <a:t>&gt;</a:t>
            </a:r>
          </a:p>
          <a:p>
            <a:r>
              <a:rPr lang="en-US" dirty="0"/>
              <a:t> &lt;td </a:t>
            </a:r>
            <a:r>
              <a:rPr lang="en-US" dirty="0" err="1"/>
              <a:t>colspan</a:t>
            </a:r>
            <a:r>
              <a:rPr lang="en-US" dirty="0"/>
              <a:t>="4" align="center" </a:t>
            </a:r>
            <a:r>
              <a:rPr lang="en-US" dirty="0" err="1"/>
              <a:t>bgcolor</a:t>
            </a:r>
            <a:r>
              <a:rPr lang="en-US" dirty="0"/>
              <a:t>="#EEEEEE"</a:t>
            </a:r>
          </a:p>
          <a:p>
            <a:r>
              <a:rPr lang="en-US" dirty="0"/>
              <a:t>class="</a:t>
            </a:r>
            <a:r>
              <a:rPr lang="en-US" dirty="0" err="1"/>
              <a:t>stylebig</a:t>
            </a:r>
            <a:r>
              <a:rPr lang="en-US" dirty="0"/>
              <a:t>"&gt;Edit Student Information&lt;/td&gt;</a:t>
            </a:r>
          </a:p>
          <a:p>
            <a:r>
              <a:rPr lang="en-US" dirty="0"/>
              <a:t> &lt;/</a:t>
            </a:r>
            <a:r>
              <a:rPr lang="en-US" dirty="0" err="1"/>
              <a:t>tr</a:t>
            </a:r>
            <a:r>
              <a:rPr lang="en-US" dirty="0"/>
              <a:t>&gt;</a:t>
            </a:r>
          </a:p>
          <a:p>
            <a:r>
              <a:rPr lang="en-US" dirty="0"/>
              <a:t> &lt;</a:t>
            </a:r>
            <a:r>
              <a:rPr lang="en-US" dirty="0" err="1"/>
              <a:t>tr</a:t>
            </a:r>
            <a:r>
              <a:rPr lang="en-US" dirty="0"/>
              <a:t>&gt;</a:t>
            </a:r>
          </a:p>
          <a:p>
            <a:r>
              <a:rPr lang="en-US" dirty="0"/>
              <a:t> &lt;td </a:t>
            </a:r>
            <a:r>
              <a:rPr lang="en-US" dirty="0" err="1"/>
              <a:t>colspan</a:t>
            </a:r>
            <a:r>
              <a:rPr lang="en-US" dirty="0"/>
              <a:t>="4" align="center"&gt;&amp;</a:t>
            </a:r>
            <a:r>
              <a:rPr lang="en-US" dirty="0" err="1"/>
              <a:t>nbsp</a:t>
            </a:r>
            <a:r>
              <a:rPr lang="en-US" dirty="0"/>
              <a:t>;</a:t>
            </a:r>
          </a:p>
          <a:p>
            <a:r>
              <a:rPr lang="en-US" dirty="0"/>
              <a:t>&lt;?</a:t>
            </a:r>
            <a:r>
              <a:rPr lang="en-US" dirty="0" err="1"/>
              <a:t>php</a:t>
            </a:r>
            <a:r>
              <a:rPr lang="en-US" dirty="0"/>
              <a:t> if($_GET['flag'] == "success") { ?&gt;</a:t>
            </a:r>
          </a:p>
          <a:p>
            <a:r>
              <a:rPr lang="en-US" dirty="0"/>
              <a:t>&lt;span class="</a:t>
            </a:r>
            <a:r>
              <a:rPr lang="en-US" dirty="0" err="1"/>
              <a:t>stylered</a:t>
            </a:r>
            <a:r>
              <a:rPr lang="en-US" dirty="0"/>
              <a:t>"&gt;Student Information updated</a:t>
            </a:r>
          </a:p>
          <a:p>
            <a:r>
              <a:rPr lang="en-US" dirty="0"/>
              <a:t>successfully.&lt;/span&gt;</a:t>
            </a:r>
          </a:p>
          <a:p>
            <a:r>
              <a:rPr lang="en-US" dirty="0"/>
              <a:t> &lt;?</a:t>
            </a:r>
            <a:r>
              <a:rPr lang="en-US" dirty="0" err="1"/>
              <a:t>php</a:t>
            </a:r>
            <a:r>
              <a:rPr lang="en-US" dirty="0"/>
              <a:t> } else if($_GET['flag'] == "error") { ?&gt;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&lt;span class="</a:t>
            </a:r>
            <a:r>
              <a:rPr lang="en-US" dirty="0" err="1"/>
              <a:t>stylered</a:t>
            </a:r>
            <a:r>
              <a:rPr lang="en-US" dirty="0"/>
              <a:t>"&gt;Error while updating student</a:t>
            </a:r>
          </a:p>
          <a:p>
            <a:r>
              <a:rPr lang="en-US" dirty="0" err="1"/>
              <a:t>information.Please</a:t>
            </a:r>
            <a:r>
              <a:rPr lang="en-US" dirty="0"/>
              <a:t>, try again&lt;/span&gt;</a:t>
            </a:r>
          </a:p>
          <a:p>
            <a:r>
              <a:rPr lang="en-US" dirty="0"/>
              <a:t> &lt;?</a:t>
            </a:r>
            <a:r>
              <a:rPr lang="en-US" dirty="0" err="1"/>
              <a:t>php</a:t>
            </a:r>
            <a:r>
              <a:rPr lang="en-US" dirty="0"/>
              <a:t> } ?&gt; &lt;/td&gt;</a:t>
            </a:r>
          </a:p>
          <a:p>
            <a:r>
              <a:rPr lang="en-US" dirty="0"/>
              <a:t>&lt;/</a:t>
            </a:r>
            <a:r>
              <a:rPr lang="en-US" dirty="0" err="1"/>
              <a:t>tr</a:t>
            </a:r>
            <a:r>
              <a:rPr lang="en-US" dirty="0"/>
              <a:t>&gt; </a:t>
            </a:r>
          </a:p>
          <a:p>
            <a:r>
              <a:rPr lang="en-US" dirty="0"/>
              <a:t> &lt;</a:t>
            </a:r>
            <a:r>
              <a:rPr lang="en-US" dirty="0" err="1"/>
              <a:t>tr</a:t>
            </a:r>
            <a:r>
              <a:rPr lang="en-US" dirty="0"/>
              <a:t> class="</a:t>
            </a:r>
            <a:r>
              <a:rPr lang="en-US" dirty="0" err="1"/>
              <a:t>stylesmall</a:t>
            </a:r>
            <a:r>
              <a:rPr lang="en-US" dirty="0"/>
              <a:t>"&gt;</a:t>
            </a:r>
          </a:p>
          <a:p>
            <a:r>
              <a:rPr lang="en-US" dirty="0"/>
              <a:t> &lt;td width="19%" align="left"&gt;First Name : &lt;/td&gt;</a:t>
            </a:r>
          </a:p>
          <a:p>
            <a:r>
              <a:rPr lang="en-US" dirty="0"/>
              <a:t> &lt;td width="30%" align="left"&gt;&lt;input name="</a:t>
            </a:r>
            <a:r>
              <a:rPr lang="en-US" dirty="0" err="1"/>
              <a:t>first_name</a:t>
            </a:r>
            <a:r>
              <a:rPr lang="en-US" dirty="0"/>
              <a:t>" type="text"</a:t>
            </a:r>
          </a:p>
          <a:p>
            <a:r>
              <a:rPr lang="en-US" dirty="0"/>
              <a:t>id="</a:t>
            </a:r>
            <a:r>
              <a:rPr lang="en-US" dirty="0" err="1"/>
              <a:t>first_name</a:t>
            </a:r>
            <a:r>
              <a:rPr lang="en-US" dirty="0"/>
              <a:t>" value="&lt;?</a:t>
            </a:r>
            <a:r>
              <a:rPr lang="en-US" dirty="0" err="1"/>
              <a:t>php</a:t>
            </a:r>
            <a:r>
              <a:rPr lang="en-US" dirty="0"/>
              <a:t> echo $data['</a:t>
            </a:r>
            <a:r>
              <a:rPr lang="en-US" dirty="0" err="1"/>
              <a:t>first_name</a:t>
            </a:r>
            <a:r>
              <a:rPr lang="en-US" dirty="0"/>
              <a:t>']; ?&gt;"</a:t>
            </a:r>
          </a:p>
          <a:p>
            <a:r>
              <a:rPr lang="en-US" dirty="0"/>
              <a:t>size="25"maxlength="50"&gt;&lt;/td&gt;</a:t>
            </a:r>
          </a:p>
          <a:p>
            <a:r>
              <a:rPr lang="en-US" dirty="0"/>
              <a:t> &lt;td width="17%" align="left"&gt;Last name&lt;/td&gt;</a:t>
            </a:r>
          </a:p>
          <a:p>
            <a:r>
              <a:rPr lang="en-US" dirty="0"/>
              <a:t> &lt;td width="34%" align="left"&gt;&lt;input name="</a:t>
            </a:r>
            <a:r>
              <a:rPr lang="en-US" dirty="0" err="1"/>
              <a:t>last_name</a:t>
            </a:r>
            <a:r>
              <a:rPr lang="en-US" dirty="0"/>
              <a:t>" type="text"</a:t>
            </a:r>
          </a:p>
          <a:p>
            <a:r>
              <a:rPr lang="en-US" dirty="0"/>
              <a:t>id="</a:t>
            </a:r>
            <a:r>
              <a:rPr lang="en-US" dirty="0" err="1"/>
              <a:t>last_name</a:t>
            </a:r>
            <a:r>
              <a:rPr lang="en-US" dirty="0"/>
              <a:t>" value="&lt;?</a:t>
            </a:r>
            <a:r>
              <a:rPr lang="en-US" dirty="0" err="1"/>
              <a:t>php</a:t>
            </a:r>
            <a:r>
              <a:rPr lang="en-US" dirty="0"/>
              <a:t> echo $data['</a:t>
            </a:r>
            <a:r>
              <a:rPr lang="en-US" dirty="0" err="1"/>
              <a:t>last_name</a:t>
            </a:r>
            <a:r>
              <a:rPr lang="en-US" dirty="0"/>
              <a:t>'];?&gt;" size="25"</a:t>
            </a:r>
          </a:p>
          <a:p>
            <a:r>
              <a:rPr lang="en-US" dirty="0" err="1"/>
              <a:t>maxlength</a:t>
            </a:r>
            <a:r>
              <a:rPr lang="en-US" dirty="0"/>
              <a:t>="30"&gt;&lt;/td&gt;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a:p>
            <a:r>
              <a:rPr lang="en-US" dirty="0"/>
              <a:t> &lt;td height="29" align="left"&gt;Gender : &lt;/td&gt;</a:t>
            </a:r>
          </a:p>
          <a:p>
            <a:r>
              <a:rPr lang="en-US" dirty="0"/>
              <a:t> &lt;td align="left"&gt;&lt;input name="gender" type="radio" value="Male"&gt;</a:t>
            </a:r>
          </a:p>
          <a:p>
            <a:r>
              <a:rPr lang="en-US" dirty="0"/>
              <a:t> Male&lt;input name="gender" type="radio" value="Female"&gt;</a:t>
            </a:r>
          </a:p>
          <a:p>
            <a:r>
              <a:rPr lang="en-US" dirty="0"/>
              <a:t> Female&lt;/td&gt;</a:t>
            </a:r>
          </a:p>
          <a:p>
            <a:r>
              <a:rPr lang="en-US" dirty="0"/>
              <a:t> &lt;td align="left"&gt;Date Of Birth&lt;/td&gt;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&lt;td align="left"&gt;&lt;input name="dob" type="text" id="dob" size="10"</a:t>
            </a:r>
          </a:p>
          <a:p>
            <a:r>
              <a:rPr lang="en-US" dirty="0" err="1"/>
              <a:t>maxlength</a:t>
            </a:r>
            <a:r>
              <a:rPr lang="en-US" dirty="0"/>
              <a:t>="10" value="&lt;?</a:t>
            </a:r>
            <a:r>
              <a:rPr lang="en-US" dirty="0" err="1"/>
              <a:t>php</a:t>
            </a:r>
            <a:r>
              <a:rPr lang="en-US" dirty="0"/>
              <a:t> echo date("d-</a:t>
            </a:r>
            <a:r>
              <a:rPr lang="en-US" dirty="0" err="1"/>
              <a:t>mY",strtotime</a:t>
            </a:r>
            <a:r>
              <a:rPr lang="en-US" dirty="0"/>
              <a:t>($data['</a:t>
            </a:r>
            <a:r>
              <a:rPr lang="en-US" dirty="0" err="1"/>
              <a:t>date_of_birth</a:t>
            </a:r>
            <a:r>
              <a:rPr lang="en-US" dirty="0"/>
              <a:t>']));?&gt;"&gt;</a:t>
            </a:r>
          </a:p>
          <a:p>
            <a:r>
              <a:rPr lang="en-US" dirty="0"/>
              <a:t> DD-MM-YYYY&lt;/td&gt;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a:p>
            <a:r>
              <a:rPr lang="en-US" dirty="0"/>
              <a:t> &lt;td align="left"&gt;Qualification : &lt;/td&gt;</a:t>
            </a:r>
          </a:p>
          <a:p>
            <a:r>
              <a:rPr lang="en-US" dirty="0"/>
              <a:t> &lt;td align="left"&gt;&lt;select name="qualification" id="qualification"&gt;</a:t>
            </a:r>
          </a:p>
          <a:p>
            <a:r>
              <a:rPr lang="en-US" dirty="0"/>
              <a:t> &lt;option value="High School"&gt;High School&lt;/option&gt;</a:t>
            </a:r>
          </a:p>
          <a:p>
            <a:r>
              <a:rPr lang="en-US" dirty="0"/>
              <a:t>&lt;option value="Graduate"&gt;Graduate&lt;/option&gt;</a:t>
            </a:r>
          </a:p>
          <a:p>
            <a:r>
              <a:rPr lang="en-US" dirty="0"/>
              <a:t>&lt;option value="MCA"&gt;MCA&lt;/option&gt;</a:t>
            </a:r>
          </a:p>
          <a:p>
            <a:r>
              <a:rPr lang="en-US" dirty="0"/>
              <a:t>&lt;option value="BCA"&gt;BCA&lt;/option&gt;</a:t>
            </a:r>
          </a:p>
          <a:p>
            <a:r>
              <a:rPr lang="en-US" dirty="0"/>
              <a:t>&lt;option value="Master Degree"&gt;Master Degree&lt;/option&gt;</a:t>
            </a:r>
          </a:p>
          <a:p>
            <a:r>
              <a:rPr lang="en-US" dirty="0"/>
              <a:t> &lt;/select&gt;&lt;/td&gt;</a:t>
            </a:r>
          </a:p>
          <a:p>
            <a:r>
              <a:rPr lang="en-US" dirty="0"/>
              <a:t> &lt;td align="left"&gt;Contact No&lt;/td&gt;</a:t>
            </a:r>
          </a:p>
          <a:p>
            <a:r>
              <a:rPr lang="en-US" dirty="0"/>
              <a:t> &lt;td align="left"&gt;&lt;input name="</a:t>
            </a:r>
            <a:r>
              <a:rPr lang="en-US" dirty="0" err="1"/>
              <a:t>contact_no</a:t>
            </a:r>
            <a:r>
              <a:rPr lang="en-US" dirty="0"/>
              <a:t>" type="text" id="</a:t>
            </a:r>
            <a:r>
              <a:rPr lang="en-US" dirty="0" err="1"/>
              <a:t>contact_no</a:t>
            </a:r>
            <a:r>
              <a:rPr lang="en-US" dirty="0"/>
              <a:t>"</a:t>
            </a:r>
          </a:p>
          <a:p>
            <a:r>
              <a:rPr lang="en-US" dirty="0"/>
              <a:t>value="&lt;?</a:t>
            </a:r>
            <a:r>
              <a:rPr lang="en-US" dirty="0" err="1"/>
              <a:t>php</a:t>
            </a:r>
            <a:r>
              <a:rPr lang="en-US" dirty="0"/>
              <a:t> echo $data[$</a:t>
            </a:r>
            <a:r>
              <a:rPr lang="en-US" dirty="0" err="1"/>
              <a:t>contact_no</a:t>
            </a:r>
            <a:r>
              <a:rPr lang="en-US" dirty="0"/>
              <a:t>];?&gt;" size="25" </a:t>
            </a:r>
            <a:r>
              <a:rPr lang="en-US" dirty="0" err="1"/>
              <a:t>maxlength</a:t>
            </a:r>
            <a:r>
              <a:rPr lang="en-US" dirty="0"/>
              <a:t>="20"&gt;&lt;/td&gt;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a:p>
            <a:r>
              <a:rPr lang="en-US" dirty="0"/>
              <a:t> &lt;td align="left"&gt;Primary Email : &lt;/td&gt;</a:t>
            </a:r>
          </a:p>
          <a:p>
            <a:r>
              <a:rPr lang="en-US" dirty="0"/>
              <a:t> &lt;td align="left"&gt;&lt;input name="email1" type="text" id="email1"</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value="&lt;?</a:t>
            </a:r>
            <a:r>
              <a:rPr lang="en-US" dirty="0" err="1"/>
              <a:t>php</a:t>
            </a:r>
            <a:r>
              <a:rPr lang="en-US" dirty="0"/>
              <a:t> echo $data['email1'];?&gt;" size="25" </a:t>
            </a:r>
            <a:r>
              <a:rPr lang="en-US" dirty="0" err="1"/>
              <a:t>maxlength</a:t>
            </a:r>
            <a:r>
              <a:rPr lang="en-US" dirty="0"/>
              <a:t>="100"&gt;&lt;/td&gt;</a:t>
            </a:r>
          </a:p>
          <a:p>
            <a:r>
              <a:rPr lang="en-US" dirty="0"/>
              <a:t> &lt;td align="left"&gt;Secondary Email&lt;/td&gt;</a:t>
            </a:r>
          </a:p>
          <a:p>
            <a:r>
              <a:rPr lang="en-US" dirty="0"/>
              <a:t> &lt;td align="left"&gt;&lt;input name="email2" type="text" id="email2"</a:t>
            </a:r>
          </a:p>
          <a:p>
            <a:r>
              <a:rPr lang="en-US" dirty="0"/>
              <a:t>value="&lt;?</a:t>
            </a:r>
            <a:r>
              <a:rPr lang="en-US" dirty="0" err="1"/>
              <a:t>php</a:t>
            </a:r>
            <a:r>
              <a:rPr lang="en-US" dirty="0"/>
              <a:t> echo $data['email2'];?&gt;" size="25" </a:t>
            </a:r>
            <a:r>
              <a:rPr lang="en-US" dirty="0" err="1"/>
              <a:t>maxlength</a:t>
            </a:r>
            <a:r>
              <a:rPr lang="en-US" dirty="0"/>
              <a:t>="100"&gt;&lt;/td&gt;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a:p>
            <a:r>
              <a:rPr lang="en-US" dirty="0"/>
              <a:t> &lt;td align="left"&gt;City : &lt;/td&gt;</a:t>
            </a:r>
          </a:p>
          <a:p>
            <a:r>
              <a:rPr lang="en-US" dirty="0"/>
              <a:t> &lt;td </a:t>
            </a:r>
            <a:r>
              <a:rPr lang="en-US" dirty="0" err="1"/>
              <a:t>colspan</a:t>
            </a:r>
            <a:r>
              <a:rPr lang="en-US" dirty="0"/>
              <a:t>="3" align="left"&gt;&lt;input name="city" type="text" id="city"</a:t>
            </a:r>
          </a:p>
          <a:p>
            <a:r>
              <a:rPr lang="en-US" dirty="0"/>
              <a:t>value="&lt;?</a:t>
            </a:r>
            <a:r>
              <a:rPr lang="en-US" dirty="0" err="1"/>
              <a:t>php</a:t>
            </a:r>
            <a:r>
              <a:rPr lang="en-US" dirty="0"/>
              <a:t> echo $data['city'];?&gt;" size="25" </a:t>
            </a:r>
            <a:r>
              <a:rPr lang="en-US" dirty="0" err="1"/>
              <a:t>maxlength</a:t>
            </a:r>
            <a:r>
              <a:rPr lang="en-US" dirty="0"/>
              <a:t>="30"&gt;&lt;/td&gt;</a:t>
            </a:r>
          </a:p>
          <a:p>
            <a:r>
              <a:rPr lang="en-US" dirty="0"/>
              <a:t> &lt;/</a:t>
            </a:r>
            <a:r>
              <a:rPr lang="en-US" dirty="0" err="1"/>
              <a:t>tr</a:t>
            </a:r>
            <a:r>
              <a:rPr lang="en-US" dirty="0"/>
              <a:t>&gt;</a:t>
            </a:r>
          </a:p>
          <a:p>
            <a:r>
              <a:rPr lang="en-US" dirty="0"/>
              <a:t> &lt;</a:t>
            </a:r>
            <a:r>
              <a:rPr lang="en-US" dirty="0" err="1"/>
              <a:t>tr</a:t>
            </a:r>
            <a:r>
              <a:rPr lang="en-US" dirty="0"/>
              <a:t> class="</a:t>
            </a:r>
            <a:r>
              <a:rPr lang="en-US" dirty="0" err="1"/>
              <a:t>stylesmall</a:t>
            </a:r>
            <a:r>
              <a:rPr lang="en-US" dirty="0"/>
              <a:t>"&gt;</a:t>
            </a:r>
          </a:p>
          <a:p>
            <a:r>
              <a:rPr lang="en-US" dirty="0"/>
              <a:t> &lt;td align="left"&gt;Address : &lt;/td&gt;</a:t>
            </a:r>
          </a:p>
          <a:p>
            <a:r>
              <a:rPr lang="en-US" dirty="0"/>
              <a:t> &lt;td </a:t>
            </a:r>
            <a:r>
              <a:rPr lang="en-US" dirty="0" err="1"/>
              <a:t>colspan</a:t>
            </a:r>
            <a:r>
              <a:rPr lang="en-US" dirty="0"/>
              <a:t>="3" align="left"&gt;&lt;</a:t>
            </a:r>
            <a:r>
              <a:rPr lang="en-US" dirty="0" err="1"/>
              <a:t>textarea</a:t>
            </a:r>
            <a:r>
              <a:rPr lang="en-US" dirty="0"/>
              <a:t> name="address" rows="2"</a:t>
            </a:r>
          </a:p>
          <a:p>
            <a:r>
              <a:rPr lang="en-US" dirty="0"/>
              <a:t>cols="40"&gt;&lt;?</a:t>
            </a:r>
            <a:r>
              <a:rPr lang="en-US" dirty="0" err="1"/>
              <a:t>php</a:t>
            </a:r>
            <a:r>
              <a:rPr lang="en-US" dirty="0"/>
              <a:t> echo $data['address'];?&gt;&lt;/</a:t>
            </a:r>
            <a:r>
              <a:rPr lang="en-US" dirty="0" err="1"/>
              <a:t>textarea</a:t>
            </a:r>
            <a:r>
              <a:rPr lang="en-US" dirty="0"/>
              <a:t>&gt;&lt;/td&gt;</a:t>
            </a:r>
          </a:p>
          <a:p>
            <a:r>
              <a:rPr lang="en-US" dirty="0"/>
              <a:t> &lt;/</a:t>
            </a:r>
            <a:r>
              <a:rPr lang="en-US" dirty="0" err="1"/>
              <a:t>tr</a:t>
            </a:r>
            <a:r>
              <a:rPr lang="en-US" dirty="0"/>
              <a:t>&gt;</a:t>
            </a:r>
          </a:p>
          <a:p>
            <a:r>
              <a:rPr lang="en-US" dirty="0"/>
              <a:t>&lt;</a:t>
            </a:r>
            <a:r>
              <a:rPr lang="en-US" dirty="0" err="1"/>
              <a:t>tr</a:t>
            </a:r>
            <a:r>
              <a:rPr lang="en-US" dirty="0"/>
              <a:t> class="</a:t>
            </a:r>
            <a:r>
              <a:rPr lang="en-US" dirty="0" err="1"/>
              <a:t>stylesmall</a:t>
            </a:r>
            <a:r>
              <a:rPr lang="en-US" dirty="0"/>
              <a:t>"&gt;</a:t>
            </a:r>
          </a:p>
          <a:p>
            <a:r>
              <a:rPr lang="en-US" dirty="0"/>
              <a:t> &lt;td align="left"&gt;Description : &lt;/td&gt;</a:t>
            </a:r>
          </a:p>
          <a:p>
            <a:r>
              <a:rPr lang="en-US" dirty="0"/>
              <a:t> &lt;td </a:t>
            </a:r>
            <a:r>
              <a:rPr lang="en-US" dirty="0" err="1"/>
              <a:t>colspan</a:t>
            </a:r>
            <a:r>
              <a:rPr lang="en-US" dirty="0"/>
              <a:t>="3" align="left"&gt;&lt;</a:t>
            </a:r>
            <a:r>
              <a:rPr lang="en-US" dirty="0" err="1"/>
              <a:t>textarea</a:t>
            </a:r>
            <a:r>
              <a:rPr lang="en-US" dirty="0"/>
              <a:t> name="description" rows="3"</a:t>
            </a:r>
          </a:p>
          <a:p>
            <a:r>
              <a:rPr lang="en-US" dirty="0"/>
              <a:t>cols="40"&gt;&lt;?</a:t>
            </a:r>
            <a:r>
              <a:rPr lang="en-US" dirty="0" err="1"/>
              <a:t>php</a:t>
            </a:r>
            <a:r>
              <a:rPr lang="en-US" dirty="0"/>
              <a:t> echo $data['description'];?&gt;&lt;/</a:t>
            </a:r>
            <a:r>
              <a:rPr lang="en-US" dirty="0" err="1"/>
              <a:t>textarea</a:t>
            </a:r>
            <a:r>
              <a:rPr lang="en-US" dirty="0"/>
              <a:t>&gt;&lt;/td&gt;</a:t>
            </a:r>
          </a:p>
          <a:p>
            <a:r>
              <a:rPr lang="en-US" dirty="0"/>
              <a:t> &lt;/</a:t>
            </a:r>
            <a:r>
              <a:rPr lang="en-US" dirty="0" err="1"/>
              <a:t>tr</a:t>
            </a:r>
            <a:r>
              <a:rPr lang="en-US" dirty="0"/>
              <a:t>&gt;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4572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a:t>
            </a:r>
            <a:r>
              <a:rPr lang="en-US" i="1" dirty="0"/>
              <a:t>&lt;</a:t>
            </a:r>
            <a:r>
              <a:rPr lang="en-US" i="1" dirty="0" err="1"/>
              <a:t>tr</a:t>
            </a:r>
            <a:r>
              <a:rPr lang="en-US" i="1" dirty="0"/>
              <a:t>&gt;</a:t>
            </a:r>
          </a:p>
          <a:p>
            <a:r>
              <a:rPr lang="en-US" i="1" dirty="0"/>
              <a:t> &lt;td </a:t>
            </a:r>
            <a:r>
              <a:rPr lang="en-US" i="1" dirty="0" err="1"/>
              <a:t>colspan</a:t>
            </a:r>
            <a:r>
              <a:rPr lang="en-US" i="1" dirty="0"/>
              <a:t>="4"&gt;&amp;</a:t>
            </a:r>
            <a:r>
              <a:rPr lang="en-US" i="1" dirty="0" err="1"/>
              <a:t>nbsp</a:t>
            </a:r>
            <a:r>
              <a:rPr lang="en-US" i="1" dirty="0"/>
              <a:t>;&lt;/td&gt;</a:t>
            </a:r>
          </a:p>
          <a:p>
            <a:r>
              <a:rPr lang="en-US" i="1" dirty="0"/>
              <a:t> &lt;/</a:t>
            </a:r>
            <a:r>
              <a:rPr lang="en-US" i="1" dirty="0" err="1"/>
              <a:t>tr</a:t>
            </a:r>
            <a:r>
              <a:rPr lang="en-US" i="1" dirty="0"/>
              <a:t>&gt;</a:t>
            </a:r>
          </a:p>
          <a:p>
            <a:r>
              <a:rPr lang="en-US" i="1" dirty="0"/>
              <a:t> &lt;</a:t>
            </a:r>
            <a:r>
              <a:rPr lang="en-US" i="1" dirty="0" err="1"/>
              <a:t>tr</a:t>
            </a:r>
            <a:r>
              <a:rPr lang="en-US" i="1" dirty="0"/>
              <a:t>&gt;</a:t>
            </a:r>
          </a:p>
          <a:p>
            <a:r>
              <a:rPr lang="en-US" i="1" dirty="0"/>
              <a:t> &lt;td </a:t>
            </a:r>
            <a:r>
              <a:rPr lang="en-US" i="1" dirty="0" err="1"/>
              <a:t>colspan</a:t>
            </a:r>
            <a:r>
              <a:rPr lang="en-US" i="1" dirty="0"/>
              <a:t>="4" align="center"&gt;&lt;input name="update" type="submit"</a:t>
            </a:r>
          </a:p>
          <a:p>
            <a:r>
              <a:rPr lang="en-US" i="1" dirty="0"/>
              <a:t>id="update" value="Update"&gt;</a:t>
            </a:r>
          </a:p>
          <a:p>
            <a:r>
              <a:rPr lang="en-US" i="1" dirty="0"/>
              <a:t> &lt;input name="close" type="button" id="close" value="Close"</a:t>
            </a:r>
          </a:p>
          <a:p>
            <a:r>
              <a:rPr lang="en-US" i="1" dirty="0" err="1"/>
              <a:t>onClick</a:t>
            </a:r>
            <a:r>
              <a:rPr lang="en-US" i="1" dirty="0"/>
              <a:t>="</a:t>
            </a:r>
            <a:r>
              <a:rPr lang="en-US" i="1" dirty="0" err="1"/>
              <a:t>self.location</a:t>
            </a:r>
            <a:r>
              <a:rPr lang="en-US" i="1" dirty="0"/>
              <a:t>='DisplayAll.php'"&gt;&lt;/td&gt;</a:t>
            </a:r>
          </a:p>
          <a:p>
            <a:r>
              <a:rPr lang="en-US" i="1" dirty="0"/>
              <a:t> &lt;/</a:t>
            </a:r>
            <a:r>
              <a:rPr lang="en-US" i="1" dirty="0" err="1"/>
              <a:t>tr</a:t>
            </a:r>
            <a:r>
              <a:rPr lang="en-US" i="1" dirty="0"/>
              <a:t>&gt;</a:t>
            </a:r>
          </a:p>
          <a:p>
            <a:r>
              <a:rPr lang="en-US" i="1" dirty="0"/>
              <a:t> &lt;/table&gt;&lt;/td&gt;</a:t>
            </a:r>
          </a:p>
          <a:p>
            <a:r>
              <a:rPr lang="en-US" i="1" dirty="0"/>
              <a:t> &lt;/</a:t>
            </a:r>
            <a:r>
              <a:rPr lang="en-US" i="1" dirty="0" err="1"/>
              <a:t>tr</a:t>
            </a:r>
            <a:r>
              <a:rPr lang="en-US" i="1" dirty="0"/>
              <a:t>&gt;</a:t>
            </a:r>
          </a:p>
          <a:p>
            <a:r>
              <a:rPr lang="en-US" i="1" dirty="0"/>
              <a:t> &lt;</a:t>
            </a:r>
            <a:r>
              <a:rPr lang="en-US" i="1" dirty="0" err="1"/>
              <a:t>tr</a:t>
            </a:r>
            <a:r>
              <a:rPr lang="en-US" i="1" dirty="0"/>
              <a:t> </a:t>
            </a:r>
            <a:r>
              <a:rPr lang="en-US" i="1" dirty="0" err="1"/>
              <a:t>bgcolor</a:t>
            </a:r>
            <a:r>
              <a:rPr lang="en-US" i="1" dirty="0"/>
              <a:t>="#E1E1E1"&gt;</a:t>
            </a:r>
          </a:p>
          <a:p>
            <a:r>
              <a:rPr lang="en-US" i="1" dirty="0"/>
              <a:t> &lt;td width="100%" height="5%" align="center"&gt;&lt;?</a:t>
            </a:r>
            <a:r>
              <a:rPr lang="en-US" i="1" dirty="0" err="1"/>
              <a:t>php</a:t>
            </a:r>
            <a:r>
              <a:rPr lang="en-US" i="1" dirty="0"/>
              <a:t> include</a:t>
            </a:r>
          </a:p>
          <a:p>
            <a:r>
              <a:rPr lang="en-US" i="1" dirty="0"/>
              <a:t>'Footer.php';?&gt;&lt;/td&gt;</a:t>
            </a:r>
          </a:p>
          <a:p>
            <a:r>
              <a:rPr lang="en-US" i="1" dirty="0"/>
              <a:t> &lt;/</a:t>
            </a:r>
            <a:r>
              <a:rPr lang="en-US" i="1" dirty="0" err="1"/>
              <a:t>tr</a:t>
            </a:r>
            <a:r>
              <a:rPr lang="en-US" i="1" dirty="0"/>
              <a:t>&gt;</a:t>
            </a:r>
          </a:p>
          <a:p>
            <a:r>
              <a:rPr lang="en-US" i="1" dirty="0"/>
              <a:t> &lt;/table&gt;</a:t>
            </a:r>
          </a:p>
          <a:p>
            <a:r>
              <a:rPr lang="en-US" i="1" dirty="0"/>
              <a:t>&lt;/form&gt;</a:t>
            </a:r>
          </a:p>
          <a:p>
            <a:r>
              <a:rPr lang="en-US" i="1" dirty="0"/>
              <a:t>&lt;/body&gt;</a:t>
            </a:r>
          </a:p>
          <a:p>
            <a:r>
              <a:rPr lang="en-US" i="1" dirty="0"/>
              <a:t>&lt;/html&gt;</a:t>
            </a:r>
          </a:p>
          <a:p>
            <a:pPr algn="ctr"/>
            <a:r>
              <a:rPr lang="en-US" sz="2400" b="1" i="1" u="sng" dirty="0" err="1"/>
              <a:t>Admin_Edit_Student_Info_Handler</a:t>
            </a:r>
            <a:endParaRPr lang="en-US" sz="2400" b="1" i="1" u="sng" dirty="0"/>
          </a:p>
          <a:p>
            <a:r>
              <a:rPr lang="en-US" dirty="0"/>
              <a:t>&lt;?</a:t>
            </a:r>
            <a:r>
              <a:rPr lang="en-US" dirty="0" err="1"/>
              <a:t>php</a:t>
            </a:r>
            <a:endParaRPr lang="en-US" dirty="0"/>
          </a:p>
          <a:p>
            <a:r>
              <a:rPr lang="en-US" dirty="0" err="1"/>
              <a:t>session_start</a:t>
            </a:r>
            <a:r>
              <a:rPr lang="en-US" dirty="0"/>
              <a:t>();</a:t>
            </a:r>
          </a:p>
          <a:p>
            <a:r>
              <a:rPr lang="en-US" dirty="0"/>
              <a:t>$</a:t>
            </a:r>
            <a:r>
              <a:rPr lang="en-US" dirty="0" err="1"/>
              <a:t>session_id</a:t>
            </a:r>
            <a:r>
              <a:rPr lang="en-US" dirty="0"/>
              <a:t> = $_SESSION['</a:t>
            </a:r>
            <a:r>
              <a:rPr lang="en-US" dirty="0" err="1"/>
              <a:t>userid</a:t>
            </a:r>
            <a:r>
              <a:rPr lang="en-US" dirty="0"/>
              <a:t>'];</a:t>
            </a:r>
          </a:p>
          <a:p>
            <a:r>
              <a:rPr lang="en-US" dirty="0"/>
              <a:t>if($</a:t>
            </a:r>
            <a:r>
              <a:rPr lang="en-US" dirty="0" err="1"/>
              <a:t>session_id</a:t>
            </a:r>
            <a:r>
              <a:rPr lang="en-US" dirty="0"/>
              <a:t> == null){</a:t>
            </a:r>
          </a:p>
          <a:p>
            <a:r>
              <a:rPr lang="en-US" dirty="0"/>
              <a:t> header("</a:t>
            </a:r>
            <a:r>
              <a:rPr lang="en-US" dirty="0" err="1"/>
              <a:t>location:index.php</a:t>
            </a:r>
            <a:r>
              <a:rPr lang="en-US" dirty="0"/>
              <a:t>");</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i="1" dirty="0"/>
              <a:t> die();</a:t>
            </a:r>
          </a:p>
          <a:p>
            <a:r>
              <a:rPr lang="en-US" i="1" dirty="0"/>
              <a:t>}</a:t>
            </a:r>
          </a:p>
          <a:p>
            <a:r>
              <a:rPr lang="en-US" i="1" dirty="0"/>
              <a:t>include 'Connect.php';</a:t>
            </a:r>
          </a:p>
          <a:p>
            <a:r>
              <a:rPr lang="en-US" i="1" dirty="0"/>
              <a:t>$</a:t>
            </a:r>
            <a:r>
              <a:rPr lang="en-US" i="1" dirty="0" err="1"/>
              <a:t>student_id</a:t>
            </a:r>
            <a:r>
              <a:rPr lang="en-US" i="1" dirty="0"/>
              <a:t> = $_POST['</a:t>
            </a:r>
            <a:r>
              <a:rPr lang="en-US" i="1" dirty="0" err="1"/>
              <a:t>student_id</a:t>
            </a:r>
            <a:r>
              <a:rPr lang="en-US" i="1" dirty="0"/>
              <a:t>'];</a:t>
            </a:r>
          </a:p>
          <a:p>
            <a:r>
              <a:rPr lang="en-US" i="1" dirty="0"/>
              <a:t>$</a:t>
            </a:r>
            <a:r>
              <a:rPr lang="en-US" i="1" dirty="0" err="1"/>
              <a:t>first_name</a:t>
            </a:r>
            <a:r>
              <a:rPr lang="en-US" i="1" dirty="0"/>
              <a:t> = $_POST['</a:t>
            </a:r>
            <a:r>
              <a:rPr lang="en-US" i="1" dirty="0" err="1"/>
              <a:t>first_name</a:t>
            </a:r>
            <a:r>
              <a:rPr lang="en-US" i="1" dirty="0"/>
              <a:t>'];</a:t>
            </a:r>
          </a:p>
          <a:p>
            <a:r>
              <a:rPr lang="en-US" i="1" dirty="0"/>
              <a:t>$</a:t>
            </a:r>
            <a:r>
              <a:rPr lang="en-US" i="1" dirty="0" err="1"/>
              <a:t>last_name</a:t>
            </a:r>
            <a:r>
              <a:rPr lang="en-US" i="1" dirty="0"/>
              <a:t> = $_POST['</a:t>
            </a:r>
            <a:r>
              <a:rPr lang="en-US" i="1" dirty="0" err="1"/>
              <a:t>last_name</a:t>
            </a:r>
            <a:r>
              <a:rPr lang="en-US" i="1" dirty="0"/>
              <a:t>'];</a:t>
            </a:r>
          </a:p>
          <a:p>
            <a:r>
              <a:rPr lang="en-US" i="1" dirty="0"/>
              <a:t>$gender = $_POST['gender'];</a:t>
            </a:r>
          </a:p>
          <a:p>
            <a:r>
              <a:rPr lang="en-US" i="1" dirty="0"/>
              <a:t>$</a:t>
            </a:r>
            <a:r>
              <a:rPr lang="en-US" i="1" dirty="0" err="1"/>
              <a:t>contact_no</a:t>
            </a:r>
            <a:r>
              <a:rPr lang="en-US" i="1" dirty="0"/>
              <a:t> = $_POST['</a:t>
            </a:r>
            <a:r>
              <a:rPr lang="en-US" i="1" dirty="0" err="1"/>
              <a:t>contact_no</a:t>
            </a:r>
            <a:r>
              <a:rPr lang="en-US" i="1" dirty="0"/>
              <a:t>'];</a:t>
            </a:r>
          </a:p>
          <a:p>
            <a:r>
              <a:rPr lang="en-US" i="1" dirty="0"/>
              <a:t>$qualification = $_POST['qualification'];</a:t>
            </a:r>
          </a:p>
          <a:p>
            <a:r>
              <a:rPr lang="en-US" i="1" dirty="0"/>
              <a:t>$city = $_POST['city'];</a:t>
            </a:r>
          </a:p>
          <a:p>
            <a:r>
              <a:rPr lang="en-US" i="1" dirty="0"/>
              <a:t>$email1 = $_POST['email1'];</a:t>
            </a:r>
          </a:p>
          <a:p>
            <a:r>
              <a:rPr lang="en-US" i="1" dirty="0"/>
              <a:t>$email2 = $_POST['email2'];</a:t>
            </a:r>
          </a:p>
          <a:p>
            <a:r>
              <a:rPr lang="en-US" i="1" dirty="0"/>
              <a:t>$address = $_POST['address'];</a:t>
            </a:r>
          </a:p>
          <a:p>
            <a:r>
              <a:rPr lang="en-US" i="1" dirty="0"/>
              <a:t>$description = $_POST['description'];</a:t>
            </a:r>
          </a:p>
          <a:p>
            <a:r>
              <a:rPr lang="en-US" i="1" dirty="0"/>
              <a:t>$</a:t>
            </a:r>
            <a:r>
              <a:rPr lang="en-US" i="1" dirty="0" err="1"/>
              <a:t>dateofbirth</a:t>
            </a:r>
            <a:r>
              <a:rPr lang="en-US" i="1" dirty="0"/>
              <a:t> = date("Y-m-</a:t>
            </a:r>
            <a:r>
              <a:rPr lang="en-US" i="1" dirty="0" err="1"/>
              <a:t>d",strtotime</a:t>
            </a:r>
            <a:r>
              <a:rPr lang="en-US" i="1" dirty="0"/>
              <a:t>($_POST['dob']));</a:t>
            </a:r>
          </a:p>
          <a:p>
            <a:r>
              <a:rPr lang="en-US" i="1" dirty="0"/>
              <a:t>$flag = "";</a:t>
            </a:r>
          </a:p>
          <a:p>
            <a:r>
              <a:rPr lang="en-US" i="1" dirty="0"/>
              <a:t> $query = "update </a:t>
            </a:r>
            <a:r>
              <a:rPr lang="en-US" i="1" dirty="0" err="1"/>
              <a:t>student_information</a:t>
            </a:r>
            <a:r>
              <a:rPr lang="en-US" i="1" dirty="0"/>
              <a:t> set</a:t>
            </a:r>
          </a:p>
          <a:p>
            <a:r>
              <a:rPr lang="en-US" i="1" dirty="0" err="1"/>
              <a:t>first_name</a:t>
            </a:r>
            <a:r>
              <a:rPr lang="en-US" i="1" dirty="0"/>
              <a:t>='$</a:t>
            </a:r>
            <a:r>
              <a:rPr lang="en-US" i="1" dirty="0" err="1"/>
              <a:t>first_name',last_name</a:t>
            </a:r>
            <a:r>
              <a:rPr lang="en-US" i="1" dirty="0"/>
              <a:t>='$</a:t>
            </a:r>
            <a:r>
              <a:rPr lang="en-US" i="1" dirty="0" err="1"/>
              <a:t>last_name',gender</a:t>
            </a:r>
            <a:r>
              <a:rPr lang="en-US" i="1" dirty="0"/>
              <a:t>='$</a:t>
            </a:r>
            <a:r>
              <a:rPr lang="en-US" i="1" dirty="0" err="1"/>
              <a:t>gender',date_of</a:t>
            </a:r>
            <a:r>
              <a:rPr lang="en-US" i="1" dirty="0"/>
              <a:t>_</a:t>
            </a:r>
          </a:p>
          <a:p>
            <a:r>
              <a:rPr lang="en-US" i="1" dirty="0"/>
              <a:t>birth='$</a:t>
            </a:r>
            <a:r>
              <a:rPr lang="en-US" i="1" dirty="0" err="1"/>
              <a:t>dateofbirth</a:t>
            </a:r>
            <a:r>
              <a:rPr lang="en-US" i="1" dirty="0"/>
              <a:t>',";</a:t>
            </a:r>
          </a:p>
          <a:p>
            <a:r>
              <a:rPr lang="en-US" i="1" dirty="0"/>
              <a:t>$query .=</a:t>
            </a:r>
          </a:p>
          <a:p>
            <a:r>
              <a:rPr lang="en-US" i="1" dirty="0"/>
              <a:t>"qualification='$</a:t>
            </a:r>
            <a:r>
              <a:rPr lang="en-US" i="1" dirty="0" err="1"/>
              <a:t>qualification',contact_no</a:t>
            </a:r>
            <a:r>
              <a:rPr lang="en-US" i="1" dirty="0"/>
              <a:t>='$contact_no',email1='$email1',email</a:t>
            </a:r>
          </a:p>
          <a:p>
            <a:r>
              <a:rPr lang="en-US" i="1" dirty="0"/>
              <a:t>2='$email2',city='$</a:t>
            </a:r>
            <a:r>
              <a:rPr lang="en-US" i="1" dirty="0" err="1"/>
              <a:t>city',address</a:t>
            </a:r>
            <a:r>
              <a:rPr lang="en-US" i="1" dirty="0"/>
              <a:t>='$</a:t>
            </a:r>
            <a:r>
              <a:rPr lang="en-US" i="1" dirty="0" err="1"/>
              <a:t>address',description</a:t>
            </a:r>
            <a:r>
              <a:rPr lang="en-US" i="1" dirty="0"/>
              <a:t>='$description' ";</a:t>
            </a:r>
          </a:p>
          <a:p>
            <a:r>
              <a:rPr lang="en-US" i="1" dirty="0"/>
              <a:t> $query .= " where </a:t>
            </a:r>
            <a:r>
              <a:rPr lang="en-US" i="1" dirty="0" err="1"/>
              <a:t>student_id</a:t>
            </a:r>
            <a:r>
              <a:rPr lang="en-US" i="1" dirty="0"/>
              <a:t>='$</a:t>
            </a:r>
            <a:r>
              <a:rPr lang="en-US" i="1" dirty="0" err="1"/>
              <a:t>student_id</a:t>
            </a:r>
            <a:r>
              <a:rPr lang="en-US" i="1" dirty="0"/>
              <a:t>'";</a:t>
            </a:r>
          </a:p>
          <a:p>
            <a:r>
              <a:rPr lang="en-US" i="1" dirty="0"/>
              <a:t>$result = </a:t>
            </a:r>
            <a:r>
              <a:rPr lang="en-US" i="1" dirty="0" err="1"/>
              <a:t>mysql_query</a:t>
            </a:r>
            <a:r>
              <a:rPr lang="en-US" i="1" dirty="0"/>
              <a:t>($query, $</a:t>
            </a:r>
            <a:r>
              <a:rPr lang="en-US" i="1" dirty="0" err="1"/>
              <a:t>link_id</a:t>
            </a:r>
            <a:r>
              <a:rPr lang="en-US" i="1" dirty="0"/>
              <a:t>);</a:t>
            </a:r>
          </a:p>
          <a:p>
            <a:r>
              <a:rPr lang="en-US" i="1" dirty="0"/>
              <a:t>if(</a:t>
            </a:r>
            <a:r>
              <a:rPr lang="en-US" i="1" dirty="0" err="1"/>
              <a:t>mysql_error</a:t>
            </a:r>
            <a:r>
              <a:rPr lang="en-US" i="1" dirty="0"/>
              <a:t>() != null){</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die(</a:t>
            </a:r>
            <a:r>
              <a:rPr lang="en-US" dirty="0" err="1"/>
              <a:t>mysql_error</a:t>
            </a:r>
            <a:r>
              <a:rPr lang="en-US" dirty="0"/>
              <a:t>());</a:t>
            </a:r>
          </a:p>
          <a:p>
            <a:r>
              <a:rPr lang="en-US" dirty="0"/>
              <a:t>}</a:t>
            </a:r>
          </a:p>
          <a:p>
            <a:r>
              <a:rPr lang="en-US" dirty="0"/>
              <a:t>if($result)</a:t>
            </a:r>
          </a:p>
          <a:p>
            <a:r>
              <a:rPr lang="en-US" dirty="0"/>
              <a:t>{ </a:t>
            </a:r>
          </a:p>
          <a:p>
            <a:r>
              <a:rPr lang="en-US" dirty="0"/>
              <a:t>$flag = "success";</a:t>
            </a:r>
          </a:p>
          <a:p>
            <a:r>
              <a:rPr lang="en-US" dirty="0"/>
              <a:t>}</a:t>
            </a:r>
          </a:p>
          <a:p>
            <a:r>
              <a:rPr lang="en-US" dirty="0"/>
              <a:t> else</a:t>
            </a:r>
          </a:p>
          <a:p>
            <a:r>
              <a:rPr lang="en-US" dirty="0"/>
              <a:t>{</a:t>
            </a:r>
          </a:p>
          <a:p>
            <a:r>
              <a:rPr lang="en-US" dirty="0"/>
              <a:t> $flag = "error"; </a:t>
            </a:r>
          </a:p>
          <a:p>
            <a:r>
              <a:rPr lang="en-US" dirty="0"/>
              <a:t> }</a:t>
            </a:r>
          </a:p>
          <a:p>
            <a:r>
              <a:rPr lang="en-US" dirty="0"/>
              <a:t>header("</a:t>
            </a:r>
            <a:r>
              <a:rPr lang="en-US" dirty="0" err="1"/>
              <a:t>location:Admin_Edit_Student_Info.php</a:t>
            </a:r>
            <a:r>
              <a:rPr lang="en-US" dirty="0"/>
              <a:t>?</a:t>
            </a:r>
          </a:p>
          <a:p>
            <a:r>
              <a:rPr lang="en-US" dirty="0"/>
              <a:t>flag=$</a:t>
            </a:r>
            <a:r>
              <a:rPr lang="en-US" dirty="0" err="1"/>
              <a:t>flag&amp;student_id</a:t>
            </a:r>
            <a:r>
              <a:rPr lang="en-US" dirty="0"/>
              <a:t>=$</a:t>
            </a:r>
            <a:r>
              <a:rPr lang="en-US" dirty="0" err="1"/>
              <a:t>student_id</a:t>
            </a:r>
            <a:r>
              <a:rPr lang="en-US" dirty="0"/>
              <a:t>"); </a:t>
            </a:r>
          </a:p>
          <a:p>
            <a:r>
              <a:rPr lang="en-US" dirty="0"/>
              <a:t>?&gt;</a:t>
            </a:r>
          </a:p>
          <a:p>
            <a:pPr algn="ctr"/>
            <a:r>
              <a:rPr lang="en-US" sz="2400" b="1" i="1" u="sng" dirty="0"/>
              <a:t>Validation.js</a:t>
            </a:r>
          </a:p>
          <a:p>
            <a:r>
              <a:rPr lang="en-US" dirty="0"/>
              <a:t>function </a:t>
            </a:r>
            <a:r>
              <a:rPr lang="en-US" dirty="0" err="1"/>
              <a:t>checkDate</a:t>
            </a:r>
            <a:r>
              <a:rPr lang="en-US" dirty="0"/>
              <a:t>(</a:t>
            </a:r>
            <a:r>
              <a:rPr lang="en-US" dirty="0" err="1"/>
              <a:t>dobStr</a:t>
            </a:r>
            <a:r>
              <a:rPr lang="en-US" dirty="0"/>
              <a:t>)</a:t>
            </a:r>
          </a:p>
          <a:p>
            <a:r>
              <a:rPr lang="en-US" dirty="0"/>
              <a:t>{</a:t>
            </a:r>
          </a:p>
          <a:p>
            <a:r>
              <a:rPr lang="en-US" dirty="0" err="1"/>
              <a:t>var</a:t>
            </a:r>
            <a:r>
              <a:rPr lang="en-US" dirty="0"/>
              <a:t> </a:t>
            </a:r>
            <a:r>
              <a:rPr lang="en-US" dirty="0" err="1"/>
              <a:t>arr</a:t>
            </a:r>
            <a:r>
              <a:rPr lang="en-US" dirty="0"/>
              <a:t> = </a:t>
            </a:r>
            <a:r>
              <a:rPr lang="en-US" dirty="0" err="1"/>
              <a:t>dobStr.split</a:t>
            </a:r>
            <a:r>
              <a:rPr lang="en-US" dirty="0"/>
              <a:t>(/-/);</a:t>
            </a:r>
          </a:p>
          <a:p>
            <a:r>
              <a:rPr lang="en-US" dirty="0"/>
              <a:t>if(</a:t>
            </a:r>
            <a:r>
              <a:rPr lang="en-US" dirty="0" err="1"/>
              <a:t>arr.length</a:t>
            </a:r>
            <a:r>
              <a:rPr lang="en-US" dirty="0"/>
              <a:t> != 3){</a:t>
            </a:r>
          </a:p>
          <a:p>
            <a:r>
              <a:rPr lang="en-US" dirty="0"/>
              <a:t>return false;</a:t>
            </a:r>
          </a:p>
          <a:p>
            <a:r>
              <a:rPr lang="en-US" dirty="0"/>
              <a:t>}</a:t>
            </a:r>
          </a:p>
          <a:p>
            <a:r>
              <a:rPr lang="en-US" dirty="0" err="1"/>
              <a:t>var</a:t>
            </a:r>
            <a:r>
              <a:rPr lang="en-US" dirty="0"/>
              <a:t> </a:t>
            </a:r>
            <a:r>
              <a:rPr lang="en-US" dirty="0" err="1"/>
              <a:t>ddStr</a:t>
            </a:r>
            <a:r>
              <a:rPr lang="en-US" dirty="0"/>
              <a:t> = </a:t>
            </a:r>
            <a:r>
              <a:rPr lang="en-US" dirty="0" err="1"/>
              <a:t>arr</a:t>
            </a:r>
            <a:r>
              <a:rPr lang="en-US" dirty="0"/>
              <a:t>[0];</a:t>
            </a:r>
          </a:p>
          <a:p>
            <a:r>
              <a:rPr lang="en-US" dirty="0" err="1"/>
              <a:t>var</a:t>
            </a:r>
            <a:r>
              <a:rPr lang="en-US" dirty="0"/>
              <a:t> </a:t>
            </a:r>
            <a:r>
              <a:rPr lang="en-US" dirty="0" err="1"/>
              <a:t>mmStr</a:t>
            </a:r>
            <a:r>
              <a:rPr lang="en-US" dirty="0"/>
              <a:t> = </a:t>
            </a:r>
            <a:r>
              <a:rPr lang="en-US" dirty="0" err="1"/>
              <a:t>arr</a:t>
            </a:r>
            <a:r>
              <a:rPr lang="en-US" dirty="0"/>
              <a:t>[1];</a:t>
            </a:r>
          </a:p>
          <a:p>
            <a:r>
              <a:rPr lang="en-US" dirty="0" err="1"/>
              <a:t>var</a:t>
            </a:r>
            <a:r>
              <a:rPr lang="en-US" dirty="0"/>
              <a:t> </a:t>
            </a:r>
            <a:r>
              <a:rPr lang="en-US" dirty="0" err="1"/>
              <a:t>yyStr</a:t>
            </a:r>
            <a:r>
              <a:rPr lang="en-US" dirty="0"/>
              <a:t> = </a:t>
            </a:r>
            <a:r>
              <a:rPr lang="en-US" dirty="0" err="1"/>
              <a:t>arr</a:t>
            </a:r>
            <a:r>
              <a:rPr lang="en-US" dirty="0"/>
              <a:t>[2];</a:t>
            </a:r>
          </a:p>
          <a:p>
            <a:r>
              <a:rPr lang="en-US" dirty="0"/>
              <a:t>if(</a:t>
            </a:r>
            <a:r>
              <a:rPr lang="en-US" dirty="0" err="1"/>
              <a:t>isNaN</a:t>
            </a:r>
            <a:r>
              <a:rPr lang="en-US" dirty="0"/>
              <a:t>(</a:t>
            </a:r>
            <a:r>
              <a:rPr lang="en-US" dirty="0" err="1"/>
              <a:t>ddStr</a:t>
            </a:r>
            <a:r>
              <a:rPr lang="en-US" dirty="0"/>
              <a:t>)){</a:t>
            </a:r>
          </a:p>
          <a:p>
            <a:r>
              <a:rPr lang="en-US" dirty="0"/>
              <a:t>return false;</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a:t>
            </a:r>
          </a:p>
          <a:p>
            <a:r>
              <a:rPr lang="en-US" dirty="0"/>
              <a:t>if(</a:t>
            </a:r>
            <a:r>
              <a:rPr lang="en-US" dirty="0" err="1"/>
              <a:t>isNaN</a:t>
            </a:r>
            <a:r>
              <a:rPr lang="en-US" dirty="0"/>
              <a:t>(</a:t>
            </a:r>
            <a:r>
              <a:rPr lang="en-US" dirty="0" err="1"/>
              <a:t>mmStr</a:t>
            </a:r>
            <a:r>
              <a:rPr lang="en-US" dirty="0"/>
              <a:t>)){</a:t>
            </a:r>
          </a:p>
          <a:p>
            <a:r>
              <a:rPr lang="en-US" dirty="0"/>
              <a:t>return false;</a:t>
            </a:r>
          </a:p>
          <a:p>
            <a:r>
              <a:rPr lang="en-US" dirty="0"/>
              <a:t>}</a:t>
            </a:r>
          </a:p>
          <a:p>
            <a:r>
              <a:rPr lang="en-US" dirty="0"/>
              <a:t>if(</a:t>
            </a:r>
            <a:r>
              <a:rPr lang="en-US" dirty="0" err="1"/>
              <a:t>isNaN</a:t>
            </a:r>
            <a:r>
              <a:rPr lang="en-US" dirty="0"/>
              <a:t>(</a:t>
            </a:r>
            <a:r>
              <a:rPr lang="en-US" dirty="0" err="1"/>
              <a:t>yyStr</a:t>
            </a:r>
            <a:r>
              <a:rPr lang="en-US" dirty="0"/>
              <a:t>)){</a:t>
            </a:r>
          </a:p>
          <a:p>
            <a:r>
              <a:rPr lang="en-US" dirty="0"/>
              <a:t>return false;</a:t>
            </a:r>
          </a:p>
          <a:p>
            <a:r>
              <a:rPr lang="en-US" dirty="0"/>
              <a:t>}</a:t>
            </a:r>
          </a:p>
          <a:p>
            <a:r>
              <a:rPr lang="en-US" dirty="0" err="1"/>
              <a:t>dd</a:t>
            </a:r>
            <a:r>
              <a:rPr lang="en-US" dirty="0"/>
              <a:t>=</a:t>
            </a:r>
            <a:r>
              <a:rPr lang="en-US" dirty="0" err="1"/>
              <a:t>parseInt</a:t>
            </a:r>
            <a:r>
              <a:rPr lang="en-US" dirty="0"/>
              <a:t>(ddStr,10);</a:t>
            </a:r>
          </a:p>
          <a:p>
            <a:r>
              <a:rPr lang="en-US" dirty="0"/>
              <a:t>mm=</a:t>
            </a:r>
            <a:r>
              <a:rPr lang="en-US" dirty="0" err="1"/>
              <a:t>parseInt</a:t>
            </a:r>
            <a:r>
              <a:rPr lang="en-US" dirty="0"/>
              <a:t>(mmStr,10);</a:t>
            </a:r>
          </a:p>
          <a:p>
            <a:r>
              <a:rPr lang="en-US" dirty="0" err="1"/>
              <a:t>yy</a:t>
            </a:r>
            <a:r>
              <a:rPr lang="en-US" dirty="0"/>
              <a:t>=</a:t>
            </a:r>
            <a:r>
              <a:rPr lang="en-US" dirty="0" err="1"/>
              <a:t>parseInt</a:t>
            </a:r>
            <a:r>
              <a:rPr lang="en-US" dirty="0"/>
              <a:t>(yyStr,10);</a:t>
            </a:r>
          </a:p>
          <a:p>
            <a:r>
              <a:rPr lang="en-US" dirty="0"/>
              <a:t>if(</a:t>
            </a:r>
            <a:r>
              <a:rPr lang="en-US" dirty="0" err="1"/>
              <a:t>dd</a:t>
            </a:r>
            <a:r>
              <a:rPr lang="en-US" dirty="0"/>
              <a:t> &lt; 1 || </a:t>
            </a:r>
            <a:r>
              <a:rPr lang="en-US" dirty="0" err="1"/>
              <a:t>dd</a:t>
            </a:r>
            <a:r>
              <a:rPr lang="en-US" dirty="0"/>
              <a:t> &gt; 31){</a:t>
            </a:r>
          </a:p>
          <a:p>
            <a:r>
              <a:rPr lang="en-US" dirty="0"/>
              <a:t>return false;</a:t>
            </a:r>
          </a:p>
          <a:p>
            <a:r>
              <a:rPr lang="en-US" dirty="0"/>
              <a:t>}</a:t>
            </a:r>
          </a:p>
          <a:p>
            <a:r>
              <a:rPr lang="en-US" dirty="0"/>
              <a:t>if(mm &lt; 1 || mm &gt; 12){</a:t>
            </a:r>
          </a:p>
          <a:p>
            <a:r>
              <a:rPr lang="en-US" dirty="0"/>
              <a:t>return false;</a:t>
            </a:r>
          </a:p>
          <a:p>
            <a:r>
              <a:rPr lang="en-US" dirty="0"/>
              <a:t>}</a:t>
            </a:r>
          </a:p>
          <a:p>
            <a:r>
              <a:rPr lang="en-US" dirty="0"/>
              <a:t>if(</a:t>
            </a:r>
            <a:r>
              <a:rPr lang="en-US" dirty="0" err="1"/>
              <a:t>yy</a:t>
            </a:r>
            <a:r>
              <a:rPr lang="en-US" dirty="0"/>
              <a:t> &lt; 1900){</a:t>
            </a:r>
          </a:p>
          <a:p>
            <a:r>
              <a:rPr lang="en-US" dirty="0"/>
              <a:t>return false;</a:t>
            </a:r>
          </a:p>
          <a:p>
            <a:r>
              <a:rPr lang="en-US" dirty="0"/>
              <a:t>}</a:t>
            </a:r>
          </a:p>
          <a:p>
            <a:r>
              <a:rPr lang="en-US" dirty="0"/>
              <a:t>if(</a:t>
            </a:r>
            <a:r>
              <a:rPr lang="en-US" dirty="0" err="1"/>
              <a:t>yy</a:t>
            </a:r>
            <a:r>
              <a:rPr lang="en-US" dirty="0"/>
              <a:t> &gt; 3000){</a:t>
            </a:r>
          </a:p>
          <a:p>
            <a:r>
              <a:rPr lang="en-US" dirty="0"/>
              <a:t>return false;</a:t>
            </a:r>
          </a:p>
          <a:p>
            <a:r>
              <a:rPr lang="en-US" dirty="0"/>
              <a:t>}</a:t>
            </a:r>
          </a:p>
          <a:p>
            <a:r>
              <a:rPr lang="en-US" dirty="0"/>
              <a:t>switch (mm){</a:t>
            </a:r>
          </a:p>
          <a:p>
            <a:r>
              <a:rPr lang="en-US" dirty="0"/>
              <a:t>case 1:</a:t>
            </a:r>
          </a:p>
          <a:p>
            <a:r>
              <a:rPr lang="en-US" dirty="0"/>
              <a:t>case 3:</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9</a:t>
            </a:fld>
            <a:endParaRPr lang="en-US"/>
          </a:p>
        </p:txBody>
      </p:sp>
      <p:sp>
        <p:nvSpPr>
          <p:cNvPr id="9" name="TextBox 8"/>
          <p:cNvSpPr txBox="1"/>
          <p:nvPr/>
        </p:nvSpPr>
        <p:spPr>
          <a:xfrm>
            <a:off x="457200" y="304800"/>
            <a:ext cx="6019800" cy="8679299"/>
          </a:xfrm>
          <a:prstGeom prst="rect">
            <a:avLst/>
          </a:prstGeom>
          <a:noFill/>
        </p:spPr>
        <p:txBody>
          <a:bodyPr wrap="square" rtlCol="0">
            <a:spAutoFit/>
          </a:bodyPr>
          <a:lstStyle/>
          <a:p>
            <a:r>
              <a:rPr lang="en-US" dirty="0">
                <a:latin typeface="Comic Sans MS" pitchFamily="66" charset="0"/>
              </a:rPr>
              <a:t>The system will also have an administrator who has full-fledged rights with regards to performing all actions related to control and management of the website.</a:t>
            </a:r>
          </a:p>
          <a:p>
            <a:endParaRPr lang="en-US" dirty="0">
              <a:latin typeface="Comic Sans MS" pitchFamily="66" charset="0"/>
            </a:endParaRPr>
          </a:p>
          <a:p>
            <a:r>
              <a:rPr lang="en-US" b="1" dirty="0">
                <a:latin typeface="Comic Sans MS" pitchFamily="66" charset="0"/>
              </a:rPr>
              <a:t> </a:t>
            </a:r>
            <a:r>
              <a:rPr lang="en-US" b="1" u="sng" dirty="0">
                <a:latin typeface="Comic Sans MS" pitchFamily="66" charset="0"/>
              </a:rPr>
              <a:t>Product Functions </a:t>
            </a:r>
            <a:r>
              <a:rPr lang="en-US" b="1" dirty="0">
                <a:latin typeface="Comic Sans MS" pitchFamily="66" charset="0"/>
              </a:rPr>
              <a:t>:</a:t>
            </a:r>
          </a:p>
          <a:p>
            <a:endParaRPr lang="en-US" b="1" dirty="0">
              <a:latin typeface="Comic Sans MS" pitchFamily="66" charset="0"/>
            </a:endParaRPr>
          </a:p>
          <a:p>
            <a:r>
              <a:rPr lang="en-US" dirty="0">
                <a:latin typeface="Comic Sans MS" pitchFamily="66" charset="0"/>
              </a:rPr>
              <a:t>There are two different users who will be using this product:</a:t>
            </a:r>
          </a:p>
          <a:p>
            <a:pPr>
              <a:buFont typeface="Wingdings" pitchFamily="2" charset="2"/>
              <a:buChar char="v"/>
            </a:pPr>
            <a:r>
              <a:rPr lang="en-US" dirty="0">
                <a:latin typeface="Comic Sans MS" pitchFamily="66" charset="0"/>
              </a:rPr>
              <a:t> Administrator who can view and edit the details of any students.</a:t>
            </a:r>
          </a:p>
          <a:p>
            <a:pPr>
              <a:buFont typeface="Wingdings" pitchFamily="2" charset="2"/>
              <a:buChar char="v"/>
            </a:pPr>
            <a:r>
              <a:rPr lang="en-US" dirty="0">
                <a:latin typeface="Comic Sans MS" pitchFamily="66" charset="0"/>
              </a:rPr>
              <a:t>Students who can view their details as well as they can edit their details.</a:t>
            </a:r>
          </a:p>
          <a:p>
            <a:pPr>
              <a:buFont typeface="Wingdings" pitchFamily="2" charset="2"/>
              <a:buChar char="v"/>
            </a:pPr>
            <a:endParaRPr lang="en-US" dirty="0">
              <a:latin typeface="Comic Sans MS" pitchFamily="66" charset="0"/>
            </a:endParaRPr>
          </a:p>
          <a:p>
            <a:pPr>
              <a:buFont typeface="Wingdings" pitchFamily="2" charset="2"/>
              <a:buChar char="Ø"/>
            </a:pPr>
            <a:r>
              <a:rPr lang="en-US" u="sng" dirty="0">
                <a:latin typeface="Comic Sans MS" pitchFamily="66" charset="0"/>
              </a:rPr>
              <a:t>The features that are available to the Administrator are:</a:t>
            </a:r>
          </a:p>
          <a:p>
            <a:r>
              <a:rPr lang="en-US" dirty="0">
                <a:latin typeface="Comic Sans MS" pitchFamily="66" charset="0"/>
              </a:rPr>
              <a:t>An Administrator can login into the system and perform any of the available operations.</a:t>
            </a:r>
          </a:p>
          <a:p>
            <a:pPr marL="342900" indent="-342900">
              <a:buFont typeface="+mj-lt"/>
              <a:buAutoNum type="alphaLcPeriod"/>
            </a:pPr>
            <a:r>
              <a:rPr lang="en-US" dirty="0">
                <a:latin typeface="Comic Sans MS" pitchFamily="66" charset="0"/>
              </a:rPr>
              <a:t>Can enable/disable student.</a:t>
            </a:r>
          </a:p>
          <a:p>
            <a:pPr marL="342900" indent="-342900">
              <a:buFont typeface="+mj-lt"/>
              <a:buAutoNum type="alphaLcPeriod"/>
            </a:pPr>
            <a:r>
              <a:rPr lang="en-US" dirty="0">
                <a:latin typeface="Comic Sans MS" pitchFamily="66" charset="0"/>
              </a:rPr>
              <a:t>Can edit student information to the database.</a:t>
            </a:r>
          </a:p>
          <a:p>
            <a:pPr marL="342900" indent="-342900">
              <a:buFont typeface="+mj-lt"/>
              <a:buAutoNum type="alphaLcPeriod"/>
            </a:pPr>
            <a:r>
              <a:rPr lang="en-US" dirty="0">
                <a:latin typeface="Comic Sans MS" pitchFamily="66" charset="0"/>
              </a:rPr>
              <a:t>Can make search for a specific student.</a:t>
            </a:r>
          </a:p>
          <a:p>
            <a:pPr marL="342900" indent="-342900">
              <a:buFont typeface="+mj-lt"/>
              <a:buAutoNum type="alphaLcPeriod"/>
            </a:pPr>
            <a:r>
              <a:rPr lang="en-US" dirty="0">
                <a:latin typeface="Comic Sans MS" pitchFamily="66" charset="0"/>
              </a:rPr>
              <a:t>Can access all the details of the student.</a:t>
            </a:r>
          </a:p>
          <a:p>
            <a:pPr marL="342900" indent="-342900">
              <a:buFont typeface="+mj-lt"/>
              <a:buAutoNum type="alphaLcPeriod"/>
            </a:pPr>
            <a:endParaRPr lang="en-US" dirty="0">
              <a:latin typeface="Comic Sans MS" pitchFamily="66" charset="0"/>
            </a:endParaRPr>
          </a:p>
          <a:p>
            <a:pPr>
              <a:buFont typeface="Wingdings" pitchFamily="2" charset="2"/>
              <a:buChar char="Ø"/>
            </a:pPr>
            <a:r>
              <a:rPr lang="en-US" u="sng" dirty="0">
                <a:latin typeface="Comic Sans MS" pitchFamily="66" charset="0"/>
              </a:rPr>
              <a:t>The features that are available to the student are</a:t>
            </a:r>
            <a:r>
              <a:rPr lang="en-US" dirty="0">
                <a:latin typeface="Comic Sans MS" pitchFamily="66" charset="0"/>
              </a:rPr>
              <a:t>:</a:t>
            </a:r>
          </a:p>
          <a:p>
            <a:r>
              <a:rPr lang="en-US" dirty="0">
                <a:latin typeface="Comic Sans MS" pitchFamily="66" charset="0"/>
              </a:rPr>
              <a:t>Student can login into the system and can perform any of the available options.</a:t>
            </a:r>
          </a:p>
          <a:p>
            <a:pPr marL="342900" indent="-342900">
              <a:buFont typeface="+mj-lt"/>
              <a:buAutoNum type="alphaLcPeriod"/>
            </a:pPr>
            <a:r>
              <a:rPr lang="en-US" dirty="0">
                <a:latin typeface="Comic Sans MS" pitchFamily="66" charset="0"/>
              </a:rPr>
              <a:t> Can view his/her personal details.</a:t>
            </a:r>
          </a:p>
          <a:p>
            <a:pPr marL="342900" indent="-342900">
              <a:buFont typeface="+mj-lt"/>
              <a:buAutoNum type="alphaLcPeriod"/>
            </a:pPr>
            <a:r>
              <a:rPr lang="en-US" dirty="0">
                <a:latin typeface="Comic Sans MS" pitchFamily="66" charset="0"/>
              </a:rPr>
              <a:t> Can edit his/her personal details</a:t>
            </a:r>
          </a:p>
          <a:p>
            <a:pPr marL="342900" indent="-342900">
              <a:buFont typeface="+mj-lt"/>
              <a:buAutoNum type="alphaLcPeriod"/>
            </a:pPr>
            <a:r>
              <a:rPr lang="en-US" dirty="0">
                <a:latin typeface="Comic Sans MS" pitchFamily="66" charset="0"/>
              </a:rPr>
              <a:t> Can upload his/her resume.</a:t>
            </a:r>
          </a:p>
          <a:p>
            <a:pPr marL="342900" indent="-342900">
              <a:buFont typeface="+mj-lt"/>
              <a:buAutoNum type="alphaLcPeriod"/>
            </a:pPr>
            <a:r>
              <a:rPr lang="en-US" dirty="0">
                <a:latin typeface="Comic Sans MS" pitchFamily="66" charset="0"/>
              </a:rPr>
              <a:t> Can upload his/her image.</a:t>
            </a:r>
            <a:endParaRPr lang="en-US" dirty="0">
              <a:latin typeface="Comic Sans MS" pitchFamily="66" charset="0"/>
              <a:cs typeface="Courier New"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case 5:</a:t>
            </a:r>
          </a:p>
          <a:p>
            <a:r>
              <a:rPr lang="en-US" dirty="0"/>
              <a:t>case 7:</a:t>
            </a:r>
          </a:p>
          <a:p>
            <a:r>
              <a:rPr lang="en-US" dirty="0"/>
              <a:t>case 8:</a:t>
            </a:r>
          </a:p>
          <a:p>
            <a:r>
              <a:rPr lang="en-US" dirty="0"/>
              <a:t>case 10:</a:t>
            </a:r>
          </a:p>
          <a:p>
            <a:r>
              <a:rPr lang="en-US" dirty="0"/>
              <a:t>case 12:</a:t>
            </a:r>
          </a:p>
          <a:p>
            <a:r>
              <a:rPr lang="en-US" dirty="0"/>
              <a:t>return true;</a:t>
            </a:r>
          </a:p>
          <a:p>
            <a:r>
              <a:rPr lang="en-US" dirty="0"/>
              <a:t>case 4:</a:t>
            </a:r>
          </a:p>
          <a:p>
            <a:r>
              <a:rPr lang="en-US" dirty="0"/>
              <a:t>case 6:</a:t>
            </a:r>
          </a:p>
          <a:p>
            <a:r>
              <a:rPr lang="en-US" dirty="0"/>
              <a:t>case 9:</a:t>
            </a:r>
          </a:p>
          <a:p>
            <a:r>
              <a:rPr lang="en-US" dirty="0"/>
              <a:t>case 11:</a:t>
            </a:r>
          </a:p>
          <a:p>
            <a:r>
              <a:rPr lang="en-US" dirty="0"/>
              <a:t>if(</a:t>
            </a:r>
            <a:r>
              <a:rPr lang="en-US" dirty="0" err="1"/>
              <a:t>dd</a:t>
            </a:r>
            <a:r>
              <a:rPr lang="en-US" dirty="0"/>
              <a:t>&lt;=30)</a:t>
            </a:r>
          </a:p>
          <a:p>
            <a:r>
              <a:rPr lang="en-US" dirty="0"/>
              <a:t>return true;</a:t>
            </a:r>
          </a:p>
          <a:p>
            <a:r>
              <a:rPr lang="en-US" dirty="0"/>
              <a:t>else</a:t>
            </a:r>
          </a:p>
          <a:p>
            <a:r>
              <a:rPr lang="en-US" dirty="0"/>
              <a:t>return false;</a:t>
            </a:r>
          </a:p>
          <a:p>
            <a:r>
              <a:rPr lang="en-US" dirty="0"/>
              <a:t>case 2:</a:t>
            </a:r>
          </a:p>
          <a:p>
            <a:r>
              <a:rPr lang="en-US" dirty="0"/>
              <a:t>if(yy%100==0)</a:t>
            </a:r>
          </a:p>
          <a:p>
            <a:r>
              <a:rPr lang="en-US" dirty="0"/>
              <a:t>{ if(yy%400==0)</a:t>
            </a:r>
          </a:p>
          <a:p>
            <a:r>
              <a:rPr lang="en-US" dirty="0"/>
              <a:t>{</a:t>
            </a:r>
          </a:p>
          <a:p>
            <a:r>
              <a:rPr lang="en-US" dirty="0"/>
              <a:t>if(</a:t>
            </a:r>
            <a:r>
              <a:rPr lang="en-US" dirty="0" err="1"/>
              <a:t>dd</a:t>
            </a:r>
            <a:r>
              <a:rPr lang="en-US" dirty="0"/>
              <a:t>&lt;=29)</a:t>
            </a:r>
          </a:p>
          <a:p>
            <a:r>
              <a:rPr lang="en-US" dirty="0"/>
              <a:t>return true;</a:t>
            </a:r>
          </a:p>
          <a:p>
            <a:r>
              <a:rPr lang="en-US" dirty="0"/>
              <a:t>else</a:t>
            </a:r>
          </a:p>
          <a:p>
            <a:r>
              <a:rPr lang="en-US" dirty="0"/>
              <a:t>return false;</a:t>
            </a:r>
          </a:p>
          <a:p>
            <a:r>
              <a:rPr lang="en-US" dirty="0"/>
              <a:t>}</a:t>
            </a:r>
          </a:p>
          <a:p>
            <a:r>
              <a:rPr lang="en-US" dirty="0"/>
              <a:t>}</a:t>
            </a:r>
          </a:p>
          <a:p>
            <a:r>
              <a:rPr lang="en-US" dirty="0"/>
              <a:t>else</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 if(yy%4==0){</a:t>
            </a:r>
          </a:p>
          <a:p>
            <a:r>
              <a:rPr lang="en-US" dirty="0"/>
              <a:t>if(</a:t>
            </a:r>
            <a:r>
              <a:rPr lang="en-US" dirty="0" err="1"/>
              <a:t>dd</a:t>
            </a:r>
            <a:r>
              <a:rPr lang="en-US" dirty="0"/>
              <a:t>&lt;=29)</a:t>
            </a:r>
          </a:p>
          <a:p>
            <a:r>
              <a:rPr lang="en-US" dirty="0"/>
              <a:t>return true;</a:t>
            </a:r>
          </a:p>
          <a:p>
            <a:r>
              <a:rPr lang="en-US" dirty="0"/>
              <a:t>else</a:t>
            </a:r>
          </a:p>
          <a:p>
            <a:r>
              <a:rPr lang="en-US" dirty="0"/>
              <a:t>return false;</a:t>
            </a:r>
          </a:p>
          <a:p>
            <a:r>
              <a:rPr lang="en-US" dirty="0"/>
              <a:t>}</a:t>
            </a:r>
          </a:p>
          <a:p>
            <a:r>
              <a:rPr lang="en-US" dirty="0"/>
              <a:t>}</a:t>
            </a:r>
          </a:p>
          <a:p>
            <a:r>
              <a:rPr lang="en-US" dirty="0"/>
              <a:t>if(</a:t>
            </a:r>
            <a:r>
              <a:rPr lang="en-US" dirty="0" err="1"/>
              <a:t>dd</a:t>
            </a:r>
            <a:r>
              <a:rPr lang="en-US" dirty="0"/>
              <a:t>&lt;=28)</a:t>
            </a:r>
          </a:p>
          <a:p>
            <a:r>
              <a:rPr lang="en-US" dirty="0"/>
              <a:t>{ return true;</a:t>
            </a:r>
          </a:p>
          <a:p>
            <a:r>
              <a:rPr lang="en-US" dirty="0"/>
              <a:t>}</a:t>
            </a:r>
          </a:p>
          <a:p>
            <a:r>
              <a:rPr lang="en-US" dirty="0"/>
              <a:t>else</a:t>
            </a:r>
          </a:p>
          <a:p>
            <a:r>
              <a:rPr lang="en-US" dirty="0"/>
              <a:t>{ return false;</a:t>
            </a:r>
          </a:p>
          <a:p>
            <a:r>
              <a:rPr lang="en-US" dirty="0"/>
              <a:t>}</a:t>
            </a:r>
          </a:p>
          <a:p>
            <a:r>
              <a:rPr lang="en-US" dirty="0"/>
              <a:t>default :</a:t>
            </a:r>
          </a:p>
          <a:p>
            <a:r>
              <a:rPr lang="en-US" dirty="0"/>
              <a:t>return false;</a:t>
            </a:r>
          </a:p>
          <a:p>
            <a:r>
              <a:rPr lang="en-US" dirty="0"/>
              <a:t>}</a:t>
            </a:r>
          </a:p>
          <a:p>
            <a:r>
              <a:rPr lang="en-US" dirty="0"/>
              <a:t>}</a:t>
            </a:r>
          </a:p>
          <a:p>
            <a:r>
              <a:rPr lang="en-US" dirty="0"/>
              <a:t>function </a:t>
            </a:r>
            <a:r>
              <a:rPr lang="en-US" dirty="0" err="1"/>
              <a:t>emailValidator</a:t>
            </a:r>
            <a:r>
              <a:rPr lang="en-US" dirty="0"/>
              <a:t>(</a:t>
            </a:r>
            <a:r>
              <a:rPr lang="en-US" dirty="0" err="1"/>
              <a:t>elem</a:t>
            </a:r>
            <a:r>
              <a:rPr lang="en-US" dirty="0"/>
              <a:t>)</a:t>
            </a:r>
          </a:p>
          <a:p>
            <a:r>
              <a:rPr lang="en-US" dirty="0"/>
              <a:t>{</a:t>
            </a:r>
          </a:p>
          <a:p>
            <a:r>
              <a:rPr lang="en-US" dirty="0" err="1"/>
              <a:t>var</a:t>
            </a:r>
            <a:r>
              <a:rPr lang="en-US" dirty="0"/>
              <a:t> </a:t>
            </a:r>
            <a:r>
              <a:rPr lang="en-US" dirty="0" err="1"/>
              <a:t>emailExp</a:t>
            </a:r>
            <a:r>
              <a:rPr lang="en-US" dirty="0"/>
              <a:t> = /^[\w\-\.\+]+\@[a-zA-Z0-9\.\-]+\.[a-zA-z0-9]{2,4}$/;</a:t>
            </a:r>
          </a:p>
          <a:p>
            <a:r>
              <a:rPr lang="en-US" dirty="0"/>
              <a:t>if(</a:t>
            </a:r>
            <a:r>
              <a:rPr lang="en-US" dirty="0" err="1"/>
              <a:t>elem.match</a:t>
            </a:r>
            <a:r>
              <a:rPr lang="en-US" dirty="0"/>
              <a:t>(</a:t>
            </a:r>
            <a:r>
              <a:rPr lang="en-US" dirty="0" err="1"/>
              <a:t>emailExp</a:t>
            </a:r>
            <a:r>
              <a:rPr lang="en-US" dirty="0"/>
              <a:t>))</a:t>
            </a:r>
          </a:p>
          <a:p>
            <a:r>
              <a:rPr lang="en-US" dirty="0"/>
              <a:t>{</a:t>
            </a:r>
          </a:p>
          <a:p>
            <a:r>
              <a:rPr lang="en-US" dirty="0"/>
              <a:t>return true;</a:t>
            </a:r>
          </a:p>
          <a:p>
            <a:r>
              <a:rPr lang="en-US" dirty="0"/>
              <a:t>}</a:t>
            </a:r>
          </a:p>
          <a:p>
            <a:r>
              <a:rPr lang="en-US" dirty="0"/>
              <a:t>else</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a:t>
            </a:r>
          </a:p>
          <a:p>
            <a:r>
              <a:rPr lang="en-US" dirty="0"/>
              <a:t>return false;</a:t>
            </a:r>
          </a:p>
          <a:p>
            <a:r>
              <a:rPr lang="en-US" dirty="0"/>
              <a:t>}</a:t>
            </a:r>
          </a:p>
          <a:p>
            <a:r>
              <a:rPr lang="en-US" dirty="0"/>
              <a:t>} </a:t>
            </a:r>
          </a:p>
          <a:p>
            <a:pPr algn="ctr"/>
            <a:r>
              <a:rPr lang="en-US" sz="2400" b="1" i="1" u="sng" dirty="0"/>
              <a:t>Style.css</a:t>
            </a:r>
          </a:p>
          <a:p>
            <a:r>
              <a:rPr lang="en-US" dirty="0"/>
              <a:t>body {</a:t>
            </a:r>
          </a:p>
          <a:p>
            <a:r>
              <a:rPr lang="en-US" dirty="0"/>
              <a:t>margin-left: 0px;</a:t>
            </a:r>
          </a:p>
          <a:p>
            <a:r>
              <a:rPr lang="en-US" dirty="0"/>
              <a:t>margin-top: 0px;</a:t>
            </a:r>
          </a:p>
          <a:p>
            <a:r>
              <a:rPr lang="en-US" dirty="0"/>
              <a:t>margin-right: 0px;</a:t>
            </a:r>
          </a:p>
          <a:p>
            <a:r>
              <a:rPr lang="en-US" dirty="0"/>
              <a:t>margin-bottom: 0px;</a:t>
            </a:r>
          </a:p>
          <a:p>
            <a:r>
              <a:rPr lang="en-US" dirty="0"/>
              <a:t>}</a:t>
            </a:r>
          </a:p>
          <a:p>
            <a:r>
              <a:rPr lang="en-US" dirty="0"/>
              <a:t>.</a:t>
            </a:r>
            <a:r>
              <a:rPr lang="en-US" dirty="0" err="1"/>
              <a:t>stylebig</a:t>
            </a:r>
            <a:r>
              <a:rPr lang="en-US" dirty="0"/>
              <a:t> {</a:t>
            </a:r>
          </a:p>
          <a:p>
            <a:r>
              <a:rPr lang="en-US" dirty="0"/>
              <a:t>font-size: 18px;</a:t>
            </a:r>
          </a:p>
          <a:p>
            <a:r>
              <a:rPr lang="en-US" dirty="0"/>
              <a:t>font-family: "Times New Roman", Times, serif;</a:t>
            </a:r>
          </a:p>
          <a:p>
            <a:r>
              <a:rPr lang="en-US" dirty="0"/>
              <a:t>font-weight: bold;</a:t>
            </a:r>
          </a:p>
          <a:p>
            <a:r>
              <a:rPr lang="en-US" dirty="0"/>
              <a:t>}</a:t>
            </a:r>
          </a:p>
          <a:p>
            <a:r>
              <a:rPr lang="en-US" dirty="0"/>
              <a:t>.</a:t>
            </a:r>
            <a:r>
              <a:rPr lang="en-US" dirty="0" err="1"/>
              <a:t>stylemedium</a:t>
            </a:r>
            <a:r>
              <a:rPr lang="en-US" dirty="0"/>
              <a:t> {</a:t>
            </a:r>
          </a:p>
          <a:p>
            <a:r>
              <a:rPr lang="en-US" dirty="0"/>
              <a:t>font-size: 14px;</a:t>
            </a:r>
          </a:p>
          <a:p>
            <a:r>
              <a:rPr lang="en-US" dirty="0"/>
              <a:t>font-family: "Times New Roman", Times, serif;</a:t>
            </a:r>
          </a:p>
          <a:p>
            <a:r>
              <a:rPr lang="en-US" dirty="0"/>
              <a:t>font-weight: bold;</a:t>
            </a:r>
          </a:p>
          <a:p>
            <a:r>
              <a:rPr lang="en-US" dirty="0"/>
              <a:t>}</a:t>
            </a:r>
          </a:p>
          <a:p>
            <a:r>
              <a:rPr lang="en-US" dirty="0"/>
              <a:t>.</a:t>
            </a:r>
            <a:r>
              <a:rPr lang="en-US" dirty="0" err="1"/>
              <a:t>stylesmall</a:t>
            </a:r>
            <a:r>
              <a:rPr lang="en-US" dirty="0"/>
              <a:t> {</a:t>
            </a:r>
          </a:p>
          <a:p>
            <a:r>
              <a:rPr lang="en-US" dirty="0"/>
              <a:t>font-family: "Times New Roman", Times, serif;</a:t>
            </a:r>
          </a:p>
          <a:p>
            <a:r>
              <a:rPr lang="en-US" dirty="0"/>
              <a:t>font-size: 12px;</a:t>
            </a:r>
          </a:p>
          <a:p>
            <a:r>
              <a:rPr lang="en-US" dirty="0"/>
              <a:t>font-weight: bold;</a:t>
            </a:r>
          </a:p>
          <a:p>
            <a:r>
              <a:rPr lang="en-US" dirty="0"/>
              <a:t>}</a:t>
            </a:r>
          </a:p>
          <a:p>
            <a:endParaRPr lang="en-US" dirty="0"/>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dirty="0"/>
              <a:t>.</a:t>
            </a:r>
            <a:r>
              <a:rPr lang="en-US" dirty="0" err="1"/>
              <a:t>stylegreen</a:t>
            </a:r>
            <a:r>
              <a:rPr lang="en-US" dirty="0"/>
              <a:t> {font-family: "Times New Roman", Times, serif; font-size: 12px;</a:t>
            </a:r>
          </a:p>
          <a:p>
            <a:r>
              <a:rPr lang="en-US" dirty="0"/>
              <a:t>font-weight: bold; color: #007F00; }</a:t>
            </a:r>
          </a:p>
          <a:p>
            <a:r>
              <a:rPr lang="en-US" dirty="0"/>
              <a:t>.</a:t>
            </a:r>
            <a:r>
              <a:rPr lang="en-US" dirty="0" err="1"/>
              <a:t>stylered</a:t>
            </a:r>
            <a:r>
              <a:rPr lang="en-US" dirty="0"/>
              <a:t> {</a:t>
            </a:r>
          </a:p>
          <a:p>
            <a:r>
              <a:rPr lang="en-US" dirty="0"/>
              <a:t>font-size: 12px;</a:t>
            </a:r>
          </a:p>
          <a:p>
            <a:r>
              <a:rPr lang="en-US" dirty="0"/>
              <a:t>font-family: "Times New Roman", Times, serif;</a:t>
            </a:r>
          </a:p>
          <a:p>
            <a:r>
              <a:rPr lang="en-US" dirty="0"/>
              <a:t>color: #FF0000;</a:t>
            </a:r>
          </a:p>
          <a:p>
            <a:r>
              <a:rPr lang="en-US" dirty="0"/>
              <a:t>font-weight: bold;  }</a:t>
            </a:r>
          </a:p>
          <a:p>
            <a:r>
              <a:rPr lang="en-US" dirty="0"/>
              <a:t>.</a:t>
            </a:r>
            <a:r>
              <a:rPr lang="en-US" dirty="0" err="1"/>
              <a:t>stylegrey</a:t>
            </a:r>
            <a:r>
              <a:rPr lang="en-US" dirty="0"/>
              <a:t> {font-family: "Times New Roman", Times, serif; font-size: 12px;</a:t>
            </a:r>
          </a:p>
          <a:p>
            <a:r>
              <a:rPr lang="en-US" dirty="0"/>
              <a:t>font-weight: bold; color: #550055; }</a:t>
            </a:r>
          </a:p>
          <a:p>
            <a:r>
              <a:rPr lang="en-US" dirty="0"/>
              <a:t>.</a:t>
            </a:r>
            <a:r>
              <a:rPr lang="en-US" dirty="0" err="1"/>
              <a:t>stylegreyre</a:t>
            </a:r>
            <a:r>
              <a:rPr lang="en-US" dirty="0"/>
              <a:t> {font-family: "Times New Roman", Times, serif; font-size: 12px;</a:t>
            </a:r>
          </a:p>
          <a:p>
            <a:r>
              <a:rPr lang="en-US" dirty="0"/>
              <a:t>font-weight: bold; color: #CCC; }</a:t>
            </a:r>
          </a:p>
          <a:p>
            <a:r>
              <a:rPr lang="en-US" dirty="0"/>
              <a:t>.</a:t>
            </a:r>
            <a:r>
              <a:rPr lang="en-US" dirty="0" err="1"/>
              <a:t>stylelink</a:t>
            </a:r>
            <a:r>
              <a:rPr lang="en-US" dirty="0"/>
              <a:t> {font-family: "Times New Roman", Times, serif; font-size: 12px; </a:t>
            </a:r>
            <a:r>
              <a:rPr lang="en-US" dirty="0" err="1"/>
              <a:t>fontweight</a:t>
            </a:r>
            <a:r>
              <a:rPr lang="en-US" dirty="0"/>
              <a:t>: bold; color: #AA0000; }</a:t>
            </a:r>
          </a:p>
          <a:p>
            <a:r>
              <a:rPr lang="en-US" dirty="0"/>
              <a:t>.stylelink2 {font-family: "Times New Roman", Times, serif; font-size: 12px;</a:t>
            </a:r>
          </a:p>
          <a:p>
            <a:r>
              <a:rPr lang="en-US" dirty="0"/>
              <a:t>font-weight: bold; color: #999; }</a:t>
            </a:r>
          </a:p>
          <a:p>
            <a:pPr algn="ctr"/>
            <a:r>
              <a:rPr lang="en-US" sz="2400" b="1" i="1" u="sng" dirty="0"/>
              <a:t>Connect.php</a:t>
            </a:r>
          </a:p>
          <a:p>
            <a:r>
              <a:rPr lang="en-US" dirty="0"/>
              <a:t>&lt;?</a:t>
            </a:r>
            <a:r>
              <a:rPr lang="en-US" dirty="0" err="1"/>
              <a:t>php</a:t>
            </a:r>
            <a:endParaRPr lang="en-US" dirty="0"/>
          </a:p>
          <a:p>
            <a:r>
              <a:rPr lang="en-US" dirty="0"/>
              <a:t>$host = "</a:t>
            </a:r>
            <a:r>
              <a:rPr lang="en-US" dirty="0" err="1"/>
              <a:t>localhost</a:t>
            </a:r>
            <a:r>
              <a:rPr lang="en-US" dirty="0"/>
              <a:t>";</a:t>
            </a:r>
          </a:p>
          <a:p>
            <a:r>
              <a:rPr lang="en-US" dirty="0"/>
              <a:t>$</a:t>
            </a:r>
            <a:r>
              <a:rPr lang="en-US" dirty="0" err="1"/>
              <a:t>dbusername</a:t>
            </a:r>
            <a:r>
              <a:rPr lang="en-US" dirty="0"/>
              <a:t> = "root";</a:t>
            </a:r>
          </a:p>
          <a:p>
            <a:r>
              <a:rPr lang="en-US" dirty="0"/>
              <a:t>$</a:t>
            </a:r>
            <a:r>
              <a:rPr lang="en-US" dirty="0" err="1"/>
              <a:t>dbpassword</a:t>
            </a:r>
            <a:r>
              <a:rPr lang="en-US" dirty="0"/>
              <a:t> = "";</a:t>
            </a:r>
          </a:p>
          <a:p>
            <a:r>
              <a:rPr lang="en-US" dirty="0"/>
              <a:t>$</a:t>
            </a:r>
            <a:r>
              <a:rPr lang="en-US" dirty="0" err="1"/>
              <a:t>dbname</a:t>
            </a:r>
            <a:r>
              <a:rPr lang="en-US" dirty="0"/>
              <a:t> = "student";</a:t>
            </a:r>
          </a:p>
          <a:p>
            <a:r>
              <a:rPr lang="en-US" dirty="0"/>
              <a:t>$</a:t>
            </a:r>
            <a:r>
              <a:rPr lang="en-US" dirty="0" err="1"/>
              <a:t>link_id</a:t>
            </a:r>
            <a:r>
              <a:rPr lang="en-US" dirty="0"/>
              <a:t> = </a:t>
            </a:r>
            <a:r>
              <a:rPr lang="en-US" dirty="0" err="1"/>
              <a:t>mysql_connect</a:t>
            </a:r>
            <a:r>
              <a:rPr lang="en-US" dirty="0"/>
              <a:t>($host, $</a:t>
            </a:r>
            <a:r>
              <a:rPr lang="en-US" dirty="0" err="1"/>
              <a:t>dbusername</a:t>
            </a:r>
            <a:r>
              <a:rPr lang="en-US" dirty="0"/>
              <a:t>, $</a:t>
            </a:r>
            <a:r>
              <a:rPr lang="en-US" dirty="0" err="1"/>
              <a:t>dbpassword</a:t>
            </a:r>
            <a:r>
              <a:rPr lang="en-US" dirty="0"/>
              <a:t>);</a:t>
            </a:r>
          </a:p>
          <a:p>
            <a:r>
              <a:rPr lang="en-US" dirty="0"/>
              <a:t>if(!$</a:t>
            </a:r>
            <a:r>
              <a:rPr lang="en-US" dirty="0" err="1"/>
              <a:t>link_id</a:t>
            </a:r>
            <a:r>
              <a:rPr lang="en-US" dirty="0"/>
              <a:t>){</a:t>
            </a:r>
          </a:p>
          <a:p>
            <a:r>
              <a:rPr lang="en-US" dirty="0"/>
              <a:t>die(</a:t>
            </a:r>
            <a:r>
              <a:rPr lang="en-US" dirty="0" err="1"/>
              <a:t>mysql_error</a:t>
            </a:r>
            <a:r>
              <a:rPr lang="en-US" dirty="0"/>
              <a:t>("Can`t Connect To database")); </a:t>
            </a:r>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7166" y="351663"/>
            <a:ext cx="6096000" cy="8382000"/>
          </a:xfrm>
          <a:prstGeom prst="round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94</a:t>
            </a:fld>
            <a:endParaRPr lang="en-US"/>
          </a:p>
        </p:txBody>
      </p:sp>
      <p:sp>
        <p:nvSpPr>
          <p:cNvPr id="8" name="TextBox 7"/>
          <p:cNvSpPr txBox="1"/>
          <p:nvPr/>
        </p:nvSpPr>
        <p:spPr>
          <a:xfrm>
            <a:off x="714356" y="1077034"/>
            <a:ext cx="5429288" cy="2585323"/>
          </a:xfrm>
          <a:prstGeom prst="rect">
            <a:avLst/>
          </a:prstGeom>
          <a:noFill/>
        </p:spPr>
        <p:txBody>
          <a:bodyPr wrap="square" rtlCol="0">
            <a:spAutoFit/>
          </a:bodyPr>
          <a:lstStyle/>
          <a:p>
            <a:r>
              <a:rPr lang="en-US" dirty="0"/>
              <a:t>else{</a:t>
            </a:r>
          </a:p>
          <a:p>
            <a:r>
              <a:rPr lang="en-US" dirty="0"/>
              <a:t>$db = </a:t>
            </a:r>
            <a:r>
              <a:rPr lang="en-US" dirty="0" err="1"/>
              <a:t>mysql_select_db</a:t>
            </a:r>
            <a:r>
              <a:rPr lang="en-US" dirty="0"/>
              <a:t>($</a:t>
            </a:r>
            <a:r>
              <a:rPr lang="en-US" dirty="0" err="1"/>
              <a:t>dbname</a:t>
            </a:r>
            <a:r>
              <a:rPr lang="en-US" dirty="0"/>
              <a:t>, $</a:t>
            </a:r>
            <a:r>
              <a:rPr lang="en-US" dirty="0" err="1"/>
              <a:t>link_id</a:t>
            </a:r>
            <a:r>
              <a:rPr lang="en-US" dirty="0"/>
              <a:t>);</a:t>
            </a:r>
          </a:p>
          <a:p>
            <a:r>
              <a:rPr lang="en-US" dirty="0"/>
              <a:t>} </a:t>
            </a:r>
          </a:p>
          <a:p>
            <a:r>
              <a:rPr lang="en-US" dirty="0"/>
              <a:t>if(!$db){</a:t>
            </a:r>
          </a:p>
          <a:p>
            <a:r>
              <a:rPr lang="en-US" dirty="0"/>
              <a:t>die(</a:t>
            </a:r>
            <a:r>
              <a:rPr lang="en-US" dirty="0" err="1"/>
              <a:t>mysql_error</a:t>
            </a:r>
            <a:r>
              <a:rPr lang="en-US" dirty="0"/>
              <a:t>("Can`t select database")); </a:t>
            </a:r>
          </a:p>
          <a:p>
            <a:r>
              <a:rPr lang="en-US" dirty="0"/>
              <a:t>} </a:t>
            </a:r>
          </a:p>
          <a:p>
            <a:r>
              <a:rPr lang="en-US" dirty="0"/>
              <a:t>return;</a:t>
            </a:r>
          </a:p>
          <a:p>
            <a:r>
              <a:rPr lang="en-US" dirty="0"/>
              <a:t>?&gt; </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95</a:t>
            </a:fld>
            <a:endParaRPr lang="en-US"/>
          </a:p>
        </p:txBody>
      </p:sp>
      <p:sp>
        <p:nvSpPr>
          <p:cNvPr id="8" name="TextBox 7"/>
          <p:cNvSpPr txBox="1"/>
          <p:nvPr/>
        </p:nvSpPr>
        <p:spPr>
          <a:xfrm>
            <a:off x="714356" y="609600"/>
            <a:ext cx="5429288" cy="461665"/>
          </a:xfrm>
          <a:prstGeom prst="rect">
            <a:avLst/>
          </a:prstGeom>
          <a:noFill/>
        </p:spPr>
        <p:txBody>
          <a:bodyPr wrap="square" rtlCol="0">
            <a:spAutoFit/>
          </a:bodyPr>
          <a:lstStyle/>
          <a:p>
            <a:pPr algn="ctr"/>
            <a:r>
              <a:rPr lang="en-US" sz="2400" b="1" i="1" u="sng" dirty="0">
                <a:latin typeface="Century Gothic" pitchFamily="34" charset="0"/>
              </a:rPr>
              <a:t>SNAPSHOTS</a:t>
            </a:r>
            <a:endParaRPr lang="en-US" sz="2400" i="1" u="sng" dirty="0">
              <a:latin typeface="Century Gothic" pitchFamily="34" charset="0"/>
            </a:endParaRPr>
          </a:p>
        </p:txBody>
      </p:sp>
      <p:pic>
        <p:nvPicPr>
          <p:cNvPr id="1026" name="Picture 2"/>
          <p:cNvPicPr>
            <a:picLocks noChangeAspect="1" noChangeArrowheads="1"/>
          </p:cNvPicPr>
          <p:nvPr/>
        </p:nvPicPr>
        <p:blipFill>
          <a:blip r:embed="rId2">
            <a:grayscl/>
          </a:blip>
          <a:srcRect b="8889"/>
          <a:stretch>
            <a:fillRect/>
          </a:stretch>
        </p:blipFill>
        <p:spPr bwMode="auto">
          <a:xfrm>
            <a:off x="304801" y="1752600"/>
            <a:ext cx="6248400" cy="4651583"/>
          </a:xfrm>
          <a:prstGeom prst="rect">
            <a:avLst/>
          </a:prstGeom>
          <a:noFill/>
          <a:ln w="9525">
            <a:noFill/>
            <a:miter lim="800000"/>
            <a:headEnd/>
            <a:tailEnd/>
          </a:ln>
          <a:effectLst/>
        </p:spPr>
      </p:pic>
      <p:sp>
        <p:nvSpPr>
          <p:cNvPr id="9" name="TextBox 8"/>
          <p:cNvSpPr txBox="1"/>
          <p:nvPr/>
        </p:nvSpPr>
        <p:spPr>
          <a:xfrm>
            <a:off x="457200" y="6858000"/>
            <a:ext cx="5029200" cy="369332"/>
          </a:xfrm>
          <a:prstGeom prst="rect">
            <a:avLst/>
          </a:prstGeom>
          <a:noFill/>
        </p:spPr>
        <p:txBody>
          <a:bodyPr wrap="square" rtlCol="0">
            <a:spAutoFit/>
          </a:bodyPr>
          <a:lstStyle/>
          <a:p>
            <a:r>
              <a:rPr lang="en-US" dirty="0">
                <a:latin typeface="Comic Sans MS" pitchFamily="66" charset="0"/>
              </a:rPr>
              <a:t>This is the homepage/</a:t>
            </a:r>
            <a:r>
              <a:rPr lang="en-US" dirty="0" err="1">
                <a:latin typeface="Comic Sans MS" pitchFamily="66" charset="0"/>
              </a:rPr>
              <a:t>indexpage</a:t>
            </a:r>
            <a:r>
              <a:rPr lang="en-US" dirty="0">
                <a:latin typeface="Comic Sans MS" pitchFamily="66" charset="0"/>
              </a:rPr>
              <a:t> of the site.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96</a:t>
            </a:fld>
            <a:endParaRPr lang="en-US"/>
          </a:p>
        </p:txBody>
      </p:sp>
      <p:sp>
        <p:nvSpPr>
          <p:cNvPr id="9" name="TextBox 8"/>
          <p:cNvSpPr txBox="1"/>
          <p:nvPr/>
        </p:nvSpPr>
        <p:spPr>
          <a:xfrm>
            <a:off x="457200" y="5410200"/>
            <a:ext cx="5029200" cy="369332"/>
          </a:xfrm>
          <a:prstGeom prst="rect">
            <a:avLst/>
          </a:prstGeom>
          <a:noFill/>
        </p:spPr>
        <p:txBody>
          <a:bodyPr wrap="square" rtlCol="0">
            <a:spAutoFit/>
          </a:bodyPr>
          <a:lstStyle/>
          <a:p>
            <a:r>
              <a:rPr lang="en-US" dirty="0">
                <a:latin typeface="Comic Sans MS" pitchFamily="66" charset="0"/>
              </a:rPr>
              <a:t>This is the student login page.</a:t>
            </a:r>
          </a:p>
        </p:txBody>
      </p:sp>
      <p:pic>
        <p:nvPicPr>
          <p:cNvPr id="2050" name="Picture 2"/>
          <p:cNvPicPr>
            <a:picLocks noChangeAspect="1" noChangeArrowheads="1"/>
          </p:cNvPicPr>
          <p:nvPr/>
        </p:nvPicPr>
        <p:blipFill>
          <a:blip r:embed="rId2"/>
          <a:srcRect b="7423"/>
          <a:stretch>
            <a:fillRect/>
          </a:stretch>
        </p:blipFill>
        <p:spPr bwMode="auto">
          <a:xfrm>
            <a:off x="381000" y="1257300"/>
            <a:ext cx="6172200" cy="3633052"/>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97</a:t>
            </a:fld>
            <a:endParaRPr lang="en-US"/>
          </a:p>
        </p:txBody>
      </p:sp>
      <p:sp>
        <p:nvSpPr>
          <p:cNvPr id="9" name="TextBox 8"/>
          <p:cNvSpPr txBox="1"/>
          <p:nvPr/>
        </p:nvSpPr>
        <p:spPr>
          <a:xfrm>
            <a:off x="457200" y="7010400"/>
            <a:ext cx="5029200" cy="646331"/>
          </a:xfrm>
          <a:prstGeom prst="rect">
            <a:avLst/>
          </a:prstGeom>
          <a:noFill/>
        </p:spPr>
        <p:txBody>
          <a:bodyPr wrap="square" rtlCol="0">
            <a:spAutoFit/>
          </a:bodyPr>
          <a:lstStyle/>
          <a:p>
            <a:r>
              <a:rPr lang="en-US" dirty="0">
                <a:latin typeface="Comic Sans MS" pitchFamily="66" charset="0"/>
              </a:rPr>
              <a:t>This is the registration page where students can register online.</a:t>
            </a:r>
          </a:p>
        </p:txBody>
      </p:sp>
      <p:pic>
        <p:nvPicPr>
          <p:cNvPr id="3074" name="Picture 2"/>
          <p:cNvPicPr>
            <a:picLocks noChangeAspect="1" noChangeArrowheads="1"/>
          </p:cNvPicPr>
          <p:nvPr/>
        </p:nvPicPr>
        <p:blipFill>
          <a:blip r:embed="rId2"/>
          <a:srcRect b="4444"/>
          <a:stretch>
            <a:fillRect/>
          </a:stretch>
        </p:blipFill>
        <p:spPr bwMode="auto">
          <a:xfrm>
            <a:off x="304800" y="533400"/>
            <a:ext cx="6172200" cy="6189205"/>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98</a:t>
            </a:fld>
            <a:endParaRPr lang="en-US"/>
          </a:p>
        </p:txBody>
      </p:sp>
      <p:sp>
        <p:nvSpPr>
          <p:cNvPr id="9" name="TextBox 8"/>
          <p:cNvSpPr txBox="1"/>
          <p:nvPr/>
        </p:nvSpPr>
        <p:spPr>
          <a:xfrm>
            <a:off x="457200" y="5304472"/>
            <a:ext cx="6019800" cy="1477328"/>
          </a:xfrm>
          <a:prstGeom prst="rect">
            <a:avLst/>
          </a:prstGeom>
          <a:noFill/>
        </p:spPr>
        <p:txBody>
          <a:bodyPr wrap="square" rtlCol="0">
            <a:spAutoFit/>
          </a:bodyPr>
          <a:lstStyle/>
          <a:p>
            <a:r>
              <a:rPr lang="en-US" dirty="0">
                <a:latin typeface="Comic Sans MS" pitchFamily="66" charset="0"/>
              </a:rPr>
              <a:t>After successful registration the user account needs to be first enabled by the </a:t>
            </a:r>
            <a:r>
              <a:rPr lang="en-US" dirty="0" err="1">
                <a:latin typeface="Comic Sans MS" pitchFamily="66" charset="0"/>
              </a:rPr>
              <a:t>administrator.The</a:t>
            </a:r>
            <a:r>
              <a:rPr lang="en-US" dirty="0">
                <a:latin typeface="Comic Sans MS" pitchFamily="66" charset="0"/>
              </a:rPr>
              <a:t> students can then login into their accounts with the id and password they choose during </a:t>
            </a:r>
            <a:r>
              <a:rPr lang="en-US" dirty="0" err="1">
                <a:latin typeface="Comic Sans MS" pitchFamily="66" charset="0"/>
              </a:rPr>
              <a:t>registration.The</a:t>
            </a:r>
            <a:r>
              <a:rPr lang="en-US" dirty="0">
                <a:latin typeface="Comic Sans MS" pitchFamily="66" charset="0"/>
              </a:rPr>
              <a:t> above page shows student login page.</a:t>
            </a:r>
          </a:p>
        </p:txBody>
      </p:sp>
      <p:pic>
        <p:nvPicPr>
          <p:cNvPr id="4098" name="Picture 2"/>
          <p:cNvPicPr>
            <a:picLocks noChangeAspect="1" noChangeArrowheads="1"/>
          </p:cNvPicPr>
          <p:nvPr/>
        </p:nvPicPr>
        <p:blipFill>
          <a:blip r:embed="rId2"/>
          <a:srcRect b="7423"/>
          <a:stretch>
            <a:fillRect/>
          </a:stretch>
        </p:blipFill>
        <p:spPr bwMode="auto">
          <a:xfrm>
            <a:off x="304800" y="609600"/>
            <a:ext cx="6248400" cy="4114800"/>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400800" cy="8686800"/>
          </a:xfrm>
          <a:prstGeom prst="rect">
            <a:avLst/>
          </a:prstGeom>
          <a:gradFill>
            <a:gsLst>
              <a:gs pos="0">
                <a:srgbClr val="FFC000"/>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a:t>
            </a:r>
          </a:p>
        </p:txBody>
      </p:sp>
      <p:sp>
        <p:nvSpPr>
          <p:cNvPr id="6" name="Slide Number Placeholder 5"/>
          <p:cNvSpPr>
            <a:spLocks noGrp="1"/>
          </p:cNvSpPr>
          <p:nvPr>
            <p:ph type="sldNum" sz="quarter" idx="12"/>
          </p:nvPr>
        </p:nvSpPr>
        <p:spPr/>
        <p:txBody>
          <a:bodyPr/>
          <a:lstStyle/>
          <a:p>
            <a:fld id="{66E96716-FF1B-4FC4-A514-F8A3B2D44856}" type="slidenum">
              <a:rPr lang="en-US" smtClean="0"/>
              <a:pPr/>
              <a:t>99</a:t>
            </a:fld>
            <a:endParaRPr lang="en-US"/>
          </a:p>
        </p:txBody>
      </p:sp>
      <p:sp>
        <p:nvSpPr>
          <p:cNvPr id="9" name="TextBox 8"/>
          <p:cNvSpPr txBox="1"/>
          <p:nvPr/>
        </p:nvSpPr>
        <p:spPr>
          <a:xfrm>
            <a:off x="457200" y="6324600"/>
            <a:ext cx="6019800" cy="646331"/>
          </a:xfrm>
          <a:prstGeom prst="rect">
            <a:avLst/>
          </a:prstGeom>
          <a:noFill/>
        </p:spPr>
        <p:txBody>
          <a:bodyPr wrap="square" rtlCol="0">
            <a:spAutoFit/>
          </a:bodyPr>
          <a:lstStyle/>
          <a:p>
            <a:r>
              <a:rPr lang="en-US" dirty="0"/>
              <a:t>After logging in the student home page is opened as shown above</a:t>
            </a:r>
            <a:endParaRPr lang="en-US" dirty="0">
              <a:latin typeface="Comic Sans MS" pitchFamily="66" charset="0"/>
            </a:endParaRPr>
          </a:p>
        </p:txBody>
      </p:sp>
      <p:pic>
        <p:nvPicPr>
          <p:cNvPr id="5122" name="Picture 2"/>
          <p:cNvPicPr>
            <a:picLocks noChangeAspect="1" noChangeArrowheads="1"/>
          </p:cNvPicPr>
          <p:nvPr/>
        </p:nvPicPr>
        <p:blipFill>
          <a:blip r:embed="rId2"/>
          <a:srcRect b="7111"/>
          <a:stretch>
            <a:fillRect/>
          </a:stretch>
        </p:blipFill>
        <p:spPr bwMode="auto">
          <a:xfrm>
            <a:off x="304800" y="304800"/>
            <a:ext cx="6248401" cy="573320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1994</TotalTime>
  <Words>15569</Words>
  <Application>Microsoft Office PowerPoint</Application>
  <PresentationFormat>On-screen Show (4:3)</PresentationFormat>
  <Paragraphs>2328</Paragraphs>
  <Slides>114</Slides>
  <Notes>0</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AccentBoxVTI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BAD BOY</dc:creator>
  <cp:lastModifiedBy>Mr.</cp:lastModifiedBy>
  <cp:revision>259</cp:revision>
  <dcterms:created xsi:type="dcterms:W3CDTF">2022-10-15T09:46:58Z</dcterms:created>
  <dcterms:modified xsi:type="dcterms:W3CDTF">2024-05-24T11:03:19Z</dcterms:modified>
</cp:coreProperties>
</file>