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5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89213" y="3391793"/>
            <a:ext cx="8915399" cy="91239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 err="1" smtClean="0">
                <a:latin typeface="+mj-ea"/>
              </a:rPr>
              <a:t>JoyDrinks</a:t>
            </a:r>
            <a:r>
              <a:rPr lang="en-US" altLang="zh-TW" b="1" dirty="0" smtClean="0">
                <a:latin typeface="+mj-ea"/>
              </a:rPr>
              <a:t> POS </a:t>
            </a:r>
            <a:r>
              <a:rPr lang="zh-TW" altLang="en-US" b="1" dirty="0" smtClean="0">
                <a:latin typeface="+mj-ea"/>
              </a:rPr>
              <a:t>操作說明</a:t>
            </a:r>
            <a:endParaRPr lang="zh-TW" altLang="en-US" b="1" dirty="0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89213" y="4560563"/>
            <a:ext cx="8915399" cy="13430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 smtClean="0">
                <a:hlinkClick r:id="rId2" action="ppaction://hlinksldjump"/>
              </a:rPr>
              <a:t>資料庫</a:t>
            </a:r>
            <a:endParaRPr lang="en-US" altLang="zh-TW" b="1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 smtClean="0">
                <a:hlinkClick r:id="rId3" action="ppaction://hlinksldjump"/>
              </a:rPr>
              <a:t>操作介面</a:t>
            </a:r>
            <a:endParaRPr lang="zh-TW" altLang="en-US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156" y="1374895"/>
            <a:ext cx="5527847" cy="176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4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9212" y="380270"/>
            <a:ext cx="8911687" cy="554450"/>
          </a:xfrm>
        </p:spPr>
        <p:txBody>
          <a:bodyPr>
            <a:noAutofit/>
          </a:bodyPr>
          <a:lstStyle/>
          <a:p>
            <a:r>
              <a:rPr lang="zh-TW" altLang="en-US" sz="3200" b="1" dirty="0" smtClean="0"/>
              <a:t>操作介面 </a:t>
            </a:r>
            <a:r>
              <a:rPr lang="en-US" altLang="zh-TW" sz="2400" b="1" dirty="0" smtClean="0">
                <a:latin typeface="+mj-ea"/>
              </a:rPr>
              <a:t>-</a:t>
            </a:r>
            <a:r>
              <a:rPr lang="zh-TW" altLang="en-US" sz="2400" b="1" dirty="0" smtClean="0">
                <a:latin typeface="+mj-ea"/>
              </a:rPr>
              <a:t> </a:t>
            </a:r>
            <a:r>
              <a:rPr lang="zh-TW" altLang="en-US" sz="2400" dirty="0" smtClean="0">
                <a:latin typeface="+mj-ea"/>
              </a:rPr>
              <a:t>收</a:t>
            </a:r>
            <a:r>
              <a:rPr lang="zh-TW" altLang="en-US" sz="2400" dirty="0">
                <a:latin typeface="+mj-ea"/>
              </a:rPr>
              <a:t>銀員登入畫面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046480"/>
            <a:ext cx="9348788" cy="5618480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310" y="1522201"/>
            <a:ext cx="7483770" cy="4989179"/>
          </a:xfrm>
          <a:prstGeom prst="rect">
            <a:avLst/>
          </a:prstGeom>
        </p:spPr>
      </p:pic>
      <p:sp>
        <p:nvSpPr>
          <p:cNvPr id="6" name="圓角矩形圖說文字 5"/>
          <p:cNvSpPr/>
          <p:nvPr/>
        </p:nvSpPr>
        <p:spPr>
          <a:xfrm>
            <a:off x="3360324" y="4016791"/>
            <a:ext cx="1760316" cy="469789"/>
          </a:xfrm>
          <a:prstGeom prst="wedgeRoundRectCallout">
            <a:avLst>
              <a:gd name="adj1" fmla="val 66079"/>
              <a:gd name="adj2" fmla="val 19021"/>
              <a:gd name="adj3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432103" y="4090120"/>
            <a:ext cx="1616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00B0F0"/>
                </a:solidFill>
              </a:rPr>
              <a:t>輸入收銀員名字</a:t>
            </a:r>
            <a:endParaRPr lang="zh-TW" altLang="en-US" sz="1600" dirty="0">
              <a:solidFill>
                <a:srgbClr val="00B0F0"/>
              </a:solidFill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3360324" y="4763101"/>
            <a:ext cx="1760316" cy="432880"/>
          </a:xfrm>
          <a:prstGeom prst="wedgeRoundRectCallout">
            <a:avLst>
              <a:gd name="adj1" fmla="val 66079"/>
              <a:gd name="adj2" fmla="val -7066"/>
              <a:gd name="adj3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圖說文字 9"/>
          <p:cNvSpPr/>
          <p:nvPr/>
        </p:nvSpPr>
        <p:spPr>
          <a:xfrm>
            <a:off x="8519393" y="4979541"/>
            <a:ext cx="1603276" cy="467360"/>
          </a:xfrm>
          <a:prstGeom prst="wedgeRoundRectCallout">
            <a:avLst>
              <a:gd name="adj1" fmla="val -65934"/>
              <a:gd name="adj2" fmla="val 42933"/>
              <a:gd name="adj3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784167" y="4843538"/>
            <a:ext cx="1072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00B0F0"/>
                </a:solidFill>
              </a:rPr>
              <a:t>輸入密碼</a:t>
            </a:r>
            <a:endParaRPr lang="zh-TW" altLang="en-US" sz="1600" dirty="0">
              <a:solidFill>
                <a:srgbClr val="00B0F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825731" y="5050420"/>
            <a:ext cx="1039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00B0F0"/>
                </a:solidFill>
              </a:rPr>
              <a:t>顯示訊息</a:t>
            </a:r>
            <a:endParaRPr lang="zh-TW" altLang="en-US" sz="1600" dirty="0">
              <a:solidFill>
                <a:srgbClr val="00B0F0"/>
              </a:solidFill>
            </a:endParaRPr>
          </a:p>
        </p:txBody>
      </p:sp>
      <p:sp>
        <p:nvSpPr>
          <p:cNvPr id="14" name="圓角矩形圖說文字 13"/>
          <p:cNvSpPr/>
          <p:nvPr/>
        </p:nvSpPr>
        <p:spPr>
          <a:xfrm>
            <a:off x="8683491" y="1900611"/>
            <a:ext cx="1439178" cy="467360"/>
          </a:xfrm>
          <a:prstGeom prst="wedgeRoundRectCallout">
            <a:avLst>
              <a:gd name="adj1" fmla="val 66081"/>
              <a:gd name="adj2" fmla="val -59240"/>
              <a:gd name="adj3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683491" y="1979308"/>
            <a:ext cx="1442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002060"/>
                </a:solidFill>
              </a:rPr>
              <a:t>離開登入畫面</a:t>
            </a:r>
            <a:endParaRPr lang="zh-TW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55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9655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資料庫 </a:t>
            </a:r>
            <a:r>
              <a:rPr lang="en-US" altLang="zh-TW" sz="2700" dirty="0" smtClean="0">
                <a:latin typeface="+mj-ea"/>
              </a:rPr>
              <a:t>-</a:t>
            </a:r>
            <a:r>
              <a:rPr lang="zh-TW" altLang="en-US" sz="2700" dirty="0" smtClean="0">
                <a:latin typeface="+mj-ea"/>
              </a:rPr>
              <a:t> 新增</a:t>
            </a:r>
            <a:r>
              <a:rPr lang="zh-TW" altLang="en-US" sz="2700" dirty="0">
                <a:latin typeface="+mj-ea"/>
              </a:rPr>
              <a:t>產品規格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253765"/>
            <a:ext cx="8915400" cy="5203596"/>
          </a:xfrm>
        </p:spPr>
        <p:txBody>
          <a:bodyPr/>
          <a:lstStyle/>
          <a:p>
            <a:r>
              <a:rPr lang="en-US" altLang="zh-TW" dirty="0" smtClean="0"/>
              <a:t>Ice table</a:t>
            </a:r>
          </a:p>
          <a:p>
            <a:pPr lvl="1"/>
            <a:r>
              <a:rPr lang="zh-TW" altLang="en-US" dirty="0"/>
              <a:t>新增</a:t>
            </a:r>
            <a:r>
              <a:rPr lang="zh-TW" altLang="en-US" b="1" dirty="0" smtClean="0"/>
              <a:t>冷飲</a:t>
            </a:r>
            <a:r>
              <a:rPr lang="zh-TW" altLang="en-US" dirty="0" smtClean="0"/>
              <a:t>項目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product table</a:t>
            </a:r>
          </a:p>
          <a:p>
            <a:pPr lvl="1"/>
            <a:r>
              <a:rPr lang="zh-TW" altLang="en-US" dirty="0" smtClean="0"/>
              <a:t>修改</a:t>
            </a:r>
            <a:r>
              <a:rPr lang="zh-TW" altLang="en-US" b="1" dirty="0" smtClean="0"/>
              <a:t>伯爵紅茶</a:t>
            </a:r>
            <a:r>
              <a:rPr lang="zh-TW" altLang="en-US" dirty="0" smtClean="0"/>
              <a:t>規格為</a:t>
            </a:r>
            <a:r>
              <a:rPr lang="zh-TW" altLang="en-US" b="1" dirty="0" smtClean="0"/>
              <a:t>冷飲</a:t>
            </a:r>
            <a:endParaRPr lang="en-US" altLang="zh-TW" b="1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57150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548" y="1927563"/>
            <a:ext cx="6769969" cy="147708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548" y="4321160"/>
            <a:ext cx="4885132" cy="147493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45678" y="2995524"/>
            <a:ext cx="5033913" cy="2262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122160" y="5161280"/>
            <a:ext cx="731520" cy="2235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42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9212" y="519559"/>
            <a:ext cx="8911687" cy="574770"/>
          </a:xfrm>
        </p:spPr>
        <p:txBody>
          <a:bodyPr>
            <a:noAutofit/>
          </a:bodyPr>
          <a:lstStyle/>
          <a:p>
            <a:r>
              <a:rPr lang="zh-TW" altLang="en-US" sz="3200" b="1" dirty="0"/>
              <a:t>操作</a:t>
            </a:r>
            <a:r>
              <a:rPr lang="zh-TW" altLang="en-US" sz="3200" b="1" dirty="0" smtClean="0"/>
              <a:t>介面 </a:t>
            </a:r>
            <a:r>
              <a:rPr lang="en-US" altLang="zh-TW" sz="2400" dirty="0" smtClean="0">
                <a:latin typeface="+mj-ea"/>
              </a:rPr>
              <a:t>-</a:t>
            </a:r>
            <a:r>
              <a:rPr lang="zh-TW" altLang="en-US" sz="2400" dirty="0" smtClean="0">
                <a:latin typeface="+mj-ea"/>
              </a:rPr>
              <a:t> 訂單介面</a:t>
            </a:r>
            <a:endParaRPr lang="zh-TW" altLang="en-US" sz="2400" dirty="0">
              <a:latin typeface="+mj-ea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5549" y="3724195"/>
            <a:ext cx="1182727" cy="37798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528" y="1282216"/>
            <a:ext cx="6239915" cy="5361708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2979769" y="1305435"/>
            <a:ext cx="2066390" cy="341664"/>
          </a:xfrm>
          <a:prstGeom prst="wedgeRoundRectCallout">
            <a:avLst>
              <a:gd name="adj1" fmla="val 63801"/>
              <a:gd name="adj2" fmla="val -2823"/>
              <a:gd name="adj3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042167" y="1305436"/>
            <a:ext cx="1970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+mn-ea"/>
              </a:rPr>
              <a:t>1.</a:t>
            </a:r>
            <a:r>
              <a:rPr lang="zh-TW" altLang="en-US" sz="1600" dirty="0" smtClean="0">
                <a:latin typeface="+mn-ea"/>
              </a:rPr>
              <a:t>  選擇會員</a:t>
            </a:r>
            <a:r>
              <a:rPr lang="en-US" altLang="zh-TW" sz="1600" dirty="0">
                <a:latin typeface="+mn-ea"/>
              </a:rPr>
              <a:t>/</a:t>
            </a:r>
            <a:r>
              <a:rPr lang="zh-TW" altLang="en-US" sz="1600" dirty="0">
                <a:latin typeface="+mn-ea"/>
              </a:rPr>
              <a:t>非會員</a:t>
            </a:r>
            <a:endParaRPr lang="zh-TW" altLang="en-US" sz="1600" dirty="0"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145433" y="2338885"/>
            <a:ext cx="1733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2.</a:t>
            </a:r>
            <a:r>
              <a:rPr lang="zh-TW" altLang="en-US" sz="1600" dirty="0" smtClean="0"/>
              <a:t>  點選飲料圖片</a:t>
            </a:r>
            <a:endParaRPr lang="zh-TW" altLang="en-US" sz="1600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3042167" y="2335776"/>
            <a:ext cx="1903884" cy="310887"/>
          </a:xfrm>
          <a:prstGeom prst="wedgeRoundRectCallout">
            <a:avLst>
              <a:gd name="adj1" fmla="val 79063"/>
              <a:gd name="adj2" fmla="val -57540"/>
              <a:gd name="adj3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74324" y="940440"/>
            <a:ext cx="2031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+mn-ea"/>
              </a:rPr>
              <a:t>  </a:t>
            </a:r>
            <a:r>
              <a:rPr lang="zh-TW" altLang="en-US" sz="1600" dirty="0">
                <a:latin typeface="+mn-ea"/>
              </a:rPr>
              <a:t>顯示收銀員姓名</a:t>
            </a:r>
            <a:endParaRPr lang="zh-TW" altLang="en-US" sz="1600" dirty="0">
              <a:latin typeface="+mn-ea"/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6974325" y="940440"/>
            <a:ext cx="1800220" cy="312754"/>
          </a:xfrm>
          <a:prstGeom prst="wedgeRoundRectCallout">
            <a:avLst>
              <a:gd name="adj1" fmla="val -38949"/>
              <a:gd name="adj2" fmla="val 97939"/>
              <a:gd name="adj3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288312" y="989792"/>
            <a:ext cx="1712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+mn-ea"/>
              </a:rPr>
              <a:t>  </a:t>
            </a:r>
            <a:r>
              <a:rPr lang="zh-TW" altLang="en-US" sz="1600" dirty="0" smtClean="0">
                <a:latin typeface="+mn-ea"/>
              </a:rPr>
              <a:t>顯示</a:t>
            </a:r>
            <a:r>
              <a:rPr lang="zh-TW" altLang="en-US" sz="1600" dirty="0">
                <a:latin typeface="+mn-ea"/>
              </a:rPr>
              <a:t>日期</a:t>
            </a:r>
            <a:r>
              <a:rPr lang="en-US" altLang="zh-TW" sz="1600" dirty="0">
                <a:latin typeface="+mn-ea"/>
              </a:rPr>
              <a:t>/</a:t>
            </a:r>
            <a:r>
              <a:rPr lang="zh-TW" altLang="en-US" sz="1600" dirty="0">
                <a:latin typeface="+mn-ea"/>
              </a:rPr>
              <a:t>時間</a:t>
            </a:r>
            <a:endParaRPr lang="zh-TW" altLang="en-US" sz="1600" dirty="0">
              <a:latin typeface="+mn-ea"/>
            </a:endParaRPr>
          </a:p>
        </p:txBody>
      </p:sp>
      <p:sp>
        <p:nvSpPr>
          <p:cNvPr id="14" name="圓角矩形圖說文字 13"/>
          <p:cNvSpPr/>
          <p:nvPr/>
        </p:nvSpPr>
        <p:spPr>
          <a:xfrm>
            <a:off x="9205670" y="992681"/>
            <a:ext cx="1800220" cy="312754"/>
          </a:xfrm>
          <a:prstGeom prst="wedgeRoundRectCallout">
            <a:avLst>
              <a:gd name="adj1" fmla="val 28776"/>
              <a:gd name="adj2" fmla="val 92032"/>
              <a:gd name="adj3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71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9212" y="356255"/>
            <a:ext cx="8911687" cy="511963"/>
          </a:xfrm>
        </p:spPr>
        <p:txBody>
          <a:bodyPr/>
          <a:lstStyle/>
          <a:p>
            <a:r>
              <a:rPr lang="zh-TW" altLang="en-US" sz="2400" b="1" dirty="0"/>
              <a:t>操作介面 </a:t>
            </a:r>
            <a:r>
              <a:rPr lang="en-US" altLang="zh-TW" sz="2400" dirty="0">
                <a:latin typeface="+mj-ea"/>
              </a:rPr>
              <a:t>-</a:t>
            </a:r>
            <a:r>
              <a:rPr lang="zh-TW" altLang="en-US" sz="2400" dirty="0">
                <a:latin typeface="+mj-ea"/>
              </a:rPr>
              <a:t> 訂單介面</a:t>
            </a:r>
            <a:endParaRPr lang="zh-TW" altLang="en-US" sz="24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9087" y="3498797"/>
            <a:ext cx="1207113" cy="49381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448" y="992909"/>
            <a:ext cx="6684487" cy="5504872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3013599" y="2849363"/>
            <a:ext cx="1543850" cy="649431"/>
          </a:xfrm>
          <a:prstGeom prst="wedgeRoundRectCallout">
            <a:avLst>
              <a:gd name="adj1" fmla="val 107911"/>
              <a:gd name="adj2" fmla="val -14696"/>
              <a:gd name="adj3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208595" y="2881692"/>
            <a:ext cx="1283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+mn-ea"/>
              </a:rPr>
              <a:t>3.</a:t>
            </a:r>
            <a:r>
              <a:rPr lang="zh-TW" altLang="en-US" sz="1600" dirty="0" smtClean="0">
                <a:latin typeface="+mn-ea"/>
              </a:rPr>
              <a:t> 選擇容量</a:t>
            </a:r>
            <a:r>
              <a:rPr lang="en-US" altLang="zh-TW" sz="1600" dirty="0" smtClean="0">
                <a:latin typeface="+mn-ea"/>
              </a:rPr>
              <a:t>/</a:t>
            </a:r>
            <a:r>
              <a:rPr lang="zh-TW" altLang="en-US" sz="1600" dirty="0" smtClean="0">
                <a:latin typeface="+mn-ea"/>
              </a:rPr>
              <a:t>甜度</a:t>
            </a:r>
            <a:r>
              <a:rPr lang="en-US" altLang="zh-TW" sz="1600" dirty="0" smtClean="0">
                <a:latin typeface="+mn-ea"/>
              </a:rPr>
              <a:t>/</a:t>
            </a:r>
            <a:r>
              <a:rPr lang="zh-TW" altLang="en-US" sz="1600" dirty="0" smtClean="0">
                <a:latin typeface="+mn-ea"/>
              </a:rPr>
              <a:t>冰塊</a:t>
            </a:r>
            <a:endParaRPr lang="zh-TW" altLang="en-US" sz="1600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95752" y="3809530"/>
            <a:ext cx="1941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latin typeface="+mn-ea"/>
              </a:rPr>
              <a:t>4.</a:t>
            </a:r>
            <a:r>
              <a:rPr lang="zh-TW" altLang="en-US" sz="1600" dirty="0">
                <a:latin typeface="+mn-ea"/>
              </a:rPr>
              <a:t> </a:t>
            </a:r>
            <a:r>
              <a:rPr lang="zh-TW" altLang="en-US" sz="1600" dirty="0" smtClean="0">
                <a:latin typeface="+mn-ea"/>
              </a:rPr>
              <a:t>點擊      調整數量</a:t>
            </a:r>
            <a:endParaRPr lang="zh-TW" altLang="en-US" sz="1600" dirty="0">
              <a:latin typeface="+mn-ea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930" y="3835932"/>
            <a:ext cx="228600" cy="285750"/>
          </a:xfrm>
          <a:prstGeom prst="rect">
            <a:avLst/>
          </a:prstGeom>
        </p:spPr>
      </p:pic>
      <p:sp>
        <p:nvSpPr>
          <p:cNvPr id="11" name="圓角矩形圖說文字 10"/>
          <p:cNvSpPr/>
          <p:nvPr/>
        </p:nvSpPr>
        <p:spPr>
          <a:xfrm>
            <a:off x="5181600" y="3684838"/>
            <a:ext cx="2133600" cy="536180"/>
          </a:xfrm>
          <a:prstGeom prst="wedgeRoundRectCallout">
            <a:avLst>
              <a:gd name="adj1" fmla="val 79013"/>
              <a:gd name="adj2" fmla="val -87230"/>
              <a:gd name="adj3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圖說文字 11"/>
          <p:cNvSpPr/>
          <p:nvPr/>
        </p:nvSpPr>
        <p:spPr>
          <a:xfrm>
            <a:off x="8411762" y="2849366"/>
            <a:ext cx="1543850" cy="649431"/>
          </a:xfrm>
          <a:prstGeom prst="wedgeRoundRectCallout">
            <a:avLst>
              <a:gd name="adj1" fmla="val -75159"/>
              <a:gd name="adj2" fmla="val -74429"/>
              <a:gd name="adj3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671757" y="2914022"/>
            <a:ext cx="1283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+mn-ea"/>
              </a:rPr>
              <a:t>5.</a:t>
            </a:r>
            <a:r>
              <a:rPr lang="zh-TW" altLang="en-US" sz="1600" dirty="0" smtClean="0">
                <a:latin typeface="+mn-ea"/>
              </a:rPr>
              <a:t> </a:t>
            </a:r>
            <a:r>
              <a:rPr lang="zh-TW" altLang="en-US" sz="1600" dirty="0">
                <a:latin typeface="+mn-ea"/>
              </a:rPr>
              <a:t>刪除最新一筆紀錄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5877909" y="2367222"/>
            <a:ext cx="1811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顯示</a:t>
            </a:r>
            <a:r>
              <a:rPr lang="zh-TW" altLang="en-US" sz="1600" dirty="0" smtClean="0">
                <a:latin typeface="+mn-ea"/>
              </a:rPr>
              <a:t>當天訂單</a:t>
            </a:r>
            <a:r>
              <a:rPr lang="zh-TW" altLang="en-US" sz="1600" dirty="0">
                <a:latin typeface="+mn-ea"/>
              </a:rPr>
              <a:t>編號</a:t>
            </a:r>
          </a:p>
        </p:txBody>
      </p:sp>
      <p:sp>
        <p:nvSpPr>
          <p:cNvPr id="16" name="圓角矩形圖說文字 15"/>
          <p:cNvSpPr/>
          <p:nvPr/>
        </p:nvSpPr>
        <p:spPr>
          <a:xfrm>
            <a:off x="5802318" y="2355274"/>
            <a:ext cx="1963017" cy="314035"/>
          </a:xfrm>
          <a:prstGeom prst="wedgeRoundRectCallout">
            <a:avLst>
              <a:gd name="adj1" fmla="val -55138"/>
              <a:gd name="adj2" fmla="val -3669"/>
              <a:gd name="adj3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092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9212" y="356255"/>
            <a:ext cx="8911687" cy="511963"/>
          </a:xfrm>
        </p:spPr>
        <p:txBody>
          <a:bodyPr/>
          <a:lstStyle/>
          <a:p>
            <a:r>
              <a:rPr lang="zh-TW" altLang="en-US" sz="2400" b="1" dirty="0"/>
              <a:t>操作介面 </a:t>
            </a:r>
            <a:r>
              <a:rPr lang="en-US" altLang="zh-TW" sz="2400" dirty="0">
                <a:latin typeface="+mj-ea"/>
              </a:rPr>
              <a:t>-</a:t>
            </a:r>
            <a:r>
              <a:rPr lang="zh-TW" altLang="en-US" sz="2400" dirty="0">
                <a:latin typeface="+mj-ea"/>
              </a:rPr>
              <a:t> 訂單介面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6807" y="794328"/>
            <a:ext cx="6987834" cy="575468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533124" y="5163074"/>
            <a:ext cx="1283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+mn-ea"/>
              </a:rPr>
              <a:t>6.</a:t>
            </a:r>
            <a:r>
              <a:rPr lang="zh-TW" altLang="en-US" sz="1600" dirty="0" smtClean="0">
                <a:latin typeface="+mn-ea"/>
              </a:rPr>
              <a:t> </a:t>
            </a:r>
            <a:r>
              <a:rPr lang="zh-TW" altLang="en-US" sz="1600" dirty="0">
                <a:latin typeface="+mn-ea"/>
              </a:rPr>
              <a:t>點擊</a:t>
            </a:r>
            <a:r>
              <a:rPr lang="zh-TW" altLang="en-US" sz="1600" b="1" dirty="0">
                <a:latin typeface="+mn-ea"/>
              </a:rPr>
              <a:t>結帳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6403127" y="5163074"/>
            <a:ext cx="1543850" cy="338554"/>
          </a:xfrm>
          <a:prstGeom prst="wedgeRoundRectCallout">
            <a:avLst>
              <a:gd name="adj1" fmla="val 31332"/>
              <a:gd name="adj2" fmla="val 132626"/>
              <a:gd name="adj3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537993" y="4424410"/>
            <a:ext cx="1553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點擊</a:t>
            </a:r>
            <a:r>
              <a:rPr lang="zh-TW" altLang="en-US" sz="1600" b="1" dirty="0">
                <a:latin typeface="+mn-ea"/>
              </a:rPr>
              <a:t>結帳</a:t>
            </a:r>
            <a:r>
              <a:rPr lang="zh-TW" altLang="en-US" sz="1600" dirty="0">
                <a:latin typeface="+mn-ea"/>
              </a:rPr>
              <a:t>按鈕後，結帳清單會顯示在右側表單上</a:t>
            </a:r>
            <a:r>
              <a:rPr lang="zh-TW" altLang="en-US" sz="1600" dirty="0" smtClean="0">
                <a:latin typeface="+mn-ea"/>
              </a:rPr>
              <a:t>。且圖片按鈕及刪除按鈕會顯示灰色</a:t>
            </a:r>
            <a:r>
              <a:rPr lang="en-US" altLang="zh-TW" sz="1600" dirty="0" smtClean="0">
                <a:latin typeface="+mn-ea"/>
              </a:rPr>
              <a:t>disable</a:t>
            </a:r>
            <a:r>
              <a:rPr lang="zh-TW" altLang="en-US" sz="1600" dirty="0" smtClean="0">
                <a:latin typeface="+mn-ea"/>
              </a:rPr>
              <a:t>狀態</a:t>
            </a:r>
            <a:endParaRPr lang="zh-TW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2154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9212" y="356255"/>
            <a:ext cx="8911687" cy="511963"/>
          </a:xfrm>
        </p:spPr>
        <p:txBody>
          <a:bodyPr/>
          <a:lstStyle/>
          <a:p>
            <a:r>
              <a:rPr lang="zh-TW" altLang="en-US" sz="2400" b="1" dirty="0"/>
              <a:t>操作介面 </a:t>
            </a:r>
            <a:r>
              <a:rPr lang="en-US" altLang="zh-TW" sz="2400" dirty="0">
                <a:latin typeface="+mj-ea"/>
              </a:rPr>
              <a:t>-</a:t>
            </a:r>
            <a:r>
              <a:rPr lang="zh-TW" altLang="en-US" sz="2400" dirty="0">
                <a:latin typeface="+mj-ea"/>
              </a:rPr>
              <a:t> 訂單介面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1" y="868217"/>
            <a:ext cx="9187153" cy="5754255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660" y="1014969"/>
            <a:ext cx="6543686" cy="54607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835122" y="4534906"/>
            <a:ext cx="1662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+mn-ea"/>
              </a:rPr>
              <a:t>7.</a:t>
            </a:r>
            <a:r>
              <a:rPr lang="zh-TW" altLang="en-US" sz="1600" dirty="0" smtClean="0">
                <a:latin typeface="+mn-ea"/>
              </a:rPr>
              <a:t> </a:t>
            </a:r>
            <a:r>
              <a:rPr lang="zh-TW" altLang="en-US" sz="1600" dirty="0">
                <a:latin typeface="+mn-ea"/>
              </a:rPr>
              <a:t>輸入實付</a:t>
            </a:r>
            <a:r>
              <a:rPr lang="zh-TW" altLang="en-US" sz="1600" dirty="0" smtClean="0">
                <a:latin typeface="+mn-ea"/>
              </a:rPr>
              <a:t>金額並按</a:t>
            </a:r>
            <a:r>
              <a:rPr lang="en-US" altLang="zh-TW" sz="1600" dirty="0" smtClean="0">
                <a:latin typeface="+mn-ea"/>
              </a:rPr>
              <a:t>enter</a:t>
            </a:r>
            <a:r>
              <a:rPr lang="zh-TW" altLang="en-US" sz="1600" dirty="0" smtClean="0">
                <a:latin typeface="+mn-ea"/>
              </a:rPr>
              <a:t>鍵</a:t>
            </a:r>
            <a:endParaRPr lang="zh-TW" altLang="en-US" sz="1600" dirty="0">
              <a:latin typeface="+mn-ea"/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9803347" y="4498029"/>
            <a:ext cx="1697551" cy="630942"/>
          </a:xfrm>
          <a:prstGeom prst="wedgeRoundRectCallout">
            <a:avLst>
              <a:gd name="adj1" fmla="val 1273"/>
              <a:gd name="adj2" fmla="val 88709"/>
              <a:gd name="adj3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圖說文字 7"/>
          <p:cNvSpPr/>
          <p:nvPr/>
        </p:nvSpPr>
        <p:spPr>
          <a:xfrm>
            <a:off x="7753503" y="4993976"/>
            <a:ext cx="1941094" cy="630942"/>
          </a:xfrm>
          <a:prstGeom prst="wedgeRoundRectCallout">
            <a:avLst>
              <a:gd name="adj1" fmla="val 91287"/>
              <a:gd name="adj2" fmla="val 56504"/>
              <a:gd name="adj3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894027" y="5040143"/>
            <a:ext cx="1832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+mn-ea"/>
              </a:rPr>
              <a:t>8.</a:t>
            </a:r>
            <a:r>
              <a:rPr lang="zh-TW" altLang="en-US" sz="1600" dirty="0" smtClean="0">
                <a:latin typeface="+mn-ea"/>
              </a:rPr>
              <a:t> 找</a:t>
            </a:r>
            <a:r>
              <a:rPr lang="zh-TW" altLang="en-US" sz="1600" dirty="0">
                <a:latin typeface="+mn-ea"/>
              </a:rPr>
              <a:t>零欄位</a:t>
            </a:r>
            <a:r>
              <a:rPr lang="zh-TW" altLang="en-US" sz="1600" dirty="0" smtClean="0">
                <a:latin typeface="+mn-ea"/>
              </a:rPr>
              <a:t>會</a:t>
            </a:r>
            <a:r>
              <a:rPr lang="zh-TW" altLang="en-US" sz="1600" dirty="0">
                <a:latin typeface="+mn-ea"/>
              </a:rPr>
              <a:t>顯示找零金額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257001" y="4852104"/>
            <a:ext cx="1662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+mn-ea"/>
              </a:rPr>
              <a:t>顯示訂單已儲存至資料庫</a:t>
            </a:r>
            <a:endParaRPr lang="zh-TW" altLang="en-US" sz="1600" dirty="0">
              <a:latin typeface="+mn-ea"/>
            </a:endParaRPr>
          </a:p>
        </p:txBody>
      </p:sp>
      <p:sp>
        <p:nvSpPr>
          <p:cNvPr id="13" name="圓角矩形圖說文字 12"/>
          <p:cNvSpPr/>
          <p:nvPr/>
        </p:nvSpPr>
        <p:spPr>
          <a:xfrm>
            <a:off x="5136410" y="4829021"/>
            <a:ext cx="1767690" cy="630942"/>
          </a:xfrm>
          <a:prstGeom prst="wedgeRoundRectCallout">
            <a:avLst>
              <a:gd name="adj1" fmla="val -19514"/>
              <a:gd name="adj2" fmla="val 72606"/>
              <a:gd name="adj3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圖說文字 15"/>
          <p:cNvSpPr/>
          <p:nvPr/>
        </p:nvSpPr>
        <p:spPr>
          <a:xfrm>
            <a:off x="7287491" y="5918154"/>
            <a:ext cx="1841199" cy="630942"/>
          </a:xfrm>
          <a:prstGeom prst="wedgeRoundRectCallout">
            <a:avLst>
              <a:gd name="adj1" fmla="val 67773"/>
              <a:gd name="adj2" fmla="val -13764"/>
              <a:gd name="adj3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7350923" y="5964321"/>
            <a:ext cx="1851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+mn-ea"/>
              </a:rPr>
              <a:t>9.</a:t>
            </a:r>
            <a:r>
              <a:rPr lang="zh-TW" altLang="en-US" sz="1600" dirty="0" smtClean="0">
                <a:latin typeface="+mn-ea"/>
              </a:rPr>
              <a:t> </a:t>
            </a:r>
            <a:r>
              <a:rPr lang="zh-TW" altLang="en-US" sz="1600" dirty="0">
                <a:latin typeface="+mn-ea"/>
              </a:rPr>
              <a:t>點擊清除按鈕</a:t>
            </a:r>
            <a:r>
              <a:rPr lang="zh-TW" altLang="en-US" sz="1600" dirty="0" smtClean="0">
                <a:latin typeface="+mn-ea"/>
              </a:rPr>
              <a:t>，恢復</a:t>
            </a:r>
            <a:r>
              <a:rPr lang="zh-TW" altLang="en-US" sz="1600" dirty="0">
                <a:latin typeface="+mn-ea"/>
              </a:rPr>
              <a:t>下單畫面</a:t>
            </a:r>
          </a:p>
        </p:txBody>
      </p:sp>
    </p:spTree>
    <p:extLst>
      <p:ext uri="{BB962C8B-B14F-4D97-AF65-F5344CB8AC3E}">
        <p14:creationId xmlns:p14="http://schemas.microsoft.com/office/powerpoint/2010/main" val="475278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9212" y="356255"/>
            <a:ext cx="8911687" cy="511963"/>
          </a:xfrm>
        </p:spPr>
        <p:txBody>
          <a:bodyPr/>
          <a:lstStyle/>
          <a:p>
            <a:r>
              <a:rPr lang="zh-TW" altLang="en-US" sz="2400" b="1" dirty="0"/>
              <a:t>操作介面 </a:t>
            </a:r>
            <a:r>
              <a:rPr lang="en-US" altLang="zh-TW" sz="2400" dirty="0">
                <a:latin typeface="+mj-ea"/>
              </a:rPr>
              <a:t>-</a:t>
            </a:r>
            <a:r>
              <a:rPr lang="zh-TW" altLang="en-US" sz="2400" dirty="0">
                <a:latin typeface="+mj-ea"/>
              </a:rPr>
              <a:t> 訂單介面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1" y="868217"/>
            <a:ext cx="9187153" cy="5754255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730" y="915521"/>
            <a:ext cx="6929870" cy="570695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25044" y="5355384"/>
            <a:ext cx="2220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latin typeface="+mn-ea"/>
              </a:rPr>
              <a:t>10.</a:t>
            </a:r>
            <a:r>
              <a:rPr lang="zh-TW" altLang="en-US" sz="1600" dirty="0" smtClean="0">
                <a:latin typeface="+mn-ea"/>
              </a:rPr>
              <a:t> 點擊</a:t>
            </a:r>
            <a:r>
              <a:rPr lang="zh-TW" altLang="en-US" sz="1600" b="1" dirty="0" smtClean="0">
                <a:latin typeface="+mn-ea"/>
              </a:rPr>
              <a:t>讀取定單</a:t>
            </a:r>
            <a:r>
              <a:rPr lang="zh-TW" altLang="en-US" sz="1600" dirty="0" smtClean="0">
                <a:latin typeface="+mn-ea"/>
              </a:rPr>
              <a:t>按鈕，開啟</a:t>
            </a:r>
            <a:r>
              <a:rPr lang="en-US" altLang="zh-TW" sz="1600" dirty="0" smtClean="0">
                <a:latin typeface="+mn-ea"/>
              </a:rPr>
              <a:t>Excel</a:t>
            </a:r>
            <a:r>
              <a:rPr lang="zh-TW" altLang="en-US" sz="1600" dirty="0" smtClean="0">
                <a:latin typeface="+mn-ea"/>
              </a:rPr>
              <a:t> </a:t>
            </a:r>
            <a:r>
              <a:rPr lang="en-US" altLang="zh-TW" sz="1600" dirty="0" smtClean="0">
                <a:latin typeface="+mn-ea"/>
              </a:rPr>
              <a:t>order</a:t>
            </a:r>
            <a:r>
              <a:rPr lang="zh-TW" altLang="en-US" sz="1600" dirty="0" smtClean="0">
                <a:latin typeface="+mn-ea"/>
              </a:rPr>
              <a:t>清單</a:t>
            </a:r>
            <a:endParaRPr lang="zh-TW" altLang="en-US" sz="1600" dirty="0">
              <a:latin typeface="+mn-ea"/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4552828" y="5273963"/>
            <a:ext cx="2512989" cy="666195"/>
          </a:xfrm>
          <a:prstGeom prst="wedgeRoundRectCallout">
            <a:avLst>
              <a:gd name="adj1" fmla="val -30173"/>
              <a:gd name="adj2" fmla="val 80925"/>
              <a:gd name="adj3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529115" y="4868396"/>
            <a:ext cx="18186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+mn-ea"/>
              </a:rPr>
              <a:t>點</a:t>
            </a:r>
            <a:r>
              <a:rPr lang="zh-TW" altLang="en-US" sz="1600" dirty="0">
                <a:latin typeface="+mn-ea"/>
              </a:rPr>
              <a:t>擊</a:t>
            </a:r>
            <a:r>
              <a:rPr lang="zh-TW" altLang="en-US" sz="1600" b="1" dirty="0">
                <a:latin typeface="+mn-ea"/>
              </a:rPr>
              <a:t>讀取定單</a:t>
            </a:r>
            <a:r>
              <a:rPr lang="zh-TW" altLang="en-US" sz="1600" dirty="0">
                <a:latin typeface="+mn-ea"/>
              </a:rPr>
              <a:t>按鈕</a:t>
            </a:r>
            <a:r>
              <a:rPr lang="zh-TW" altLang="en-US" sz="1600" dirty="0" smtClean="0">
                <a:latin typeface="+mn-ea"/>
              </a:rPr>
              <a:t>，會從資料庫下載所有訂單並儲存成 </a:t>
            </a:r>
            <a:r>
              <a:rPr lang="en-US" altLang="zh-TW" sz="1600" dirty="0" smtClean="0">
                <a:latin typeface="+mn-ea"/>
              </a:rPr>
              <a:t>Excel</a:t>
            </a:r>
            <a:r>
              <a:rPr lang="zh-TW" altLang="en-US" sz="1600" dirty="0" smtClean="0">
                <a:latin typeface="+mn-ea"/>
              </a:rPr>
              <a:t> 檔案</a:t>
            </a:r>
            <a:endParaRPr lang="zh-TW" altLang="en-US" sz="1600" dirty="0">
              <a:latin typeface="+mn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94939" y="1012213"/>
            <a:ext cx="1686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點擊清除按鈕後</a:t>
            </a:r>
            <a:endParaRPr lang="en-US" altLang="zh-TW" sz="1600" dirty="0">
              <a:latin typeface="+mn-ea"/>
            </a:endParaRPr>
          </a:p>
          <a:p>
            <a:r>
              <a:rPr lang="zh-TW" altLang="en-US" sz="1600" dirty="0">
                <a:latin typeface="+mn-ea"/>
              </a:rPr>
              <a:t>，恢復下單畫面</a:t>
            </a:r>
            <a:endParaRPr lang="zh-TW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5119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9212" y="356255"/>
            <a:ext cx="8911687" cy="511963"/>
          </a:xfrm>
        </p:spPr>
        <p:txBody>
          <a:bodyPr/>
          <a:lstStyle/>
          <a:p>
            <a:r>
              <a:rPr lang="zh-TW" altLang="en-US" sz="2400" b="1" dirty="0"/>
              <a:t>操作介面 </a:t>
            </a:r>
            <a:r>
              <a:rPr lang="en-US" altLang="zh-TW" sz="2400" dirty="0">
                <a:latin typeface="+mj-ea"/>
              </a:rPr>
              <a:t>-</a:t>
            </a:r>
            <a:r>
              <a:rPr lang="zh-TW" altLang="en-US" sz="2400" dirty="0">
                <a:latin typeface="+mj-ea"/>
              </a:rPr>
              <a:t> 訂單介面</a:t>
            </a:r>
            <a:endParaRPr lang="zh-TW" altLang="en-US" sz="24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4771" y="1049410"/>
            <a:ext cx="8334254" cy="532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8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9911"/>
          </a:xfrm>
        </p:spPr>
        <p:txBody>
          <a:bodyPr/>
          <a:lstStyle/>
          <a:p>
            <a:r>
              <a:rPr lang="zh-TW" altLang="en-US" b="1" dirty="0" smtClean="0"/>
              <a:t>資料庫 </a:t>
            </a:r>
            <a:r>
              <a:rPr lang="en-US" altLang="zh-TW" b="1" dirty="0" smtClean="0">
                <a:latin typeface="+mj-ea"/>
              </a:rPr>
              <a:t>-	</a:t>
            </a:r>
            <a:r>
              <a:rPr lang="zh-TW" altLang="en-US" sz="2800" dirty="0" smtClean="0">
                <a:latin typeface="+mj-ea"/>
              </a:rPr>
              <a:t>員工資料表</a:t>
            </a:r>
            <a:endParaRPr lang="zh-TW" altLang="en-US" sz="2800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2925" y="1593828"/>
            <a:ext cx="8915400" cy="4338731"/>
          </a:xfrm>
        </p:spPr>
        <p:txBody>
          <a:bodyPr/>
          <a:lstStyle/>
          <a:p>
            <a:r>
              <a:rPr lang="en-US" altLang="zh-TW" dirty="0" smtClean="0"/>
              <a:t>Employee table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699" y="2122995"/>
            <a:ext cx="8492914" cy="17256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697" y="3972113"/>
            <a:ext cx="4256369" cy="196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3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02491" y="507542"/>
            <a:ext cx="8911687" cy="705069"/>
          </a:xfrm>
        </p:spPr>
        <p:txBody>
          <a:bodyPr/>
          <a:lstStyle/>
          <a:p>
            <a:r>
              <a:rPr lang="zh-TW" altLang="en-US" b="1" dirty="0"/>
              <a:t>資料庫 </a:t>
            </a:r>
            <a:r>
              <a:rPr lang="en-US" altLang="zh-TW" sz="2800" dirty="0">
                <a:latin typeface="+mj-ea"/>
              </a:rPr>
              <a:t>-	</a:t>
            </a:r>
            <a:r>
              <a:rPr lang="zh-TW" altLang="en-US" sz="2800" dirty="0" smtClean="0">
                <a:latin typeface="+mj-ea"/>
              </a:rPr>
              <a:t>產品規格表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8778" y="1284228"/>
            <a:ext cx="8915400" cy="5573772"/>
          </a:xfrm>
        </p:spPr>
        <p:txBody>
          <a:bodyPr/>
          <a:lstStyle/>
          <a:p>
            <a:r>
              <a:rPr lang="en-US" altLang="zh-TW" dirty="0"/>
              <a:t>p</a:t>
            </a:r>
            <a:r>
              <a:rPr lang="en-US" altLang="zh-TW" dirty="0" smtClean="0"/>
              <a:t>roduct table</a:t>
            </a:r>
            <a:endParaRPr lang="en-US" altLang="zh-TW" dirty="0"/>
          </a:p>
          <a:p>
            <a:pPr lvl="1"/>
            <a:r>
              <a:rPr lang="en-US" altLang="zh-TW" dirty="0" err="1" smtClean="0"/>
              <a:t>capacityType</a:t>
            </a:r>
            <a:r>
              <a:rPr lang="en-US" altLang="zh-TW" dirty="0" smtClean="0"/>
              <a:t> </a:t>
            </a:r>
            <a:r>
              <a:rPr lang="zh-TW" altLang="en-US" dirty="0" smtClean="0"/>
              <a:t>欄位關聯至 </a:t>
            </a:r>
            <a:r>
              <a:rPr lang="en-US" altLang="zh-TW" dirty="0" smtClean="0"/>
              <a:t>capacity table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type </a:t>
            </a:r>
            <a:r>
              <a:rPr lang="zh-TW" altLang="en-US" dirty="0" smtClean="0"/>
              <a:t>欄位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sugarLevel</a:t>
            </a:r>
            <a:r>
              <a:rPr lang="zh-TW" altLang="en-US" dirty="0" smtClean="0"/>
              <a:t> 欄位關聯</a:t>
            </a:r>
            <a:r>
              <a:rPr lang="zh-TW" altLang="en-US" dirty="0"/>
              <a:t>至 </a:t>
            </a:r>
            <a:r>
              <a:rPr lang="en-US" altLang="zh-TW" dirty="0" smtClean="0"/>
              <a:t>sugar </a:t>
            </a:r>
            <a:r>
              <a:rPr lang="en-US" altLang="zh-TW" dirty="0"/>
              <a:t>table </a:t>
            </a:r>
            <a:r>
              <a:rPr lang="zh-TW" altLang="en-US" dirty="0"/>
              <a:t>的 </a:t>
            </a:r>
            <a:r>
              <a:rPr lang="en-US" altLang="zh-TW" dirty="0" smtClean="0"/>
              <a:t>level </a:t>
            </a:r>
            <a:r>
              <a:rPr lang="zh-TW" altLang="en-US" dirty="0"/>
              <a:t>欄位 </a:t>
            </a:r>
            <a:endParaRPr lang="en-US" altLang="zh-TW" dirty="0"/>
          </a:p>
          <a:p>
            <a:pPr lvl="1"/>
            <a:r>
              <a:rPr lang="en-US" altLang="zh-TW" dirty="0" err="1" smtClean="0"/>
              <a:t>iceLevel</a:t>
            </a:r>
            <a:r>
              <a:rPr lang="zh-TW" altLang="en-US" dirty="0"/>
              <a:t>欄位</a:t>
            </a:r>
            <a:r>
              <a:rPr lang="zh-TW" altLang="en-US" dirty="0" smtClean="0"/>
              <a:t>關聯</a:t>
            </a:r>
            <a:r>
              <a:rPr lang="zh-TW" altLang="en-US" dirty="0"/>
              <a:t>至 </a:t>
            </a:r>
            <a:r>
              <a:rPr lang="en-US" altLang="zh-TW" dirty="0" smtClean="0"/>
              <a:t>ice </a:t>
            </a:r>
            <a:r>
              <a:rPr lang="en-US" altLang="zh-TW" dirty="0"/>
              <a:t>table </a:t>
            </a:r>
            <a:r>
              <a:rPr lang="zh-TW" altLang="en-US" dirty="0"/>
              <a:t>的 </a:t>
            </a:r>
            <a:r>
              <a:rPr lang="en-US" altLang="zh-TW" dirty="0" smtClean="0"/>
              <a:t>level </a:t>
            </a:r>
            <a:r>
              <a:rPr lang="zh-TW" altLang="en-US" dirty="0"/>
              <a:t>欄位 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604" y="2732199"/>
            <a:ext cx="8364915" cy="201129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490" y="4743492"/>
            <a:ext cx="5352391" cy="1658630"/>
          </a:xfrm>
          <a:prstGeom prst="rect">
            <a:avLst/>
          </a:prstGeom>
        </p:spPr>
      </p:pic>
      <p:cxnSp>
        <p:nvCxnSpPr>
          <p:cNvPr id="13" name="直線接點 12"/>
          <p:cNvCxnSpPr/>
          <p:nvPr/>
        </p:nvCxnSpPr>
        <p:spPr>
          <a:xfrm>
            <a:off x="5297864" y="46097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126341" y="5111583"/>
            <a:ext cx="514389" cy="5147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374999" y="5626310"/>
            <a:ext cx="514389" cy="5147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7498701" y="5111583"/>
            <a:ext cx="619760" cy="27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14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789"/>
          </a:xfrm>
        </p:spPr>
        <p:txBody>
          <a:bodyPr/>
          <a:lstStyle/>
          <a:p>
            <a:r>
              <a:rPr lang="zh-TW" altLang="en-US" b="1" dirty="0"/>
              <a:t>資料庫 </a:t>
            </a:r>
            <a:r>
              <a:rPr lang="en-US" altLang="zh-TW" sz="2800" dirty="0">
                <a:latin typeface="+mj-ea"/>
              </a:rPr>
              <a:t>-	</a:t>
            </a:r>
            <a:r>
              <a:rPr lang="zh-TW" altLang="en-US" sz="2800" dirty="0">
                <a:latin typeface="+mj-ea"/>
              </a:rPr>
              <a:t>產品規格表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583703"/>
            <a:ext cx="8915400" cy="4769963"/>
          </a:xfrm>
        </p:spPr>
        <p:txBody>
          <a:bodyPr/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apacity table</a:t>
            </a:r>
          </a:p>
          <a:p>
            <a:pPr lvl="1"/>
            <a:r>
              <a:rPr lang="zh-TW" altLang="en-US" dirty="0" smtClean="0"/>
              <a:t>精緻</a:t>
            </a:r>
            <a:r>
              <a:rPr lang="en-US" altLang="zh-TW" dirty="0" smtClean="0"/>
              <a:t>type</a:t>
            </a:r>
            <a:r>
              <a:rPr lang="zh-TW" altLang="en-US" dirty="0" smtClean="0"/>
              <a:t>的飲料提供中杯、小杯兩種容量</a:t>
            </a:r>
            <a:endParaRPr lang="en-US" altLang="zh-TW" dirty="0" smtClean="0"/>
          </a:p>
          <a:p>
            <a:pPr lvl="1"/>
            <a:r>
              <a:rPr lang="zh-TW" altLang="en-US" dirty="0"/>
              <a:t>標準</a:t>
            </a:r>
            <a:r>
              <a:rPr lang="en-US" altLang="zh-TW" dirty="0" smtClean="0"/>
              <a:t>type</a:t>
            </a:r>
            <a:r>
              <a:rPr lang="zh-TW" altLang="en-US" dirty="0"/>
              <a:t>的</a:t>
            </a:r>
            <a:r>
              <a:rPr lang="zh-TW" altLang="en-US" dirty="0" smtClean="0"/>
              <a:t>飲料提供大杯、中杯</a:t>
            </a:r>
            <a:r>
              <a:rPr lang="zh-TW" altLang="en-US" dirty="0"/>
              <a:t>兩</a:t>
            </a:r>
            <a:r>
              <a:rPr lang="zh-TW" altLang="en-US" dirty="0" smtClean="0"/>
              <a:t>種容量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970" y="2824930"/>
            <a:ext cx="8382035" cy="19589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970" y="4870067"/>
            <a:ext cx="4251584" cy="126995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118571" y="5306426"/>
            <a:ext cx="514389" cy="5246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1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5570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資料庫 </a:t>
            </a:r>
            <a:r>
              <a:rPr lang="en-US" altLang="zh-TW" sz="2800" dirty="0">
                <a:latin typeface="+mj-ea"/>
              </a:rPr>
              <a:t>-	</a:t>
            </a:r>
            <a:r>
              <a:rPr lang="zh-TW" altLang="en-US" sz="2800" dirty="0">
                <a:latin typeface="+mj-ea"/>
              </a:rPr>
              <a:t>產品規格表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351281"/>
            <a:ext cx="8915400" cy="4898690"/>
          </a:xfrm>
        </p:spPr>
        <p:txBody>
          <a:bodyPr/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ugar table</a:t>
            </a:r>
          </a:p>
          <a:p>
            <a:pPr lvl="1"/>
            <a:r>
              <a:rPr lang="zh-TW" altLang="en-US" dirty="0" smtClean="0"/>
              <a:t>飲料分別提供五種甜度及無糖飲料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795" y="2108269"/>
            <a:ext cx="8300369" cy="21107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795" y="4264623"/>
            <a:ext cx="8224956" cy="51723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3235" y="4989397"/>
            <a:ext cx="6018297" cy="112154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130093" y="5305377"/>
            <a:ext cx="494069" cy="5833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8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789"/>
          </a:xfrm>
        </p:spPr>
        <p:txBody>
          <a:bodyPr/>
          <a:lstStyle/>
          <a:p>
            <a:r>
              <a:rPr lang="zh-TW" altLang="en-US" b="1" dirty="0"/>
              <a:t>資料庫 </a:t>
            </a:r>
            <a:r>
              <a:rPr lang="en-US" altLang="zh-TW" sz="2800" dirty="0">
                <a:latin typeface="+mj-ea"/>
              </a:rPr>
              <a:t>-	</a:t>
            </a:r>
            <a:r>
              <a:rPr lang="zh-TW" altLang="en-US" sz="2800" dirty="0">
                <a:latin typeface="+mj-ea"/>
              </a:rPr>
              <a:t>產品規格表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470581"/>
            <a:ext cx="8915400" cy="4751110"/>
          </a:xfrm>
        </p:spPr>
        <p:txBody>
          <a:bodyPr/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ce table</a:t>
            </a:r>
          </a:p>
          <a:p>
            <a:pPr lvl="1"/>
            <a:r>
              <a:rPr lang="zh-TW" altLang="en-US" dirty="0" smtClean="0"/>
              <a:t>飲料可分成冷熱飲、熱飲、冷溫熱飲三種</a:t>
            </a:r>
            <a:r>
              <a:rPr lang="zh-TW" altLang="en-US" dirty="0"/>
              <a:t>不同溫度</a:t>
            </a:r>
            <a:r>
              <a:rPr lang="zh-TW" altLang="en-US" dirty="0" smtClean="0"/>
              <a:t>的飲品</a:t>
            </a:r>
            <a:endParaRPr lang="en-US" altLang="zh-TW" dirty="0" smtClean="0"/>
          </a:p>
          <a:p>
            <a:pPr marL="400050" lvl="1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609" y="2252081"/>
            <a:ext cx="8359410" cy="20821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609" y="4361683"/>
            <a:ext cx="8359410" cy="7552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609" y="5343970"/>
            <a:ext cx="6926535" cy="12848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05211" y="5713860"/>
            <a:ext cx="839509" cy="7113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552990"/>
            <a:ext cx="8911687" cy="714496"/>
          </a:xfrm>
        </p:spPr>
        <p:txBody>
          <a:bodyPr/>
          <a:lstStyle/>
          <a:p>
            <a:r>
              <a:rPr lang="zh-TW" altLang="en-US" b="1" dirty="0"/>
              <a:t>資料庫 </a:t>
            </a:r>
            <a:r>
              <a:rPr lang="en-US" altLang="zh-TW" sz="2800" dirty="0">
                <a:latin typeface="+mj-ea"/>
              </a:rPr>
              <a:t>-	</a:t>
            </a:r>
            <a:r>
              <a:rPr lang="zh-TW" altLang="en-US" sz="2800" dirty="0" smtClean="0">
                <a:latin typeface="+mj-ea"/>
              </a:rPr>
              <a:t>產品</a:t>
            </a:r>
            <a:r>
              <a:rPr lang="zh-TW" altLang="en-US" sz="2800" dirty="0">
                <a:latin typeface="+mj-ea"/>
              </a:rPr>
              <a:t>價目</a:t>
            </a:r>
            <a:r>
              <a:rPr lang="zh-TW" altLang="en-US" sz="2800" dirty="0" smtClean="0">
                <a:latin typeface="+mj-ea"/>
              </a:rPr>
              <a:t>表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361440"/>
            <a:ext cx="8915400" cy="5496560"/>
          </a:xfrm>
        </p:spPr>
        <p:txBody>
          <a:bodyPr/>
          <a:lstStyle/>
          <a:p>
            <a:r>
              <a:rPr lang="en-US" altLang="zh-TW" dirty="0"/>
              <a:t>p</a:t>
            </a:r>
            <a:r>
              <a:rPr lang="en-US" altLang="zh-TW" dirty="0" smtClean="0"/>
              <a:t>rice table</a:t>
            </a:r>
          </a:p>
          <a:p>
            <a:pPr lvl="1"/>
            <a:r>
              <a:rPr lang="zh-TW" altLang="en-US" dirty="0"/>
              <a:t>飲料價格依飲品及容量而定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40" y="2056828"/>
            <a:ext cx="8372156" cy="16415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740" y="3792381"/>
            <a:ext cx="3684594" cy="281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2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7935"/>
          </a:xfrm>
        </p:spPr>
        <p:txBody>
          <a:bodyPr/>
          <a:lstStyle/>
          <a:p>
            <a:r>
              <a:rPr lang="zh-TW" altLang="en-US" b="1" dirty="0"/>
              <a:t>資料庫 </a:t>
            </a:r>
            <a:r>
              <a:rPr lang="en-US" altLang="zh-TW" sz="2800" dirty="0">
                <a:latin typeface="+mj-ea"/>
              </a:rPr>
              <a:t>-	</a:t>
            </a:r>
            <a:r>
              <a:rPr lang="zh-TW" altLang="en-US" sz="2800" dirty="0">
                <a:latin typeface="+mj-ea"/>
              </a:rPr>
              <a:t>訂單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461155"/>
            <a:ext cx="8915400" cy="4751109"/>
          </a:xfrm>
        </p:spPr>
        <p:txBody>
          <a:bodyPr/>
          <a:lstStyle/>
          <a:p>
            <a:r>
              <a:rPr lang="en-US" altLang="zh-TW" dirty="0" err="1" smtClean="0"/>
              <a:t>jorder</a:t>
            </a:r>
            <a:r>
              <a:rPr lang="en-US" altLang="zh-TW" dirty="0" smtClean="0"/>
              <a:t> table</a:t>
            </a:r>
          </a:p>
          <a:p>
            <a:pPr lvl="1"/>
            <a:r>
              <a:rPr lang="en-US" altLang="zh-TW" dirty="0" smtClean="0"/>
              <a:t>id </a:t>
            </a:r>
            <a:r>
              <a:rPr lang="zh-TW" altLang="en-US" dirty="0" smtClean="0"/>
              <a:t>欄位關聯至 </a:t>
            </a:r>
            <a:r>
              <a:rPr lang="en-US" altLang="zh-TW" dirty="0" err="1" smtClean="0"/>
              <a:t>jrecord</a:t>
            </a:r>
            <a:r>
              <a:rPr lang="en-US" altLang="zh-TW" dirty="0" smtClean="0"/>
              <a:t> table</a:t>
            </a:r>
            <a:r>
              <a:rPr lang="zh-TW" altLang="en-US" dirty="0" smtClean="0"/>
              <a:t> 的 </a:t>
            </a:r>
            <a:r>
              <a:rPr lang="en-US" altLang="zh-TW" dirty="0" err="1" smtClean="0"/>
              <a:t>order_id</a:t>
            </a:r>
            <a:r>
              <a:rPr lang="en-US" altLang="zh-TW" dirty="0" smtClean="0"/>
              <a:t> </a:t>
            </a:r>
            <a:r>
              <a:rPr lang="zh-TW" altLang="en-US" dirty="0" smtClean="0"/>
              <a:t>欄位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350" y="2282624"/>
            <a:ext cx="8395388" cy="21091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470" y="4489590"/>
            <a:ext cx="5903033" cy="21003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76891" y="4586802"/>
            <a:ext cx="433109" cy="20031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30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789"/>
          </a:xfrm>
        </p:spPr>
        <p:txBody>
          <a:bodyPr/>
          <a:lstStyle/>
          <a:p>
            <a:r>
              <a:rPr lang="zh-TW" altLang="en-US" b="1" dirty="0"/>
              <a:t>資料庫 </a:t>
            </a:r>
            <a:r>
              <a:rPr lang="en-US" altLang="zh-TW" sz="2800" dirty="0">
                <a:latin typeface="+mj-ea"/>
              </a:rPr>
              <a:t>-	</a:t>
            </a:r>
            <a:r>
              <a:rPr lang="zh-TW" altLang="en-US" sz="2800" dirty="0">
                <a:latin typeface="+mj-ea"/>
              </a:rPr>
              <a:t>訂單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2924" y="1300898"/>
            <a:ext cx="9009795" cy="5557101"/>
          </a:xfrm>
        </p:spPr>
        <p:txBody>
          <a:bodyPr/>
          <a:lstStyle/>
          <a:p>
            <a:r>
              <a:rPr lang="en-US" altLang="zh-TW"/>
              <a:t>j</a:t>
            </a:r>
            <a:r>
              <a:rPr lang="en-US" altLang="zh-TW" smtClean="0"/>
              <a:t>record</a:t>
            </a:r>
            <a:r>
              <a:rPr lang="en-US" altLang="zh-TW" dirty="0" smtClean="0"/>
              <a:t> table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872" y="1606879"/>
            <a:ext cx="7430027" cy="185750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872" y="4007992"/>
            <a:ext cx="5827470" cy="28245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872" y="3461366"/>
            <a:ext cx="7430027" cy="4397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03611" y="4063183"/>
            <a:ext cx="595669" cy="27948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0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318</TotalTime>
  <Words>361</Words>
  <Application>Microsoft Office PowerPoint</Application>
  <PresentationFormat>寬螢幕</PresentationFormat>
  <Paragraphs>67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微軟正黑體</vt:lpstr>
      <vt:lpstr>Arial</vt:lpstr>
      <vt:lpstr>Century Gothic</vt:lpstr>
      <vt:lpstr>Wingdings</vt:lpstr>
      <vt:lpstr>Wingdings 3</vt:lpstr>
      <vt:lpstr>絲縷</vt:lpstr>
      <vt:lpstr>JoyDrinks POS 操作說明</vt:lpstr>
      <vt:lpstr>資料庫 - 員工資料表</vt:lpstr>
      <vt:lpstr>資料庫 - 產品規格表</vt:lpstr>
      <vt:lpstr>資料庫 - 產品規格表</vt:lpstr>
      <vt:lpstr>資料庫 - 產品規格表</vt:lpstr>
      <vt:lpstr>資料庫 - 產品規格表</vt:lpstr>
      <vt:lpstr>資料庫 - 產品價目表</vt:lpstr>
      <vt:lpstr>資料庫 - 訂單</vt:lpstr>
      <vt:lpstr>資料庫 - 訂單</vt:lpstr>
      <vt:lpstr>操作介面 - 收銀員登入畫面 </vt:lpstr>
      <vt:lpstr>資料庫 - 新增產品規格</vt:lpstr>
      <vt:lpstr>操作介面 - 訂單介面</vt:lpstr>
      <vt:lpstr>操作介面 - 訂單介面</vt:lpstr>
      <vt:lpstr>操作介面 - 訂單介面</vt:lpstr>
      <vt:lpstr>操作介面 - 訂單介面</vt:lpstr>
      <vt:lpstr>操作介面 - 訂單介面</vt:lpstr>
      <vt:lpstr>操作介面 - 訂單介面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JoyDrinks POS 操作說明</dc:title>
  <dc:creator>Judy Chang</dc:creator>
  <cp:lastModifiedBy>Judy Chang</cp:lastModifiedBy>
  <cp:revision>64</cp:revision>
  <dcterms:created xsi:type="dcterms:W3CDTF">2023-02-17T05:33:58Z</dcterms:created>
  <dcterms:modified xsi:type="dcterms:W3CDTF">2023-02-19T11:07:01Z</dcterms:modified>
</cp:coreProperties>
</file>