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79" r:id="rId5"/>
    <p:sldMasterId id="2147493467" r:id="rId6"/>
  </p:sldMasterIdLst>
  <p:notesMasterIdLst>
    <p:notesMasterId r:id="rId33"/>
  </p:notesMasterIdLst>
  <p:sldIdLst>
    <p:sldId id="259" r:id="rId7"/>
    <p:sldId id="260" r:id="rId8"/>
    <p:sldId id="275" r:id="rId9"/>
    <p:sldId id="261" r:id="rId10"/>
    <p:sldId id="262" r:id="rId11"/>
    <p:sldId id="263" r:id="rId12"/>
    <p:sldId id="276" r:id="rId13"/>
    <p:sldId id="264" r:id="rId14"/>
    <p:sldId id="265" r:id="rId15"/>
    <p:sldId id="266" r:id="rId16"/>
    <p:sldId id="267" r:id="rId17"/>
    <p:sldId id="277" r:id="rId18"/>
    <p:sldId id="270" r:id="rId19"/>
    <p:sldId id="269" r:id="rId20"/>
    <p:sldId id="268" r:id="rId21"/>
    <p:sldId id="274" r:id="rId22"/>
    <p:sldId id="271" r:id="rId23"/>
    <p:sldId id="272" r:id="rId24"/>
    <p:sldId id="273" r:id="rId25"/>
    <p:sldId id="278" r:id="rId26"/>
    <p:sldId id="282" r:id="rId27"/>
    <p:sldId id="280" r:id="rId28"/>
    <p:sldId id="279" r:id="rId29"/>
    <p:sldId id="281" r:id="rId30"/>
    <p:sldId id="285" r:id="rId31"/>
    <p:sldId id="283"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68"/>
    <a:srgbClr val="100E42"/>
    <a:srgbClr val="100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4E066A-EE00-4739-8177-2CFA8918811B}" v="31" dt="2024-12-05T15:15:26.7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1" autoAdjust="0"/>
    <p:restoredTop sz="82847" autoAdjust="0"/>
  </p:normalViewPr>
  <p:slideViewPr>
    <p:cSldViewPr snapToGrid="0" snapToObjects="1">
      <p:cViewPr>
        <p:scale>
          <a:sx n="76" d="100"/>
          <a:sy n="76" d="100"/>
        </p:scale>
        <p:origin x="664" y="68"/>
      </p:cViewPr>
      <p:guideLst>
        <p:guide orient="horz" pos="1620"/>
        <p:guide pos="2880"/>
      </p:guideLst>
    </p:cSldViewPr>
  </p:slideViewPr>
  <p:outlineViewPr>
    <p:cViewPr>
      <p:scale>
        <a:sx n="33" d="100"/>
        <a:sy n="33" d="100"/>
      </p:scale>
      <p:origin x="0" y="-8232"/>
    </p:cViewPr>
  </p:outlineViewPr>
  <p:notesTextViewPr>
    <p:cViewPr>
      <p:scale>
        <a:sx n="66" d="100"/>
        <a:sy n="66"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microsoft.com/office/2015/10/relationships/revisionInfo" Target="revisionInfo.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tam, Shrijana" userId="9d2e9b05-3e3d-47f8-9437-c82df0fa1596" providerId="ADAL" clId="{664E066A-EE00-4739-8177-2CFA8918811B}"/>
    <pc:docChg chg="undo custSel addSld delSld modSld sldOrd">
      <pc:chgData name="Gautam, Shrijana" userId="9d2e9b05-3e3d-47f8-9437-c82df0fa1596" providerId="ADAL" clId="{664E066A-EE00-4739-8177-2CFA8918811B}" dt="2024-12-05T21:52:28.307" v="4814" actId="20577"/>
      <pc:docMkLst>
        <pc:docMk/>
      </pc:docMkLst>
      <pc:sldChg chg="addSp delSp modSp mod modTransition delAnim modNotesTx">
        <pc:chgData name="Gautam, Shrijana" userId="9d2e9b05-3e3d-47f8-9437-c82df0fa1596" providerId="ADAL" clId="{664E066A-EE00-4739-8177-2CFA8918811B}" dt="2024-12-05T13:51:24.236" v="448" actId="20577"/>
        <pc:sldMkLst>
          <pc:docMk/>
          <pc:sldMk cId="440678386" sldId="259"/>
        </pc:sldMkLst>
        <pc:picChg chg="add del mod">
          <ac:chgData name="Gautam, Shrijana" userId="9d2e9b05-3e3d-47f8-9437-c82df0fa1596" providerId="ADAL" clId="{664E066A-EE00-4739-8177-2CFA8918811B}" dt="2024-12-05T03:55:34.978" v="34" actId="478"/>
          <ac:picMkLst>
            <pc:docMk/>
            <pc:sldMk cId="440678386" sldId="259"/>
            <ac:picMk id="10" creationId="{5116CE25-0E3B-BF25-9C21-C6DA4B7DFB8D}"/>
          </ac:picMkLst>
        </pc:picChg>
      </pc:sldChg>
      <pc:sldChg chg="modSp mod modNotesTx">
        <pc:chgData name="Gautam, Shrijana" userId="9d2e9b05-3e3d-47f8-9437-c82df0fa1596" providerId="ADAL" clId="{664E066A-EE00-4739-8177-2CFA8918811B}" dt="2024-12-05T13:51:56.132" v="502" actId="20577"/>
        <pc:sldMkLst>
          <pc:docMk/>
          <pc:sldMk cId="2070724575" sldId="260"/>
        </pc:sldMkLst>
        <pc:graphicFrameChg chg="mod modGraphic">
          <ac:chgData name="Gautam, Shrijana" userId="9d2e9b05-3e3d-47f8-9437-c82df0fa1596" providerId="ADAL" clId="{664E066A-EE00-4739-8177-2CFA8918811B}" dt="2024-12-05T03:28:15.540" v="29" actId="14100"/>
          <ac:graphicFrameMkLst>
            <pc:docMk/>
            <pc:sldMk cId="2070724575" sldId="260"/>
            <ac:graphicFrameMk id="5" creationId="{1AD1C45D-CB3B-C1AD-6FF4-1F0A7C43CC47}"/>
          </ac:graphicFrameMkLst>
        </pc:graphicFrameChg>
      </pc:sldChg>
      <pc:sldChg chg="modNotesTx">
        <pc:chgData name="Gautam, Shrijana" userId="9d2e9b05-3e3d-47f8-9437-c82df0fa1596" providerId="ADAL" clId="{664E066A-EE00-4739-8177-2CFA8918811B}" dt="2024-12-05T13:56:17.033" v="567" actId="20577"/>
        <pc:sldMkLst>
          <pc:docMk/>
          <pc:sldMk cId="1708360967" sldId="261"/>
        </pc:sldMkLst>
      </pc:sldChg>
      <pc:sldChg chg="addSp delSp modSp mod modNotesTx">
        <pc:chgData name="Gautam, Shrijana" userId="9d2e9b05-3e3d-47f8-9437-c82df0fa1596" providerId="ADAL" clId="{664E066A-EE00-4739-8177-2CFA8918811B}" dt="2024-12-05T14:02:22.047" v="879" actId="108"/>
        <pc:sldMkLst>
          <pc:docMk/>
          <pc:sldMk cId="3668023258" sldId="262"/>
        </pc:sldMkLst>
        <pc:spChg chg="mod">
          <ac:chgData name="Gautam, Shrijana" userId="9d2e9b05-3e3d-47f8-9437-c82df0fa1596" providerId="ADAL" clId="{664E066A-EE00-4739-8177-2CFA8918811B}" dt="2024-12-05T14:02:22.047" v="879" actId="108"/>
          <ac:spMkLst>
            <pc:docMk/>
            <pc:sldMk cId="3668023258" sldId="262"/>
            <ac:spMk id="4" creationId="{00000000-0000-0000-0000-000000000000}"/>
          </ac:spMkLst>
        </pc:spChg>
        <pc:spChg chg="add del mod">
          <ac:chgData name="Gautam, Shrijana" userId="9d2e9b05-3e3d-47f8-9437-c82df0fa1596" providerId="ADAL" clId="{664E066A-EE00-4739-8177-2CFA8918811B}" dt="2024-12-05T14:02:08.710" v="875" actId="478"/>
          <ac:spMkLst>
            <pc:docMk/>
            <pc:sldMk cId="3668023258" sldId="262"/>
            <ac:spMk id="5" creationId="{B082F05D-D62C-D268-5B21-724F2879A5E9}"/>
          </ac:spMkLst>
        </pc:spChg>
      </pc:sldChg>
      <pc:sldChg chg="modNotesTx">
        <pc:chgData name="Gautam, Shrijana" userId="9d2e9b05-3e3d-47f8-9437-c82df0fa1596" providerId="ADAL" clId="{664E066A-EE00-4739-8177-2CFA8918811B}" dt="2024-12-05T14:03:24.319" v="927" actId="5793"/>
        <pc:sldMkLst>
          <pc:docMk/>
          <pc:sldMk cId="2426739086" sldId="263"/>
        </pc:sldMkLst>
      </pc:sldChg>
      <pc:sldChg chg="modNotesTx">
        <pc:chgData name="Gautam, Shrijana" userId="9d2e9b05-3e3d-47f8-9437-c82df0fa1596" providerId="ADAL" clId="{664E066A-EE00-4739-8177-2CFA8918811B}" dt="2024-12-05T14:05:48.727" v="1196" actId="20577"/>
        <pc:sldMkLst>
          <pc:docMk/>
          <pc:sldMk cId="1512783850" sldId="264"/>
        </pc:sldMkLst>
      </pc:sldChg>
      <pc:sldChg chg="modSp mod modNotesTx">
        <pc:chgData name="Gautam, Shrijana" userId="9d2e9b05-3e3d-47f8-9437-c82df0fa1596" providerId="ADAL" clId="{664E066A-EE00-4739-8177-2CFA8918811B}" dt="2024-12-05T15:35:29.943" v="4555" actId="20577"/>
        <pc:sldMkLst>
          <pc:docMk/>
          <pc:sldMk cId="577136195" sldId="265"/>
        </pc:sldMkLst>
        <pc:spChg chg="mod">
          <ac:chgData name="Gautam, Shrijana" userId="9d2e9b05-3e3d-47f8-9437-c82df0fa1596" providerId="ADAL" clId="{664E066A-EE00-4739-8177-2CFA8918811B}" dt="2024-12-05T04:03:23.733" v="44" actId="12"/>
          <ac:spMkLst>
            <pc:docMk/>
            <pc:sldMk cId="577136195" sldId="265"/>
            <ac:spMk id="4" creationId="{67CFCF37-8376-DEAC-C493-95D11CB03721}"/>
          </ac:spMkLst>
        </pc:spChg>
        <pc:picChg chg="mod">
          <ac:chgData name="Gautam, Shrijana" userId="9d2e9b05-3e3d-47f8-9437-c82df0fa1596" providerId="ADAL" clId="{664E066A-EE00-4739-8177-2CFA8918811B}" dt="2024-12-05T04:02:45.112" v="40" actId="1076"/>
          <ac:picMkLst>
            <pc:docMk/>
            <pc:sldMk cId="577136195" sldId="265"/>
            <ac:picMk id="5" creationId="{6312544B-EB40-3BA4-45E6-BC9FC0850726}"/>
          </ac:picMkLst>
        </pc:picChg>
      </pc:sldChg>
      <pc:sldChg chg="modSp mod modNotesTx">
        <pc:chgData name="Gautam, Shrijana" userId="9d2e9b05-3e3d-47f8-9437-c82df0fa1596" providerId="ADAL" clId="{664E066A-EE00-4739-8177-2CFA8918811B}" dt="2024-12-05T15:36:27.850" v="4557" actId="12"/>
        <pc:sldMkLst>
          <pc:docMk/>
          <pc:sldMk cId="1517832413" sldId="266"/>
        </pc:sldMkLst>
        <pc:spChg chg="mod">
          <ac:chgData name="Gautam, Shrijana" userId="9d2e9b05-3e3d-47f8-9437-c82df0fa1596" providerId="ADAL" clId="{664E066A-EE00-4739-8177-2CFA8918811B}" dt="2024-12-05T15:36:27.850" v="4557" actId="12"/>
          <ac:spMkLst>
            <pc:docMk/>
            <pc:sldMk cId="1517832413" sldId="266"/>
            <ac:spMk id="4" creationId="{EE607FB5-0DDE-0F7F-D9BB-4051A93BF453}"/>
          </ac:spMkLst>
        </pc:spChg>
      </pc:sldChg>
      <pc:sldChg chg="modSp mod modNotesTx">
        <pc:chgData name="Gautam, Shrijana" userId="9d2e9b05-3e3d-47f8-9437-c82df0fa1596" providerId="ADAL" clId="{664E066A-EE00-4739-8177-2CFA8918811B}" dt="2024-12-05T14:09:51.212" v="1734" actId="20577"/>
        <pc:sldMkLst>
          <pc:docMk/>
          <pc:sldMk cId="1020148624" sldId="267"/>
        </pc:sldMkLst>
        <pc:spChg chg="mod">
          <ac:chgData name="Gautam, Shrijana" userId="9d2e9b05-3e3d-47f8-9437-c82df0fa1596" providerId="ADAL" clId="{664E066A-EE00-4739-8177-2CFA8918811B}" dt="2024-12-05T14:09:15.357" v="1617" actId="20577"/>
          <ac:spMkLst>
            <pc:docMk/>
            <pc:sldMk cId="1020148624" sldId="267"/>
            <ac:spMk id="4" creationId="{2BB9EB6F-C23D-36CF-F7A2-DFAF26DFC8F1}"/>
          </ac:spMkLst>
        </pc:spChg>
      </pc:sldChg>
      <pc:sldChg chg="addSp modSp mod modAnim modNotesTx">
        <pc:chgData name="Gautam, Shrijana" userId="9d2e9b05-3e3d-47f8-9437-c82df0fa1596" providerId="ADAL" clId="{664E066A-EE00-4739-8177-2CFA8918811B}" dt="2024-12-05T14:20:20.535" v="2711" actId="20577"/>
        <pc:sldMkLst>
          <pc:docMk/>
          <pc:sldMk cId="965818951" sldId="268"/>
        </pc:sldMkLst>
        <pc:spChg chg="add mod">
          <ac:chgData name="Gautam, Shrijana" userId="9d2e9b05-3e3d-47f8-9437-c82df0fa1596" providerId="ADAL" clId="{664E066A-EE00-4739-8177-2CFA8918811B}" dt="2024-12-05T14:19:43.215" v="2660" actId="1076"/>
          <ac:spMkLst>
            <pc:docMk/>
            <pc:sldMk cId="965818951" sldId="268"/>
            <ac:spMk id="2" creationId="{EF344C5D-A32B-13FD-D9C7-AE27B29B2718}"/>
          </ac:spMkLst>
        </pc:spChg>
        <pc:graphicFrameChg chg="mod">
          <ac:chgData name="Gautam, Shrijana" userId="9d2e9b05-3e3d-47f8-9437-c82df0fa1596" providerId="ADAL" clId="{664E066A-EE00-4739-8177-2CFA8918811B}" dt="2024-12-05T14:19:36.818" v="2659" actId="1076"/>
          <ac:graphicFrameMkLst>
            <pc:docMk/>
            <pc:sldMk cId="965818951" sldId="268"/>
            <ac:graphicFrameMk id="7" creationId="{AB163749-82A2-C298-55A6-5F443B83C267}"/>
          </ac:graphicFrameMkLst>
        </pc:graphicFrameChg>
      </pc:sldChg>
      <pc:sldChg chg="modSp mod modNotesTx">
        <pc:chgData name="Gautam, Shrijana" userId="9d2e9b05-3e3d-47f8-9437-c82df0fa1596" providerId="ADAL" clId="{664E066A-EE00-4739-8177-2CFA8918811B}" dt="2024-12-05T19:42:34.595" v="4558" actId="20577"/>
        <pc:sldMkLst>
          <pc:docMk/>
          <pc:sldMk cId="939299397" sldId="270"/>
        </pc:sldMkLst>
        <pc:spChg chg="mod">
          <ac:chgData name="Gautam, Shrijana" userId="9d2e9b05-3e3d-47f8-9437-c82df0fa1596" providerId="ADAL" clId="{664E066A-EE00-4739-8177-2CFA8918811B}" dt="2024-12-05T03:39:52.449" v="30" actId="1076"/>
          <ac:spMkLst>
            <pc:docMk/>
            <pc:sldMk cId="939299397" sldId="270"/>
            <ac:spMk id="8" creationId="{DFB8EDC9-34D3-7E7E-C259-8EC5B5CDBC59}"/>
          </ac:spMkLst>
        </pc:spChg>
        <pc:spChg chg="mod">
          <ac:chgData name="Gautam, Shrijana" userId="9d2e9b05-3e3d-47f8-9437-c82df0fa1596" providerId="ADAL" clId="{664E066A-EE00-4739-8177-2CFA8918811B}" dt="2024-12-05T14:15:57.807" v="2518" actId="14100"/>
          <ac:spMkLst>
            <pc:docMk/>
            <pc:sldMk cId="939299397" sldId="270"/>
            <ac:spMk id="9" creationId="{5E467C61-189A-810B-E5C3-D674357F38A7}"/>
          </ac:spMkLst>
        </pc:spChg>
      </pc:sldChg>
      <pc:sldChg chg="modSp mod modNotesTx">
        <pc:chgData name="Gautam, Shrijana" userId="9d2e9b05-3e3d-47f8-9437-c82df0fa1596" providerId="ADAL" clId="{664E066A-EE00-4739-8177-2CFA8918811B}" dt="2024-12-05T14:24:00.152" v="3152" actId="20577"/>
        <pc:sldMkLst>
          <pc:docMk/>
          <pc:sldMk cId="4030721069" sldId="271"/>
        </pc:sldMkLst>
        <pc:graphicFrameChg chg="mod">
          <ac:chgData name="Gautam, Shrijana" userId="9d2e9b05-3e3d-47f8-9437-c82df0fa1596" providerId="ADAL" clId="{664E066A-EE00-4739-8177-2CFA8918811B}" dt="2024-12-05T04:15:48.900" v="45" actId="1076"/>
          <ac:graphicFrameMkLst>
            <pc:docMk/>
            <pc:sldMk cId="4030721069" sldId="271"/>
            <ac:graphicFrameMk id="5" creationId="{8A369DDC-7EF5-A976-88E3-1AFF5509B402}"/>
          </ac:graphicFrameMkLst>
        </pc:graphicFrameChg>
      </pc:sldChg>
      <pc:sldChg chg="addSp modSp mod modAnim modNotesTx">
        <pc:chgData name="Gautam, Shrijana" userId="9d2e9b05-3e3d-47f8-9437-c82df0fa1596" providerId="ADAL" clId="{664E066A-EE00-4739-8177-2CFA8918811B}" dt="2024-12-05T14:31:23.262" v="3862" actId="20577"/>
        <pc:sldMkLst>
          <pc:docMk/>
          <pc:sldMk cId="195391503" sldId="272"/>
        </pc:sldMkLst>
        <pc:spChg chg="add mod">
          <ac:chgData name="Gautam, Shrijana" userId="9d2e9b05-3e3d-47f8-9437-c82df0fa1596" providerId="ADAL" clId="{664E066A-EE00-4739-8177-2CFA8918811B}" dt="2024-12-05T14:25:29.914" v="3164" actId="1037"/>
          <ac:spMkLst>
            <pc:docMk/>
            <pc:sldMk cId="195391503" sldId="272"/>
            <ac:spMk id="12" creationId="{75C700B0-DCE4-C423-500D-9D5B3E31616C}"/>
          </ac:spMkLst>
        </pc:spChg>
        <pc:spChg chg="add mod">
          <ac:chgData name="Gautam, Shrijana" userId="9d2e9b05-3e3d-47f8-9437-c82df0fa1596" providerId="ADAL" clId="{664E066A-EE00-4739-8177-2CFA8918811B}" dt="2024-12-05T04:17:08.845" v="51" actId="1076"/>
          <ac:spMkLst>
            <pc:docMk/>
            <pc:sldMk cId="195391503" sldId="272"/>
            <ac:spMk id="13" creationId="{EAB4516A-30F2-2EBB-3DCC-1BA4EADD1611}"/>
          </ac:spMkLst>
        </pc:spChg>
        <pc:spChg chg="add mod">
          <ac:chgData name="Gautam, Shrijana" userId="9d2e9b05-3e3d-47f8-9437-c82df0fa1596" providerId="ADAL" clId="{664E066A-EE00-4739-8177-2CFA8918811B}" dt="2024-12-05T04:18:02.475" v="53" actId="1076"/>
          <ac:spMkLst>
            <pc:docMk/>
            <pc:sldMk cId="195391503" sldId="272"/>
            <ac:spMk id="14" creationId="{F45AD799-CE5D-3718-6C16-85C37EB06684}"/>
          </ac:spMkLst>
        </pc:spChg>
        <pc:graphicFrameChg chg="mod">
          <ac:chgData name="Gautam, Shrijana" userId="9d2e9b05-3e3d-47f8-9437-c82df0fa1596" providerId="ADAL" clId="{664E066A-EE00-4739-8177-2CFA8918811B}" dt="2024-12-05T14:25:32.743" v="3166" actId="1037"/>
          <ac:graphicFrameMkLst>
            <pc:docMk/>
            <pc:sldMk cId="195391503" sldId="272"/>
            <ac:graphicFrameMk id="10" creationId="{A9156D8C-2014-2808-F2AC-B6BA927C114B}"/>
          </ac:graphicFrameMkLst>
        </pc:graphicFrameChg>
      </pc:sldChg>
      <pc:sldChg chg="modSp mod modNotesTx">
        <pc:chgData name="Gautam, Shrijana" userId="9d2e9b05-3e3d-47f8-9437-c82df0fa1596" providerId="ADAL" clId="{664E066A-EE00-4739-8177-2CFA8918811B}" dt="2024-12-05T14:36:32.151" v="4154" actId="20577"/>
        <pc:sldMkLst>
          <pc:docMk/>
          <pc:sldMk cId="4210364206" sldId="273"/>
        </pc:sldMkLst>
        <pc:graphicFrameChg chg="modGraphic">
          <ac:chgData name="Gautam, Shrijana" userId="9d2e9b05-3e3d-47f8-9437-c82df0fa1596" providerId="ADAL" clId="{664E066A-EE00-4739-8177-2CFA8918811B}" dt="2024-12-05T03:44:59.298" v="31" actId="2164"/>
          <ac:graphicFrameMkLst>
            <pc:docMk/>
            <pc:sldMk cId="4210364206" sldId="273"/>
            <ac:graphicFrameMk id="5" creationId="{5DA6732C-1EEF-CAEC-A462-936098CB4C5F}"/>
          </ac:graphicFrameMkLst>
        </pc:graphicFrameChg>
      </pc:sldChg>
      <pc:sldChg chg="addSp modSp mod modNotesTx">
        <pc:chgData name="Gautam, Shrijana" userId="9d2e9b05-3e3d-47f8-9437-c82df0fa1596" providerId="ADAL" clId="{664E066A-EE00-4739-8177-2CFA8918811B}" dt="2024-12-05T19:46:49.216" v="4560" actId="1076"/>
        <pc:sldMkLst>
          <pc:docMk/>
          <pc:sldMk cId="2321226976" sldId="274"/>
        </pc:sldMkLst>
        <pc:spChg chg="mod">
          <ac:chgData name="Gautam, Shrijana" userId="9d2e9b05-3e3d-47f8-9437-c82df0fa1596" providerId="ADAL" clId="{664E066A-EE00-4739-8177-2CFA8918811B}" dt="2024-12-05T14:21:06.831" v="2739" actId="1076"/>
          <ac:spMkLst>
            <pc:docMk/>
            <pc:sldMk cId="2321226976" sldId="274"/>
            <ac:spMk id="5" creationId="{A94539C3-D3CA-A763-BE1F-41BEC88DD277}"/>
          </ac:spMkLst>
        </pc:spChg>
        <pc:picChg chg="add mod">
          <ac:chgData name="Gautam, Shrijana" userId="9d2e9b05-3e3d-47f8-9437-c82df0fa1596" providerId="ADAL" clId="{664E066A-EE00-4739-8177-2CFA8918811B}" dt="2024-12-05T19:46:49.216" v="4560" actId="1076"/>
          <ac:picMkLst>
            <pc:docMk/>
            <pc:sldMk cId="2321226976" sldId="274"/>
            <ac:picMk id="2" creationId="{D26E1FA1-BDE3-4973-49B5-02D1862E9147}"/>
          </ac:picMkLst>
        </pc:picChg>
      </pc:sldChg>
      <pc:sldChg chg="modNotesTx">
        <pc:chgData name="Gautam, Shrijana" userId="9d2e9b05-3e3d-47f8-9437-c82df0fa1596" providerId="ADAL" clId="{664E066A-EE00-4739-8177-2CFA8918811B}" dt="2024-12-05T13:53:19.195" v="537" actId="313"/>
        <pc:sldMkLst>
          <pc:docMk/>
          <pc:sldMk cId="914664036" sldId="275"/>
        </pc:sldMkLst>
      </pc:sldChg>
      <pc:sldChg chg="modNotesTx">
        <pc:chgData name="Gautam, Shrijana" userId="9d2e9b05-3e3d-47f8-9437-c82df0fa1596" providerId="ADAL" clId="{664E066A-EE00-4739-8177-2CFA8918811B}" dt="2024-12-05T14:03:44.639" v="973" actId="20577"/>
        <pc:sldMkLst>
          <pc:docMk/>
          <pc:sldMk cId="3849659978" sldId="276"/>
        </pc:sldMkLst>
      </pc:sldChg>
      <pc:sldChg chg="modNotesTx">
        <pc:chgData name="Gautam, Shrijana" userId="9d2e9b05-3e3d-47f8-9437-c82df0fa1596" providerId="ADAL" clId="{664E066A-EE00-4739-8177-2CFA8918811B}" dt="2024-12-05T14:10:14.795" v="1808" actId="20577"/>
        <pc:sldMkLst>
          <pc:docMk/>
          <pc:sldMk cId="3516100156" sldId="277"/>
        </pc:sldMkLst>
      </pc:sldChg>
      <pc:sldChg chg="addSp modSp mod modAnim modNotesTx">
        <pc:chgData name="Gautam, Shrijana" userId="9d2e9b05-3e3d-47f8-9437-c82df0fa1596" providerId="ADAL" clId="{664E066A-EE00-4739-8177-2CFA8918811B}" dt="2024-12-05T14:38:02.683" v="4416" actId="20577"/>
        <pc:sldMkLst>
          <pc:docMk/>
          <pc:sldMk cId="273702199" sldId="278"/>
        </pc:sldMkLst>
        <pc:spChg chg="add mod">
          <ac:chgData name="Gautam, Shrijana" userId="9d2e9b05-3e3d-47f8-9437-c82df0fa1596" providerId="ADAL" clId="{664E066A-EE00-4739-8177-2CFA8918811B}" dt="2024-12-05T04:18:29.873" v="55" actId="1076"/>
          <ac:spMkLst>
            <pc:docMk/>
            <pc:sldMk cId="273702199" sldId="278"/>
            <ac:spMk id="4" creationId="{B15F0BAE-F430-A9A6-1F75-2B2D04C5B3A6}"/>
          </ac:spMkLst>
        </pc:spChg>
        <pc:spChg chg="mod">
          <ac:chgData name="Gautam, Shrijana" userId="9d2e9b05-3e3d-47f8-9437-c82df0fa1596" providerId="ADAL" clId="{664E066A-EE00-4739-8177-2CFA8918811B}" dt="2024-12-05T03:45:26.812" v="32" actId="20577"/>
          <ac:spMkLst>
            <pc:docMk/>
            <pc:sldMk cId="273702199" sldId="278"/>
            <ac:spMk id="10" creationId="{D2030399-3DC7-115A-B68A-A3D695B86FFB}"/>
          </ac:spMkLst>
        </pc:spChg>
      </pc:sldChg>
      <pc:sldChg chg="modSp mod">
        <pc:chgData name="Gautam, Shrijana" userId="9d2e9b05-3e3d-47f8-9437-c82df0fa1596" providerId="ADAL" clId="{664E066A-EE00-4739-8177-2CFA8918811B}" dt="2024-12-05T21:52:28.307" v="4814" actId="20577"/>
        <pc:sldMkLst>
          <pc:docMk/>
          <pc:sldMk cId="3728186420" sldId="280"/>
        </pc:sldMkLst>
        <pc:spChg chg="mod">
          <ac:chgData name="Gautam, Shrijana" userId="9d2e9b05-3e3d-47f8-9437-c82df0fa1596" providerId="ADAL" clId="{664E066A-EE00-4739-8177-2CFA8918811B}" dt="2024-12-05T21:52:28.307" v="4814" actId="20577"/>
          <ac:spMkLst>
            <pc:docMk/>
            <pc:sldMk cId="3728186420" sldId="280"/>
            <ac:spMk id="9" creationId="{E7AC75D6-5301-C472-65D3-6129BAC93C94}"/>
          </ac:spMkLst>
        </pc:spChg>
      </pc:sldChg>
      <pc:sldChg chg="modSp mod modNotesTx">
        <pc:chgData name="Gautam, Shrijana" userId="9d2e9b05-3e3d-47f8-9437-c82df0fa1596" providerId="ADAL" clId="{664E066A-EE00-4739-8177-2CFA8918811B}" dt="2024-12-05T21:24:08.055" v="4760" actId="20577"/>
        <pc:sldMkLst>
          <pc:docMk/>
          <pc:sldMk cId="2582144949" sldId="281"/>
        </pc:sldMkLst>
        <pc:spChg chg="mod">
          <ac:chgData name="Gautam, Shrijana" userId="9d2e9b05-3e3d-47f8-9437-c82df0fa1596" providerId="ADAL" clId="{664E066A-EE00-4739-8177-2CFA8918811B}" dt="2024-12-05T21:24:08.055" v="4760" actId="20577"/>
          <ac:spMkLst>
            <pc:docMk/>
            <pc:sldMk cId="2582144949" sldId="281"/>
            <ac:spMk id="4" creationId="{6456A15F-BD35-839B-724C-E692C9306C4A}"/>
          </ac:spMkLst>
        </pc:spChg>
        <pc:spChg chg="mod">
          <ac:chgData name="Gautam, Shrijana" userId="9d2e9b05-3e3d-47f8-9437-c82df0fa1596" providerId="ADAL" clId="{664E066A-EE00-4739-8177-2CFA8918811B}" dt="2024-12-05T15:18:55.811" v="4549" actId="122"/>
          <ac:spMkLst>
            <pc:docMk/>
            <pc:sldMk cId="2582144949" sldId="281"/>
            <ac:spMk id="10" creationId="{EFC0966D-9D09-DB2A-7F3F-9D80472CE4E7}"/>
          </ac:spMkLst>
        </pc:spChg>
      </pc:sldChg>
      <pc:sldChg chg="modNotesTx">
        <pc:chgData name="Gautam, Shrijana" userId="9d2e9b05-3e3d-47f8-9437-c82df0fa1596" providerId="ADAL" clId="{664E066A-EE00-4739-8177-2CFA8918811B}" dt="2024-12-05T14:38:25.584" v="4479" actId="313"/>
        <pc:sldMkLst>
          <pc:docMk/>
          <pc:sldMk cId="2544830815" sldId="282"/>
        </pc:sldMkLst>
      </pc:sldChg>
      <pc:sldChg chg="addSp modSp new mod ord modClrScheme chgLayout">
        <pc:chgData name="Gautam, Shrijana" userId="9d2e9b05-3e3d-47f8-9437-c82df0fa1596" providerId="ADAL" clId="{664E066A-EE00-4739-8177-2CFA8918811B}" dt="2024-12-05T15:15:31.211" v="4495" actId="26606"/>
        <pc:sldMkLst>
          <pc:docMk/>
          <pc:sldMk cId="3894032569" sldId="283"/>
        </pc:sldMkLst>
        <pc:picChg chg="add mod">
          <ac:chgData name="Gautam, Shrijana" userId="9d2e9b05-3e3d-47f8-9437-c82df0fa1596" providerId="ADAL" clId="{664E066A-EE00-4739-8177-2CFA8918811B}" dt="2024-12-05T15:15:31.211" v="4495" actId="26606"/>
          <ac:picMkLst>
            <pc:docMk/>
            <pc:sldMk cId="3894032569" sldId="283"/>
            <ac:picMk id="1026" creationId="{D84D0ECE-B019-2E90-5222-B487740E1F8B}"/>
          </ac:picMkLst>
        </pc:picChg>
      </pc:sldChg>
      <pc:sldChg chg="new del">
        <pc:chgData name="Gautam, Shrijana" userId="9d2e9b05-3e3d-47f8-9437-c82df0fa1596" providerId="ADAL" clId="{664E066A-EE00-4739-8177-2CFA8918811B}" dt="2024-12-05T21:24:00.536" v="4759" actId="2696"/>
        <pc:sldMkLst>
          <pc:docMk/>
          <pc:sldMk cId="3706542886" sldId="284"/>
        </pc:sldMkLst>
      </pc:sldChg>
      <pc:sldChg chg="modSp add mod">
        <pc:chgData name="Gautam, Shrijana" userId="9d2e9b05-3e3d-47f8-9437-c82df0fa1596" providerId="ADAL" clId="{664E066A-EE00-4739-8177-2CFA8918811B}" dt="2024-12-05T21:36:32.270" v="4780" actId="27636"/>
        <pc:sldMkLst>
          <pc:docMk/>
          <pc:sldMk cId="1608451675" sldId="285"/>
        </pc:sldMkLst>
        <pc:spChg chg="mod">
          <ac:chgData name="Gautam, Shrijana" userId="9d2e9b05-3e3d-47f8-9437-c82df0fa1596" providerId="ADAL" clId="{664E066A-EE00-4739-8177-2CFA8918811B}" dt="2024-12-05T21:36:32.270" v="4780" actId="27636"/>
          <ac:spMkLst>
            <pc:docMk/>
            <pc:sldMk cId="1608451675" sldId="285"/>
            <ac:spMk id="4" creationId="{B5282B5F-9EE6-5A71-E9DC-C5A4E0F94E12}"/>
          </ac:spMkLst>
        </pc:spChg>
        <pc:spChg chg="mod">
          <ac:chgData name="Gautam, Shrijana" userId="9d2e9b05-3e3d-47f8-9437-c82df0fa1596" providerId="ADAL" clId="{664E066A-EE00-4739-8177-2CFA8918811B}" dt="2024-12-05T21:35:29.153" v="4769" actId="20577"/>
          <ac:spMkLst>
            <pc:docMk/>
            <pc:sldMk cId="1608451675" sldId="285"/>
            <ac:spMk id="10" creationId="{76BF1127-7CD9-971F-9635-E09C193F6A67}"/>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0D01AB-7AE8-4AD9-BB6A-D3867510475C}"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1AE643AD-FD85-451A-ADE7-03FA28226367}">
      <dgm:prSet custT="1"/>
      <dgm:spPr/>
      <dgm:t>
        <a:bodyPr/>
        <a:lstStyle/>
        <a:p>
          <a:r>
            <a:rPr lang="en-US" sz="1900"/>
            <a:t>Introduction</a:t>
          </a:r>
        </a:p>
      </dgm:t>
    </dgm:pt>
    <dgm:pt modelId="{6A513577-34AD-446C-9942-89F3E0C38DDE}" type="parTrans" cxnId="{FE739EA1-E04C-450D-8BAA-054B579A8498}">
      <dgm:prSet/>
      <dgm:spPr/>
      <dgm:t>
        <a:bodyPr/>
        <a:lstStyle/>
        <a:p>
          <a:endParaRPr lang="en-US" sz="1900"/>
        </a:p>
      </dgm:t>
    </dgm:pt>
    <dgm:pt modelId="{97AC35E7-9E2D-4BF2-9A7A-AA05FB368022}" type="sibTrans" cxnId="{FE739EA1-E04C-450D-8BAA-054B579A8498}">
      <dgm:prSet/>
      <dgm:spPr/>
      <dgm:t>
        <a:bodyPr/>
        <a:lstStyle/>
        <a:p>
          <a:endParaRPr lang="en-US" sz="1900"/>
        </a:p>
      </dgm:t>
    </dgm:pt>
    <dgm:pt modelId="{A6F2240C-E93C-4261-B3C3-2D207AA98477}">
      <dgm:prSet custT="1"/>
      <dgm:spPr/>
      <dgm:t>
        <a:bodyPr/>
        <a:lstStyle/>
        <a:p>
          <a:r>
            <a:rPr lang="en-US" sz="1900"/>
            <a:t>Objectives</a:t>
          </a:r>
        </a:p>
      </dgm:t>
    </dgm:pt>
    <dgm:pt modelId="{EC874211-4F83-4221-BE61-ACE1FF018EFF}" type="parTrans" cxnId="{84654DFB-E761-4FD5-B483-127633730B60}">
      <dgm:prSet/>
      <dgm:spPr/>
      <dgm:t>
        <a:bodyPr/>
        <a:lstStyle/>
        <a:p>
          <a:endParaRPr lang="en-US" sz="1900"/>
        </a:p>
      </dgm:t>
    </dgm:pt>
    <dgm:pt modelId="{A3F09620-5F5B-46D2-BA96-CC34E975897D}" type="sibTrans" cxnId="{84654DFB-E761-4FD5-B483-127633730B60}">
      <dgm:prSet/>
      <dgm:spPr/>
      <dgm:t>
        <a:bodyPr/>
        <a:lstStyle/>
        <a:p>
          <a:endParaRPr lang="en-US" sz="1900"/>
        </a:p>
      </dgm:t>
    </dgm:pt>
    <dgm:pt modelId="{DCD14EAE-FE12-4EF4-9D18-EC78620BA1BC}">
      <dgm:prSet custT="1"/>
      <dgm:spPr/>
      <dgm:t>
        <a:bodyPr/>
        <a:lstStyle/>
        <a:p>
          <a:r>
            <a:rPr lang="en-US" sz="1900"/>
            <a:t>Methods</a:t>
          </a:r>
        </a:p>
      </dgm:t>
    </dgm:pt>
    <dgm:pt modelId="{F839FFAC-A685-4F30-8DD4-3DAE3B0CE910}" type="parTrans" cxnId="{5AC9CCE5-095B-4D83-909E-36A94D2C5EFF}">
      <dgm:prSet/>
      <dgm:spPr/>
      <dgm:t>
        <a:bodyPr/>
        <a:lstStyle/>
        <a:p>
          <a:endParaRPr lang="en-US" sz="1900"/>
        </a:p>
      </dgm:t>
    </dgm:pt>
    <dgm:pt modelId="{F8EE8403-E168-4031-9A53-3071C214ABF3}" type="sibTrans" cxnId="{5AC9CCE5-095B-4D83-909E-36A94D2C5EFF}">
      <dgm:prSet/>
      <dgm:spPr/>
      <dgm:t>
        <a:bodyPr/>
        <a:lstStyle/>
        <a:p>
          <a:endParaRPr lang="en-US" sz="1900"/>
        </a:p>
      </dgm:t>
    </dgm:pt>
    <dgm:pt modelId="{7D84A74B-A58F-47EF-9AA6-E8D98EBEAD2A}">
      <dgm:prSet custT="1"/>
      <dgm:spPr/>
      <dgm:t>
        <a:bodyPr/>
        <a:lstStyle/>
        <a:p>
          <a:r>
            <a:rPr lang="en-US" sz="1900"/>
            <a:t>Results</a:t>
          </a:r>
        </a:p>
      </dgm:t>
    </dgm:pt>
    <dgm:pt modelId="{CD2AB9B2-1FEC-4880-901F-DEF7668554F1}" type="parTrans" cxnId="{76F421EC-BF37-40F2-8EB6-57D66DB48DE8}">
      <dgm:prSet/>
      <dgm:spPr/>
      <dgm:t>
        <a:bodyPr/>
        <a:lstStyle/>
        <a:p>
          <a:endParaRPr lang="en-US" sz="1900"/>
        </a:p>
      </dgm:t>
    </dgm:pt>
    <dgm:pt modelId="{5240EE99-C677-43D3-8840-7AC5200E5386}" type="sibTrans" cxnId="{76F421EC-BF37-40F2-8EB6-57D66DB48DE8}">
      <dgm:prSet/>
      <dgm:spPr/>
      <dgm:t>
        <a:bodyPr/>
        <a:lstStyle/>
        <a:p>
          <a:endParaRPr lang="en-US" sz="1900"/>
        </a:p>
      </dgm:t>
    </dgm:pt>
    <dgm:pt modelId="{2B92C926-7768-4F03-A927-E5CBD5D24A93}">
      <dgm:prSet custT="1"/>
      <dgm:spPr/>
      <dgm:t>
        <a:bodyPr/>
        <a:lstStyle/>
        <a:p>
          <a:r>
            <a:rPr lang="en-US" sz="1900" dirty="0"/>
            <a:t>Summary &amp; Conclusion</a:t>
          </a:r>
        </a:p>
      </dgm:t>
    </dgm:pt>
    <dgm:pt modelId="{399B4105-9814-43F6-B984-92EF3E8452AA}" type="parTrans" cxnId="{ED2BB82E-5F2A-49BA-A200-2278D2C516DC}">
      <dgm:prSet/>
      <dgm:spPr/>
      <dgm:t>
        <a:bodyPr/>
        <a:lstStyle/>
        <a:p>
          <a:endParaRPr lang="en-US" sz="1900"/>
        </a:p>
      </dgm:t>
    </dgm:pt>
    <dgm:pt modelId="{014E2928-D6E7-4A9B-A12F-B5683A8B318F}" type="sibTrans" cxnId="{ED2BB82E-5F2A-49BA-A200-2278D2C516DC}">
      <dgm:prSet/>
      <dgm:spPr/>
      <dgm:t>
        <a:bodyPr/>
        <a:lstStyle/>
        <a:p>
          <a:endParaRPr lang="en-US" sz="1900"/>
        </a:p>
      </dgm:t>
    </dgm:pt>
    <dgm:pt modelId="{89A9DF55-01EA-4316-9C81-80125D7680B2}" type="pres">
      <dgm:prSet presAssocID="{760D01AB-7AE8-4AD9-BB6A-D3867510475C}" presName="hierChild1" presStyleCnt="0">
        <dgm:presLayoutVars>
          <dgm:chPref val="1"/>
          <dgm:dir/>
          <dgm:animOne val="branch"/>
          <dgm:animLvl val="lvl"/>
          <dgm:resizeHandles/>
        </dgm:presLayoutVars>
      </dgm:prSet>
      <dgm:spPr/>
    </dgm:pt>
    <dgm:pt modelId="{C2B18842-9989-40D0-98C2-D83A16DB9729}" type="pres">
      <dgm:prSet presAssocID="{1AE643AD-FD85-451A-ADE7-03FA28226367}" presName="hierRoot1" presStyleCnt="0"/>
      <dgm:spPr/>
    </dgm:pt>
    <dgm:pt modelId="{4D4BD7B4-F6B5-4677-BFD2-BC9BA473EAB4}" type="pres">
      <dgm:prSet presAssocID="{1AE643AD-FD85-451A-ADE7-03FA28226367}" presName="composite" presStyleCnt="0"/>
      <dgm:spPr/>
    </dgm:pt>
    <dgm:pt modelId="{983C70A0-B999-45F4-AA4F-E280934DED4D}" type="pres">
      <dgm:prSet presAssocID="{1AE643AD-FD85-451A-ADE7-03FA28226367}" presName="background" presStyleLbl="node0" presStyleIdx="0" presStyleCnt="5"/>
      <dgm:spPr/>
    </dgm:pt>
    <dgm:pt modelId="{DAFAB997-322F-47D0-8C80-8996327EBF75}" type="pres">
      <dgm:prSet presAssocID="{1AE643AD-FD85-451A-ADE7-03FA28226367}" presName="text" presStyleLbl="fgAcc0" presStyleIdx="0" presStyleCnt="5">
        <dgm:presLayoutVars>
          <dgm:chPref val="3"/>
        </dgm:presLayoutVars>
      </dgm:prSet>
      <dgm:spPr/>
    </dgm:pt>
    <dgm:pt modelId="{2EE77ECF-4A2D-4CEA-ABCA-035A4A723B72}" type="pres">
      <dgm:prSet presAssocID="{1AE643AD-FD85-451A-ADE7-03FA28226367}" presName="hierChild2" presStyleCnt="0"/>
      <dgm:spPr/>
    </dgm:pt>
    <dgm:pt modelId="{200D6154-1B5C-4394-96FB-C9E415B8E253}" type="pres">
      <dgm:prSet presAssocID="{A6F2240C-E93C-4261-B3C3-2D207AA98477}" presName="hierRoot1" presStyleCnt="0"/>
      <dgm:spPr/>
    </dgm:pt>
    <dgm:pt modelId="{9C4D8C79-E14A-4379-A38A-71D87E99A836}" type="pres">
      <dgm:prSet presAssocID="{A6F2240C-E93C-4261-B3C3-2D207AA98477}" presName="composite" presStyleCnt="0"/>
      <dgm:spPr/>
    </dgm:pt>
    <dgm:pt modelId="{6D036DBB-74C6-4B35-AF2E-8EE238CD0EB0}" type="pres">
      <dgm:prSet presAssocID="{A6F2240C-E93C-4261-B3C3-2D207AA98477}" presName="background" presStyleLbl="node0" presStyleIdx="1" presStyleCnt="5"/>
      <dgm:spPr/>
    </dgm:pt>
    <dgm:pt modelId="{A1FEA7A6-32A0-4231-A7A1-AF033B96FBB7}" type="pres">
      <dgm:prSet presAssocID="{A6F2240C-E93C-4261-B3C3-2D207AA98477}" presName="text" presStyleLbl="fgAcc0" presStyleIdx="1" presStyleCnt="5">
        <dgm:presLayoutVars>
          <dgm:chPref val="3"/>
        </dgm:presLayoutVars>
      </dgm:prSet>
      <dgm:spPr/>
    </dgm:pt>
    <dgm:pt modelId="{6DE7A5C9-406F-4EB2-86E1-72C558C87662}" type="pres">
      <dgm:prSet presAssocID="{A6F2240C-E93C-4261-B3C3-2D207AA98477}" presName="hierChild2" presStyleCnt="0"/>
      <dgm:spPr/>
    </dgm:pt>
    <dgm:pt modelId="{8A01E658-15FF-4F3D-8C27-B72B288B2DBD}" type="pres">
      <dgm:prSet presAssocID="{DCD14EAE-FE12-4EF4-9D18-EC78620BA1BC}" presName="hierRoot1" presStyleCnt="0"/>
      <dgm:spPr/>
    </dgm:pt>
    <dgm:pt modelId="{7664E6B8-A228-4464-968E-A5FC177D6598}" type="pres">
      <dgm:prSet presAssocID="{DCD14EAE-FE12-4EF4-9D18-EC78620BA1BC}" presName="composite" presStyleCnt="0"/>
      <dgm:spPr/>
    </dgm:pt>
    <dgm:pt modelId="{EDE052F1-CEB9-43D9-8802-14D44141920A}" type="pres">
      <dgm:prSet presAssocID="{DCD14EAE-FE12-4EF4-9D18-EC78620BA1BC}" presName="background" presStyleLbl="node0" presStyleIdx="2" presStyleCnt="5"/>
      <dgm:spPr/>
    </dgm:pt>
    <dgm:pt modelId="{E553BA57-A668-4BAE-A01F-F22BE13DD090}" type="pres">
      <dgm:prSet presAssocID="{DCD14EAE-FE12-4EF4-9D18-EC78620BA1BC}" presName="text" presStyleLbl="fgAcc0" presStyleIdx="2" presStyleCnt="5">
        <dgm:presLayoutVars>
          <dgm:chPref val="3"/>
        </dgm:presLayoutVars>
      </dgm:prSet>
      <dgm:spPr/>
    </dgm:pt>
    <dgm:pt modelId="{BEAC1F1C-0023-4F5A-9BAB-1DF0F37B2F72}" type="pres">
      <dgm:prSet presAssocID="{DCD14EAE-FE12-4EF4-9D18-EC78620BA1BC}" presName="hierChild2" presStyleCnt="0"/>
      <dgm:spPr/>
    </dgm:pt>
    <dgm:pt modelId="{B31AEA73-0999-4F76-B3F9-C225A9A94FE3}" type="pres">
      <dgm:prSet presAssocID="{7D84A74B-A58F-47EF-9AA6-E8D98EBEAD2A}" presName="hierRoot1" presStyleCnt="0"/>
      <dgm:spPr/>
    </dgm:pt>
    <dgm:pt modelId="{480C6445-3F1A-42C5-B149-298AF8D80429}" type="pres">
      <dgm:prSet presAssocID="{7D84A74B-A58F-47EF-9AA6-E8D98EBEAD2A}" presName="composite" presStyleCnt="0"/>
      <dgm:spPr/>
    </dgm:pt>
    <dgm:pt modelId="{7A86A036-785B-40D5-988C-242CADB75E9E}" type="pres">
      <dgm:prSet presAssocID="{7D84A74B-A58F-47EF-9AA6-E8D98EBEAD2A}" presName="background" presStyleLbl="node0" presStyleIdx="3" presStyleCnt="5"/>
      <dgm:spPr/>
    </dgm:pt>
    <dgm:pt modelId="{5A2765FF-1A8E-45EE-AE70-1CC9340B4370}" type="pres">
      <dgm:prSet presAssocID="{7D84A74B-A58F-47EF-9AA6-E8D98EBEAD2A}" presName="text" presStyleLbl="fgAcc0" presStyleIdx="3" presStyleCnt="5">
        <dgm:presLayoutVars>
          <dgm:chPref val="3"/>
        </dgm:presLayoutVars>
      </dgm:prSet>
      <dgm:spPr/>
    </dgm:pt>
    <dgm:pt modelId="{741C2E3F-F967-4B7F-A8DE-15011AA43394}" type="pres">
      <dgm:prSet presAssocID="{7D84A74B-A58F-47EF-9AA6-E8D98EBEAD2A}" presName="hierChild2" presStyleCnt="0"/>
      <dgm:spPr/>
    </dgm:pt>
    <dgm:pt modelId="{73522489-BE28-412E-8652-E869BCAB070B}" type="pres">
      <dgm:prSet presAssocID="{2B92C926-7768-4F03-A927-E5CBD5D24A93}" presName="hierRoot1" presStyleCnt="0"/>
      <dgm:spPr/>
    </dgm:pt>
    <dgm:pt modelId="{1671A91A-CB00-4751-BDB4-68077BEFFCF5}" type="pres">
      <dgm:prSet presAssocID="{2B92C926-7768-4F03-A927-E5CBD5D24A93}" presName="composite" presStyleCnt="0"/>
      <dgm:spPr/>
    </dgm:pt>
    <dgm:pt modelId="{E16FD119-F7E2-41C0-9D30-3CC6A4930D56}" type="pres">
      <dgm:prSet presAssocID="{2B92C926-7768-4F03-A927-E5CBD5D24A93}" presName="background" presStyleLbl="node0" presStyleIdx="4" presStyleCnt="5"/>
      <dgm:spPr/>
    </dgm:pt>
    <dgm:pt modelId="{8466C739-23D7-412D-B1B9-0996F34EF123}" type="pres">
      <dgm:prSet presAssocID="{2B92C926-7768-4F03-A927-E5CBD5D24A93}" presName="text" presStyleLbl="fgAcc0" presStyleIdx="4" presStyleCnt="5">
        <dgm:presLayoutVars>
          <dgm:chPref val="3"/>
        </dgm:presLayoutVars>
      </dgm:prSet>
      <dgm:spPr/>
    </dgm:pt>
    <dgm:pt modelId="{050C7528-9A9F-4779-AC68-912321AA5C56}" type="pres">
      <dgm:prSet presAssocID="{2B92C926-7768-4F03-A927-E5CBD5D24A93}" presName="hierChild2" presStyleCnt="0"/>
      <dgm:spPr/>
    </dgm:pt>
  </dgm:ptLst>
  <dgm:cxnLst>
    <dgm:cxn modelId="{8A63011B-D963-43AD-B855-E37409A06829}" type="presOf" srcId="{7D84A74B-A58F-47EF-9AA6-E8D98EBEAD2A}" destId="{5A2765FF-1A8E-45EE-AE70-1CC9340B4370}" srcOrd="0" destOrd="0" presId="urn:microsoft.com/office/officeart/2005/8/layout/hierarchy1"/>
    <dgm:cxn modelId="{ED2BB82E-5F2A-49BA-A200-2278D2C516DC}" srcId="{760D01AB-7AE8-4AD9-BB6A-D3867510475C}" destId="{2B92C926-7768-4F03-A927-E5CBD5D24A93}" srcOrd="4" destOrd="0" parTransId="{399B4105-9814-43F6-B984-92EF3E8452AA}" sibTransId="{014E2928-D6E7-4A9B-A12F-B5683A8B318F}"/>
    <dgm:cxn modelId="{EE5C3734-AF0A-4C4B-8FBA-4A1845FF0AFF}" type="presOf" srcId="{1AE643AD-FD85-451A-ADE7-03FA28226367}" destId="{DAFAB997-322F-47D0-8C80-8996327EBF75}" srcOrd="0" destOrd="0" presId="urn:microsoft.com/office/officeart/2005/8/layout/hierarchy1"/>
    <dgm:cxn modelId="{06FC0A4D-DDF7-4BBF-A42D-64091F1ABCF2}" type="presOf" srcId="{2B92C926-7768-4F03-A927-E5CBD5D24A93}" destId="{8466C739-23D7-412D-B1B9-0996F34EF123}" srcOrd="0" destOrd="0" presId="urn:microsoft.com/office/officeart/2005/8/layout/hierarchy1"/>
    <dgm:cxn modelId="{63980B53-F263-457E-B9DB-3C02456966B3}" type="presOf" srcId="{760D01AB-7AE8-4AD9-BB6A-D3867510475C}" destId="{89A9DF55-01EA-4316-9C81-80125D7680B2}" srcOrd="0" destOrd="0" presId="urn:microsoft.com/office/officeart/2005/8/layout/hierarchy1"/>
    <dgm:cxn modelId="{FE739EA1-E04C-450D-8BAA-054B579A8498}" srcId="{760D01AB-7AE8-4AD9-BB6A-D3867510475C}" destId="{1AE643AD-FD85-451A-ADE7-03FA28226367}" srcOrd="0" destOrd="0" parTransId="{6A513577-34AD-446C-9942-89F3E0C38DDE}" sibTransId="{97AC35E7-9E2D-4BF2-9A7A-AA05FB368022}"/>
    <dgm:cxn modelId="{8302B3BE-5FAA-4758-9725-2A35A868FB3B}" type="presOf" srcId="{A6F2240C-E93C-4261-B3C3-2D207AA98477}" destId="{A1FEA7A6-32A0-4231-A7A1-AF033B96FBB7}" srcOrd="0" destOrd="0" presId="urn:microsoft.com/office/officeart/2005/8/layout/hierarchy1"/>
    <dgm:cxn modelId="{5AC9CCE5-095B-4D83-909E-36A94D2C5EFF}" srcId="{760D01AB-7AE8-4AD9-BB6A-D3867510475C}" destId="{DCD14EAE-FE12-4EF4-9D18-EC78620BA1BC}" srcOrd="2" destOrd="0" parTransId="{F839FFAC-A685-4F30-8DD4-3DAE3B0CE910}" sibTransId="{F8EE8403-E168-4031-9A53-3071C214ABF3}"/>
    <dgm:cxn modelId="{950B90EB-2954-4795-B564-878D5E2F4A16}" type="presOf" srcId="{DCD14EAE-FE12-4EF4-9D18-EC78620BA1BC}" destId="{E553BA57-A668-4BAE-A01F-F22BE13DD090}" srcOrd="0" destOrd="0" presId="urn:microsoft.com/office/officeart/2005/8/layout/hierarchy1"/>
    <dgm:cxn modelId="{76F421EC-BF37-40F2-8EB6-57D66DB48DE8}" srcId="{760D01AB-7AE8-4AD9-BB6A-D3867510475C}" destId="{7D84A74B-A58F-47EF-9AA6-E8D98EBEAD2A}" srcOrd="3" destOrd="0" parTransId="{CD2AB9B2-1FEC-4880-901F-DEF7668554F1}" sibTransId="{5240EE99-C677-43D3-8840-7AC5200E5386}"/>
    <dgm:cxn modelId="{84654DFB-E761-4FD5-B483-127633730B60}" srcId="{760D01AB-7AE8-4AD9-BB6A-D3867510475C}" destId="{A6F2240C-E93C-4261-B3C3-2D207AA98477}" srcOrd="1" destOrd="0" parTransId="{EC874211-4F83-4221-BE61-ACE1FF018EFF}" sibTransId="{A3F09620-5F5B-46D2-BA96-CC34E975897D}"/>
    <dgm:cxn modelId="{A51BFE0D-B813-4CDA-9564-1F7E6AEE480C}" type="presParOf" srcId="{89A9DF55-01EA-4316-9C81-80125D7680B2}" destId="{C2B18842-9989-40D0-98C2-D83A16DB9729}" srcOrd="0" destOrd="0" presId="urn:microsoft.com/office/officeart/2005/8/layout/hierarchy1"/>
    <dgm:cxn modelId="{74373D6F-010A-429B-BA59-38F8EA25EA25}" type="presParOf" srcId="{C2B18842-9989-40D0-98C2-D83A16DB9729}" destId="{4D4BD7B4-F6B5-4677-BFD2-BC9BA473EAB4}" srcOrd="0" destOrd="0" presId="urn:microsoft.com/office/officeart/2005/8/layout/hierarchy1"/>
    <dgm:cxn modelId="{97D827BA-AD4B-4DE1-94A2-6F6B4EF64A2E}" type="presParOf" srcId="{4D4BD7B4-F6B5-4677-BFD2-BC9BA473EAB4}" destId="{983C70A0-B999-45F4-AA4F-E280934DED4D}" srcOrd="0" destOrd="0" presId="urn:microsoft.com/office/officeart/2005/8/layout/hierarchy1"/>
    <dgm:cxn modelId="{E4FBC792-13D7-406F-B39E-AF3D7966818E}" type="presParOf" srcId="{4D4BD7B4-F6B5-4677-BFD2-BC9BA473EAB4}" destId="{DAFAB997-322F-47D0-8C80-8996327EBF75}" srcOrd="1" destOrd="0" presId="urn:microsoft.com/office/officeart/2005/8/layout/hierarchy1"/>
    <dgm:cxn modelId="{0DBD8EBC-DD90-4CEE-A0F3-959348DB30AB}" type="presParOf" srcId="{C2B18842-9989-40D0-98C2-D83A16DB9729}" destId="{2EE77ECF-4A2D-4CEA-ABCA-035A4A723B72}" srcOrd="1" destOrd="0" presId="urn:microsoft.com/office/officeart/2005/8/layout/hierarchy1"/>
    <dgm:cxn modelId="{FA73BBC8-AF33-48A4-82B6-4B7455A4ED2F}" type="presParOf" srcId="{89A9DF55-01EA-4316-9C81-80125D7680B2}" destId="{200D6154-1B5C-4394-96FB-C9E415B8E253}" srcOrd="1" destOrd="0" presId="urn:microsoft.com/office/officeart/2005/8/layout/hierarchy1"/>
    <dgm:cxn modelId="{2EF2DDF3-5E01-49C0-9E96-23C4C173AF88}" type="presParOf" srcId="{200D6154-1B5C-4394-96FB-C9E415B8E253}" destId="{9C4D8C79-E14A-4379-A38A-71D87E99A836}" srcOrd="0" destOrd="0" presId="urn:microsoft.com/office/officeart/2005/8/layout/hierarchy1"/>
    <dgm:cxn modelId="{4EA13486-8654-4C5B-A1D3-045417E1DE2B}" type="presParOf" srcId="{9C4D8C79-E14A-4379-A38A-71D87E99A836}" destId="{6D036DBB-74C6-4B35-AF2E-8EE238CD0EB0}" srcOrd="0" destOrd="0" presId="urn:microsoft.com/office/officeart/2005/8/layout/hierarchy1"/>
    <dgm:cxn modelId="{A8EE5E98-45CB-46E4-875B-F5F571944294}" type="presParOf" srcId="{9C4D8C79-E14A-4379-A38A-71D87E99A836}" destId="{A1FEA7A6-32A0-4231-A7A1-AF033B96FBB7}" srcOrd="1" destOrd="0" presId="urn:microsoft.com/office/officeart/2005/8/layout/hierarchy1"/>
    <dgm:cxn modelId="{76786D91-E6AE-427E-B819-77A731A7FA31}" type="presParOf" srcId="{200D6154-1B5C-4394-96FB-C9E415B8E253}" destId="{6DE7A5C9-406F-4EB2-86E1-72C558C87662}" srcOrd="1" destOrd="0" presId="urn:microsoft.com/office/officeart/2005/8/layout/hierarchy1"/>
    <dgm:cxn modelId="{1FBDDFE0-F54F-499B-8DA2-07651D5F350B}" type="presParOf" srcId="{89A9DF55-01EA-4316-9C81-80125D7680B2}" destId="{8A01E658-15FF-4F3D-8C27-B72B288B2DBD}" srcOrd="2" destOrd="0" presId="urn:microsoft.com/office/officeart/2005/8/layout/hierarchy1"/>
    <dgm:cxn modelId="{B43AF022-A1AF-4C33-BC1A-DB2DFFC8E6F6}" type="presParOf" srcId="{8A01E658-15FF-4F3D-8C27-B72B288B2DBD}" destId="{7664E6B8-A228-4464-968E-A5FC177D6598}" srcOrd="0" destOrd="0" presId="urn:microsoft.com/office/officeart/2005/8/layout/hierarchy1"/>
    <dgm:cxn modelId="{2D8ACA92-D8B6-4783-9A41-32DA09F5779D}" type="presParOf" srcId="{7664E6B8-A228-4464-968E-A5FC177D6598}" destId="{EDE052F1-CEB9-43D9-8802-14D44141920A}" srcOrd="0" destOrd="0" presId="urn:microsoft.com/office/officeart/2005/8/layout/hierarchy1"/>
    <dgm:cxn modelId="{D1232F29-4C33-48E4-BF93-D4FEA98FBEE8}" type="presParOf" srcId="{7664E6B8-A228-4464-968E-A5FC177D6598}" destId="{E553BA57-A668-4BAE-A01F-F22BE13DD090}" srcOrd="1" destOrd="0" presId="urn:microsoft.com/office/officeart/2005/8/layout/hierarchy1"/>
    <dgm:cxn modelId="{FA9A1631-A6C2-48EC-B76F-10CED11125A3}" type="presParOf" srcId="{8A01E658-15FF-4F3D-8C27-B72B288B2DBD}" destId="{BEAC1F1C-0023-4F5A-9BAB-1DF0F37B2F72}" srcOrd="1" destOrd="0" presId="urn:microsoft.com/office/officeart/2005/8/layout/hierarchy1"/>
    <dgm:cxn modelId="{A3037B70-B316-4149-AFEC-71326C4DD5EB}" type="presParOf" srcId="{89A9DF55-01EA-4316-9C81-80125D7680B2}" destId="{B31AEA73-0999-4F76-B3F9-C225A9A94FE3}" srcOrd="3" destOrd="0" presId="urn:microsoft.com/office/officeart/2005/8/layout/hierarchy1"/>
    <dgm:cxn modelId="{BC201F93-920D-43B3-912E-F7DC92542E8B}" type="presParOf" srcId="{B31AEA73-0999-4F76-B3F9-C225A9A94FE3}" destId="{480C6445-3F1A-42C5-B149-298AF8D80429}" srcOrd="0" destOrd="0" presId="urn:microsoft.com/office/officeart/2005/8/layout/hierarchy1"/>
    <dgm:cxn modelId="{EAE8D2E2-BAD9-40CE-A422-A3F40EBAC7DB}" type="presParOf" srcId="{480C6445-3F1A-42C5-B149-298AF8D80429}" destId="{7A86A036-785B-40D5-988C-242CADB75E9E}" srcOrd="0" destOrd="0" presId="urn:microsoft.com/office/officeart/2005/8/layout/hierarchy1"/>
    <dgm:cxn modelId="{44DD2143-681E-4000-A176-AEBDE89845DC}" type="presParOf" srcId="{480C6445-3F1A-42C5-B149-298AF8D80429}" destId="{5A2765FF-1A8E-45EE-AE70-1CC9340B4370}" srcOrd="1" destOrd="0" presId="urn:microsoft.com/office/officeart/2005/8/layout/hierarchy1"/>
    <dgm:cxn modelId="{234D396C-9FB9-4D2A-A784-6211E904BB28}" type="presParOf" srcId="{B31AEA73-0999-4F76-B3F9-C225A9A94FE3}" destId="{741C2E3F-F967-4B7F-A8DE-15011AA43394}" srcOrd="1" destOrd="0" presId="urn:microsoft.com/office/officeart/2005/8/layout/hierarchy1"/>
    <dgm:cxn modelId="{66921DFB-879F-4AA9-81EA-9006570A9968}" type="presParOf" srcId="{89A9DF55-01EA-4316-9C81-80125D7680B2}" destId="{73522489-BE28-412E-8652-E869BCAB070B}" srcOrd="4" destOrd="0" presId="urn:microsoft.com/office/officeart/2005/8/layout/hierarchy1"/>
    <dgm:cxn modelId="{A2BD7B5C-C434-454B-914A-3FFDD05B7A4A}" type="presParOf" srcId="{73522489-BE28-412E-8652-E869BCAB070B}" destId="{1671A91A-CB00-4751-BDB4-68077BEFFCF5}" srcOrd="0" destOrd="0" presId="urn:microsoft.com/office/officeart/2005/8/layout/hierarchy1"/>
    <dgm:cxn modelId="{BAC04D40-D667-4C93-8856-2521F6DC2EA9}" type="presParOf" srcId="{1671A91A-CB00-4751-BDB4-68077BEFFCF5}" destId="{E16FD119-F7E2-41C0-9D30-3CC6A4930D56}" srcOrd="0" destOrd="0" presId="urn:microsoft.com/office/officeart/2005/8/layout/hierarchy1"/>
    <dgm:cxn modelId="{F593CB1F-9E1E-4809-88F6-FFBDD49C093E}" type="presParOf" srcId="{1671A91A-CB00-4751-BDB4-68077BEFFCF5}" destId="{8466C739-23D7-412D-B1B9-0996F34EF123}" srcOrd="1" destOrd="0" presId="urn:microsoft.com/office/officeart/2005/8/layout/hierarchy1"/>
    <dgm:cxn modelId="{7DD5B8FD-34DD-41CA-826A-B5369AB3770D}" type="presParOf" srcId="{73522489-BE28-412E-8652-E869BCAB070B}" destId="{050C7528-9A9F-4779-AC68-912321AA5C5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3C70A0-B999-45F4-AA4F-E280934DED4D}">
      <dsp:nvSpPr>
        <dsp:cNvPr id="0" name=""/>
        <dsp:cNvSpPr/>
      </dsp:nvSpPr>
      <dsp:spPr>
        <a:xfrm>
          <a:off x="3027" y="1246153"/>
          <a:ext cx="1475365" cy="93685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DAFAB997-322F-47D0-8C80-8996327EBF75}">
      <dsp:nvSpPr>
        <dsp:cNvPr id="0" name=""/>
        <dsp:cNvSpPr/>
      </dsp:nvSpPr>
      <dsp:spPr>
        <a:xfrm>
          <a:off x="166957" y="1401886"/>
          <a:ext cx="1475365" cy="9368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Introduction</a:t>
          </a:r>
        </a:p>
      </dsp:txBody>
      <dsp:txXfrm>
        <a:off x="194397" y="1429326"/>
        <a:ext cx="1420485" cy="881977"/>
      </dsp:txXfrm>
    </dsp:sp>
    <dsp:sp modelId="{6D036DBB-74C6-4B35-AF2E-8EE238CD0EB0}">
      <dsp:nvSpPr>
        <dsp:cNvPr id="0" name=""/>
        <dsp:cNvSpPr/>
      </dsp:nvSpPr>
      <dsp:spPr>
        <a:xfrm>
          <a:off x="1806252" y="1246153"/>
          <a:ext cx="1475365" cy="93685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A1FEA7A6-32A0-4231-A7A1-AF033B96FBB7}">
      <dsp:nvSpPr>
        <dsp:cNvPr id="0" name=""/>
        <dsp:cNvSpPr/>
      </dsp:nvSpPr>
      <dsp:spPr>
        <a:xfrm>
          <a:off x="1970182" y="1401886"/>
          <a:ext cx="1475365" cy="9368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Objectives</a:t>
          </a:r>
        </a:p>
      </dsp:txBody>
      <dsp:txXfrm>
        <a:off x="1997622" y="1429326"/>
        <a:ext cx="1420485" cy="881977"/>
      </dsp:txXfrm>
    </dsp:sp>
    <dsp:sp modelId="{EDE052F1-CEB9-43D9-8802-14D44141920A}">
      <dsp:nvSpPr>
        <dsp:cNvPr id="0" name=""/>
        <dsp:cNvSpPr/>
      </dsp:nvSpPr>
      <dsp:spPr>
        <a:xfrm>
          <a:off x="3609477" y="1246153"/>
          <a:ext cx="1475365" cy="93685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E553BA57-A668-4BAE-A01F-F22BE13DD090}">
      <dsp:nvSpPr>
        <dsp:cNvPr id="0" name=""/>
        <dsp:cNvSpPr/>
      </dsp:nvSpPr>
      <dsp:spPr>
        <a:xfrm>
          <a:off x="3773406" y="1401886"/>
          <a:ext cx="1475365" cy="9368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Methods</a:t>
          </a:r>
        </a:p>
      </dsp:txBody>
      <dsp:txXfrm>
        <a:off x="3800846" y="1429326"/>
        <a:ext cx="1420485" cy="881977"/>
      </dsp:txXfrm>
    </dsp:sp>
    <dsp:sp modelId="{7A86A036-785B-40D5-988C-242CADB75E9E}">
      <dsp:nvSpPr>
        <dsp:cNvPr id="0" name=""/>
        <dsp:cNvSpPr/>
      </dsp:nvSpPr>
      <dsp:spPr>
        <a:xfrm>
          <a:off x="5412702" y="1246153"/>
          <a:ext cx="1475365" cy="93685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A2765FF-1A8E-45EE-AE70-1CC9340B4370}">
      <dsp:nvSpPr>
        <dsp:cNvPr id="0" name=""/>
        <dsp:cNvSpPr/>
      </dsp:nvSpPr>
      <dsp:spPr>
        <a:xfrm>
          <a:off x="5576631" y="1401886"/>
          <a:ext cx="1475365" cy="9368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Results</a:t>
          </a:r>
        </a:p>
      </dsp:txBody>
      <dsp:txXfrm>
        <a:off x="5604071" y="1429326"/>
        <a:ext cx="1420485" cy="881977"/>
      </dsp:txXfrm>
    </dsp:sp>
    <dsp:sp modelId="{E16FD119-F7E2-41C0-9D30-3CC6A4930D56}">
      <dsp:nvSpPr>
        <dsp:cNvPr id="0" name=""/>
        <dsp:cNvSpPr/>
      </dsp:nvSpPr>
      <dsp:spPr>
        <a:xfrm>
          <a:off x="7215926" y="1246153"/>
          <a:ext cx="1475365" cy="936857"/>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8466C739-23D7-412D-B1B9-0996F34EF123}">
      <dsp:nvSpPr>
        <dsp:cNvPr id="0" name=""/>
        <dsp:cNvSpPr/>
      </dsp:nvSpPr>
      <dsp:spPr>
        <a:xfrm>
          <a:off x="7379856" y="1401886"/>
          <a:ext cx="1475365" cy="93685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Summary &amp; Conclusion</a:t>
          </a:r>
        </a:p>
      </dsp:txBody>
      <dsp:txXfrm>
        <a:off x="7407296" y="1429326"/>
        <a:ext cx="1420485" cy="88197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4CFE1-BFC5-4525-88B7-93D4491582F2}"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BA4470-2765-452B-AE03-35BF45C6ADDB}" type="slidenum">
              <a:rPr lang="en-US" smtClean="0"/>
              <a:t>‹#›</a:t>
            </a:fld>
            <a:endParaRPr lang="en-US"/>
          </a:p>
        </p:txBody>
      </p:sp>
    </p:spTree>
    <p:extLst>
      <p:ext uri="{BB962C8B-B14F-4D97-AF65-F5344CB8AC3E}">
        <p14:creationId xmlns:p14="http://schemas.microsoft.com/office/powerpoint/2010/main" val="131115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guys! How are you guys feeling this afternoon? Are you feeling down? … If yes, no worries! You are not alone. Feeling down, or even depressed is a real thing for university students. I am going to talk all about it in the next 15 minutes. I am Shrijana Gautam, and this is my 2</a:t>
            </a:r>
            <a:r>
              <a:rPr lang="en-US" baseline="30000" dirty="0"/>
              <a:t>nd</a:t>
            </a:r>
            <a:r>
              <a:rPr lang="en-US" dirty="0"/>
              <a:t> year in my MS </a:t>
            </a:r>
            <a:r>
              <a:rPr lang="en-US" dirty="0" err="1"/>
              <a:t>Biostat</a:t>
            </a:r>
            <a:r>
              <a:rPr lang="en-US" dirty="0"/>
              <a:t> Program.  </a:t>
            </a:r>
          </a:p>
        </p:txBody>
      </p:sp>
      <p:sp>
        <p:nvSpPr>
          <p:cNvPr id="4" name="Slide Number Placeholder 3"/>
          <p:cNvSpPr>
            <a:spLocks noGrp="1"/>
          </p:cNvSpPr>
          <p:nvPr>
            <p:ph type="sldNum" sz="quarter" idx="5"/>
          </p:nvPr>
        </p:nvSpPr>
        <p:spPr/>
        <p:txBody>
          <a:bodyPr/>
          <a:lstStyle/>
          <a:p>
            <a:fld id="{41BA4470-2765-452B-AE03-35BF45C6ADDB}" type="slidenum">
              <a:rPr lang="en-US" smtClean="0"/>
              <a:t>1</a:t>
            </a:fld>
            <a:endParaRPr lang="en-US"/>
          </a:p>
        </p:txBody>
      </p:sp>
    </p:spTree>
    <p:extLst>
      <p:ext uri="{BB962C8B-B14F-4D97-AF65-F5344CB8AC3E}">
        <p14:creationId xmlns:p14="http://schemas.microsoft.com/office/powerpoint/2010/main" val="24325312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Obj. 2, which was to examine… I used descriptive statistics to  calculate …. ; binary logistic….</a:t>
            </a:r>
          </a:p>
        </p:txBody>
      </p:sp>
      <p:sp>
        <p:nvSpPr>
          <p:cNvPr id="4" name="Slide Number Placeholder 3"/>
          <p:cNvSpPr>
            <a:spLocks noGrp="1"/>
          </p:cNvSpPr>
          <p:nvPr>
            <p:ph type="sldNum" sz="quarter" idx="5"/>
          </p:nvPr>
        </p:nvSpPr>
        <p:spPr/>
        <p:txBody>
          <a:bodyPr/>
          <a:lstStyle/>
          <a:p>
            <a:fld id="{41BA4470-2765-452B-AE03-35BF45C6ADDB}" type="slidenum">
              <a:rPr lang="en-US" smtClean="0"/>
              <a:t>10</a:t>
            </a:fld>
            <a:endParaRPr lang="en-US"/>
          </a:p>
        </p:txBody>
      </p:sp>
    </p:spTree>
    <p:extLst>
      <p:ext uri="{BB962C8B-B14F-4D97-AF65-F5344CB8AC3E}">
        <p14:creationId xmlns:p14="http://schemas.microsoft.com/office/powerpoint/2010/main" val="339084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used R Studio version 4.3.2 for my data analysis. For logistic regression, I used generalized linear model </a:t>
            </a:r>
            <a:r>
              <a:rPr lang="en-US" dirty="0" err="1"/>
              <a:t>glm</a:t>
            </a:r>
            <a:r>
              <a:rPr lang="en-US" dirty="0"/>
              <a:t> function. The purpose was ….</a:t>
            </a:r>
          </a:p>
        </p:txBody>
      </p:sp>
      <p:sp>
        <p:nvSpPr>
          <p:cNvPr id="4" name="Slide Number Placeholder 3"/>
          <p:cNvSpPr>
            <a:spLocks noGrp="1"/>
          </p:cNvSpPr>
          <p:nvPr>
            <p:ph type="sldNum" sz="quarter" idx="5"/>
          </p:nvPr>
        </p:nvSpPr>
        <p:spPr/>
        <p:txBody>
          <a:bodyPr/>
          <a:lstStyle/>
          <a:p>
            <a:fld id="{41BA4470-2765-452B-AE03-35BF45C6ADDB}" type="slidenum">
              <a:rPr lang="en-US" smtClean="0"/>
              <a:t>11</a:t>
            </a:fld>
            <a:endParaRPr lang="en-US"/>
          </a:p>
        </p:txBody>
      </p:sp>
    </p:spTree>
    <p:extLst>
      <p:ext uri="{BB962C8B-B14F-4D97-AF65-F5344CB8AC3E}">
        <p14:creationId xmlns:p14="http://schemas.microsoft.com/office/powerpoint/2010/main" val="2328169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here comes the interesting results. Are you guys ready to dive in?</a:t>
            </a:r>
          </a:p>
        </p:txBody>
      </p:sp>
      <p:sp>
        <p:nvSpPr>
          <p:cNvPr id="4" name="Slide Number Placeholder 3"/>
          <p:cNvSpPr>
            <a:spLocks noGrp="1"/>
          </p:cNvSpPr>
          <p:nvPr>
            <p:ph type="sldNum" sz="quarter" idx="5"/>
          </p:nvPr>
        </p:nvSpPr>
        <p:spPr/>
        <p:txBody>
          <a:bodyPr/>
          <a:lstStyle/>
          <a:p>
            <a:fld id="{41BA4470-2765-452B-AE03-35BF45C6ADDB}" type="slidenum">
              <a:rPr lang="en-US" smtClean="0"/>
              <a:t>12</a:t>
            </a:fld>
            <a:endParaRPr lang="en-US"/>
          </a:p>
        </p:txBody>
      </p:sp>
    </p:spTree>
    <p:extLst>
      <p:ext uri="{BB962C8B-B14F-4D97-AF65-F5344CB8AC3E}">
        <p14:creationId xmlns:p14="http://schemas.microsoft.com/office/powerpoint/2010/main" val="1929997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This table shows descriptive statistics for socio demographic variables such as age and Cumulative GPA. I categorized age for &lt;20 years, 20 years and &gt;20 years old. This was based the distribution of data to have somewhat equal number of data points in each category. Due to time limit, I am not going to go into each, and every result here, but just want to highlight some. For example, number of &lt;20 years old female was much higher than their male counterpart.  CGPA higher for female compared to male. </a:t>
            </a:r>
          </a:p>
        </p:txBody>
      </p:sp>
      <p:sp>
        <p:nvSpPr>
          <p:cNvPr id="4" name="Slide Number Placeholder 3"/>
          <p:cNvSpPr>
            <a:spLocks noGrp="1"/>
          </p:cNvSpPr>
          <p:nvPr>
            <p:ph type="sldNum" sz="quarter" idx="5"/>
          </p:nvPr>
        </p:nvSpPr>
        <p:spPr/>
        <p:txBody>
          <a:bodyPr/>
          <a:lstStyle/>
          <a:p>
            <a:fld id="{41BA4470-2765-452B-AE03-35BF45C6ADDB}" type="slidenum">
              <a:rPr lang="en-US" smtClean="0"/>
              <a:t>13</a:t>
            </a:fld>
            <a:endParaRPr lang="en-US"/>
          </a:p>
        </p:txBody>
      </p:sp>
    </p:spTree>
    <p:extLst>
      <p:ext uri="{BB962C8B-B14F-4D97-AF65-F5344CB8AC3E}">
        <p14:creationId xmlns:p14="http://schemas.microsoft.com/office/powerpoint/2010/main" val="369247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A4470-2765-452B-AE03-35BF45C6ADDB}" type="slidenum">
              <a:rPr lang="en-US" smtClean="0"/>
              <a:t>14</a:t>
            </a:fld>
            <a:endParaRPr lang="en-US"/>
          </a:p>
        </p:txBody>
      </p:sp>
    </p:spTree>
    <p:extLst>
      <p:ext uri="{BB962C8B-B14F-4D97-AF65-F5344CB8AC3E}">
        <p14:creationId xmlns:p14="http://schemas.microsoft.com/office/powerpoint/2010/main" val="37966973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table I would like to highlight academic workload and pressure felt was higher by female than male.</a:t>
            </a:r>
          </a:p>
        </p:txBody>
      </p:sp>
      <p:sp>
        <p:nvSpPr>
          <p:cNvPr id="4" name="Slide Number Placeholder 3"/>
          <p:cNvSpPr>
            <a:spLocks noGrp="1"/>
          </p:cNvSpPr>
          <p:nvPr>
            <p:ph type="sldNum" sz="quarter" idx="5"/>
          </p:nvPr>
        </p:nvSpPr>
        <p:spPr/>
        <p:txBody>
          <a:bodyPr/>
          <a:lstStyle/>
          <a:p>
            <a:fld id="{41BA4470-2765-452B-AE03-35BF45C6ADDB}" type="slidenum">
              <a:rPr lang="en-US" smtClean="0"/>
              <a:t>15</a:t>
            </a:fld>
            <a:endParaRPr lang="en-US"/>
          </a:p>
        </p:txBody>
      </p:sp>
    </p:spTree>
    <p:extLst>
      <p:ext uri="{BB962C8B-B14F-4D97-AF65-F5344CB8AC3E}">
        <p14:creationId xmlns:p14="http://schemas.microsoft.com/office/powerpoint/2010/main" val="2832116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want to highlight minimal social interaction for most female</a:t>
            </a:r>
          </a:p>
        </p:txBody>
      </p:sp>
      <p:sp>
        <p:nvSpPr>
          <p:cNvPr id="4" name="Slide Number Placeholder 3"/>
          <p:cNvSpPr>
            <a:spLocks noGrp="1"/>
          </p:cNvSpPr>
          <p:nvPr>
            <p:ph type="sldNum" sz="quarter" idx="5"/>
          </p:nvPr>
        </p:nvSpPr>
        <p:spPr/>
        <p:txBody>
          <a:bodyPr/>
          <a:lstStyle/>
          <a:p>
            <a:fld id="{41BA4470-2765-452B-AE03-35BF45C6ADDB}" type="slidenum">
              <a:rPr lang="en-US" smtClean="0"/>
              <a:t>16</a:t>
            </a:fld>
            <a:endParaRPr lang="en-US"/>
          </a:p>
        </p:txBody>
      </p:sp>
    </p:spTree>
    <p:extLst>
      <p:ext uri="{BB962C8B-B14F-4D97-AF65-F5344CB8AC3E}">
        <p14:creationId xmlns:p14="http://schemas.microsoft.com/office/powerpoint/2010/main" val="3611299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see the prevalence of depression and anxiety is mulch higher for female compared to male.  Rember female had minimal social interaction, and felt higher academic pressure.. So it’s making sense.</a:t>
            </a:r>
          </a:p>
        </p:txBody>
      </p:sp>
      <p:sp>
        <p:nvSpPr>
          <p:cNvPr id="4" name="Slide Number Placeholder 3"/>
          <p:cNvSpPr>
            <a:spLocks noGrp="1"/>
          </p:cNvSpPr>
          <p:nvPr>
            <p:ph type="sldNum" sz="quarter" idx="5"/>
          </p:nvPr>
        </p:nvSpPr>
        <p:spPr/>
        <p:txBody>
          <a:bodyPr/>
          <a:lstStyle/>
          <a:p>
            <a:fld id="{41BA4470-2765-452B-AE03-35BF45C6ADDB}" type="slidenum">
              <a:rPr lang="en-US" smtClean="0"/>
              <a:t>17</a:t>
            </a:fld>
            <a:endParaRPr lang="en-US"/>
          </a:p>
        </p:txBody>
      </p:sp>
    </p:spTree>
    <p:extLst>
      <p:ext uri="{BB962C8B-B14F-4D97-AF65-F5344CB8AC3E}">
        <p14:creationId xmlns:p14="http://schemas.microsoft.com/office/powerpoint/2010/main" val="34460067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logistic regression coefficient, Beta, and p-value to show the relationship of independent variable with depression, and on this I only included the significant variable categories. As circled here, more GPA had positive correction with depression. So, don’t panic about your grade so much, this may lead to depression! On the flip side, high social interaction was negatively correlated with depression as indicated by negative beta value… so go out and make friends.. Also, good for us in statistical field, data science major has negative correlation with depression.</a:t>
            </a:r>
          </a:p>
        </p:txBody>
      </p:sp>
      <p:sp>
        <p:nvSpPr>
          <p:cNvPr id="4" name="Slide Number Placeholder 3"/>
          <p:cNvSpPr>
            <a:spLocks noGrp="1"/>
          </p:cNvSpPr>
          <p:nvPr>
            <p:ph type="sldNum" sz="quarter" idx="5"/>
          </p:nvPr>
        </p:nvSpPr>
        <p:spPr/>
        <p:txBody>
          <a:bodyPr/>
          <a:lstStyle/>
          <a:p>
            <a:fld id="{41BA4470-2765-452B-AE03-35BF45C6ADDB}" type="slidenum">
              <a:rPr lang="en-US" smtClean="0"/>
              <a:t>18</a:t>
            </a:fld>
            <a:endParaRPr lang="en-US"/>
          </a:p>
        </p:txBody>
      </p:sp>
    </p:spTree>
    <p:extLst>
      <p:ext uri="{BB962C8B-B14F-4D97-AF65-F5344CB8AC3E}">
        <p14:creationId xmlns:p14="http://schemas.microsoft.com/office/powerpoint/2010/main" val="8532091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table shows the relationship between depression and the following predictors. Anxiety has strong correlation with depression while isolation and future insecurity had also significant correction but weaker than anxiety.</a:t>
            </a:r>
          </a:p>
        </p:txBody>
      </p:sp>
      <p:sp>
        <p:nvSpPr>
          <p:cNvPr id="4" name="Slide Number Placeholder 3"/>
          <p:cNvSpPr>
            <a:spLocks noGrp="1"/>
          </p:cNvSpPr>
          <p:nvPr>
            <p:ph type="sldNum" sz="quarter" idx="5"/>
          </p:nvPr>
        </p:nvSpPr>
        <p:spPr/>
        <p:txBody>
          <a:bodyPr/>
          <a:lstStyle/>
          <a:p>
            <a:fld id="{41BA4470-2765-452B-AE03-35BF45C6ADDB}" type="slidenum">
              <a:rPr lang="en-US" smtClean="0"/>
              <a:t>19</a:t>
            </a:fld>
            <a:endParaRPr lang="en-US"/>
          </a:p>
        </p:txBody>
      </p:sp>
    </p:spTree>
    <p:extLst>
      <p:ext uri="{BB962C8B-B14F-4D97-AF65-F5344CB8AC3E}">
        <p14:creationId xmlns:p14="http://schemas.microsoft.com/office/powerpoint/2010/main" val="109672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how I will layout my presentation. </a:t>
            </a:r>
          </a:p>
        </p:txBody>
      </p:sp>
      <p:sp>
        <p:nvSpPr>
          <p:cNvPr id="4" name="Slide Number Placeholder 3"/>
          <p:cNvSpPr>
            <a:spLocks noGrp="1"/>
          </p:cNvSpPr>
          <p:nvPr>
            <p:ph type="sldNum" sz="quarter" idx="5"/>
          </p:nvPr>
        </p:nvSpPr>
        <p:spPr/>
        <p:txBody>
          <a:bodyPr/>
          <a:lstStyle/>
          <a:p>
            <a:fld id="{41BA4470-2765-452B-AE03-35BF45C6ADDB}" type="slidenum">
              <a:rPr lang="en-US" smtClean="0"/>
              <a:t>2</a:t>
            </a:fld>
            <a:endParaRPr lang="en-US"/>
          </a:p>
        </p:txBody>
      </p:sp>
    </p:spTree>
    <p:extLst>
      <p:ext uri="{BB962C8B-B14F-4D97-AF65-F5344CB8AC3E}">
        <p14:creationId xmlns:p14="http://schemas.microsoft.com/office/powerpoint/2010/main" val="3385140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also confirms the significant correction between these predictors and depression. I used </a:t>
            </a:r>
            <a:r>
              <a:rPr lang="en-US" dirty="0" err="1"/>
              <a:t>kendall’s</a:t>
            </a:r>
            <a:r>
              <a:rPr lang="en-US" dirty="0"/>
              <a:t> tau because of the ordinal nature of my data. Thanks to Professor Ming for your guidance on this!</a:t>
            </a:r>
          </a:p>
        </p:txBody>
      </p:sp>
      <p:sp>
        <p:nvSpPr>
          <p:cNvPr id="4" name="Slide Number Placeholder 3"/>
          <p:cNvSpPr>
            <a:spLocks noGrp="1"/>
          </p:cNvSpPr>
          <p:nvPr>
            <p:ph type="sldNum" sz="quarter" idx="5"/>
          </p:nvPr>
        </p:nvSpPr>
        <p:spPr/>
        <p:txBody>
          <a:bodyPr/>
          <a:lstStyle/>
          <a:p>
            <a:fld id="{41BA4470-2765-452B-AE03-35BF45C6ADDB}" type="slidenum">
              <a:rPr lang="en-US" smtClean="0"/>
              <a:t>20</a:t>
            </a:fld>
            <a:endParaRPr lang="en-US"/>
          </a:p>
        </p:txBody>
      </p:sp>
    </p:spTree>
    <p:extLst>
      <p:ext uri="{BB962C8B-B14F-4D97-AF65-F5344CB8AC3E}">
        <p14:creationId xmlns:p14="http://schemas.microsoft.com/office/powerpoint/2010/main" val="12726231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B68F2-EB87-B717-1E7F-4791220236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A15B2-A090-786D-3379-5F1218D5B1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DD23B2-A3C1-9787-F339-CB4F7DD6E871}"/>
              </a:ext>
            </a:extLst>
          </p:cNvPr>
          <p:cNvSpPr>
            <a:spLocks noGrp="1"/>
          </p:cNvSpPr>
          <p:nvPr>
            <p:ph type="body" idx="1"/>
          </p:nvPr>
        </p:nvSpPr>
        <p:spPr/>
        <p:txBody>
          <a:bodyPr/>
          <a:lstStyle/>
          <a:p>
            <a:r>
              <a:rPr lang="en-US" dirty="0"/>
              <a:t>Now let’s summarize and draw conclusion from my study.</a:t>
            </a:r>
          </a:p>
        </p:txBody>
      </p:sp>
      <p:sp>
        <p:nvSpPr>
          <p:cNvPr id="4" name="Slide Number Placeholder 3">
            <a:extLst>
              <a:ext uri="{FF2B5EF4-FFF2-40B4-BE49-F238E27FC236}">
                <a16:creationId xmlns:a16="http://schemas.microsoft.com/office/drawing/2014/main" id="{7E96BB1E-6BC7-AD20-7D95-B832FD349C9E}"/>
              </a:ext>
            </a:extLst>
          </p:cNvPr>
          <p:cNvSpPr>
            <a:spLocks noGrp="1"/>
          </p:cNvSpPr>
          <p:nvPr>
            <p:ph type="sldNum" sz="quarter" idx="5"/>
          </p:nvPr>
        </p:nvSpPr>
        <p:spPr/>
        <p:txBody>
          <a:bodyPr/>
          <a:lstStyle/>
          <a:p>
            <a:fld id="{41BA4470-2765-452B-AE03-35BF45C6ADDB}" type="slidenum">
              <a:rPr lang="en-US" smtClean="0"/>
              <a:t>21</a:t>
            </a:fld>
            <a:endParaRPr lang="en-US"/>
          </a:p>
        </p:txBody>
      </p:sp>
    </p:spTree>
    <p:extLst>
      <p:ext uri="{BB962C8B-B14F-4D97-AF65-F5344CB8AC3E}">
        <p14:creationId xmlns:p14="http://schemas.microsoft.com/office/powerpoint/2010/main" val="1259240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BA4470-2765-452B-AE03-35BF45C6ADDB}" type="slidenum">
              <a:rPr lang="en-US" smtClean="0"/>
              <a:t>22</a:t>
            </a:fld>
            <a:endParaRPr lang="en-US"/>
          </a:p>
        </p:txBody>
      </p:sp>
    </p:spTree>
    <p:extLst>
      <p:ext uri="{BB962C8B-B14F-4D97-AF65-F5344CB8AC3E}">
        <p14:creationId xmlns:p14="http://schemas.microsoft.com/office/powerpoint/2010/main" val="37311417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a:t>
            </a:r>
          </a:p>
        </p:txBody>
      </p:sp>
      <p:sp>
        <p:nvSpPr>
          <p:cNvPr id="4" name="Slide Number Placeholder 3"/>
          <p:cNvSpPr>
            <a:spLocks noGrp="1"/>
          </p:cNvSpPr>
          <p:nvPr>
            <p:ph type="sldNum" sz="quarter" idx="5"/>
          </p:nvPr>
        </p:nvSpPr>
        <p:spPr/>
        <p:txBody>
          <a:bodyPr/>
          <a:lstStyle/>
          <a:p>
            <a:fld id="{41BA4470-2765-452B-AE03-35BF45C6ADDB}" type="slidenum">
              <a:rPr lang="en-US" smtClean="0"/>
              <a:t>24</a:t>
            </a:fld>
            <a:endParaRPr lang="en-US"/>
          </a:p>
        </p:txBody>
      </p:sp>
    </p:spTree>
    <p:extLst>
      <p:ext uri="{BB962C8B-B14F-4D97-AF65-F5344CB8AC3E}">
        <p14:creationId xmlns:p14="http://schemas.microsoft.com/office/powerpoint/2010/main" val="17369601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819D6-B3A4-AB3D-1F03-AB3285BDFB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03063E-0EAD-0A6A-3CA9-BEB6F77FB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7CC1F0-B5B3-F8E1-D643-913AEF2279BD}"/>
              </a:ext>
            </a:extLst>
          </p:cNvPr>
          <p:cNvSpPr>
            <a:spLocks noGrp="1"/>
          </p:cNvSpPr>
          <p:nvPr>
            <p:ph type="body" idx="1"/>
          </p:nvPr>
        </p:nvSpPr>
        <p:spPr/>
        <p:txBody>
          <a:bodyPr/>
          <a:lstStyle/>
          <a:p>
            <a:r>
              <a:rPr lang="en-US" dirty="0"/>
              <a:t>Thank you. </a:t>
            </a:r>
          </a:p>
        </p:txBody>
      </p:sp>
      <p:sp>
        <p:nvSpPr>
          <p:cNvPr id="4" name="Slide Number Placeholder 3">
            <a:extLst>
              <a:ext uri="{FF2B5EF4-FFF2-40B4-BE49-F238E27FC236}">
                <a16:creationId xmlns:a16="http://schemas.microsoft.com/office/drawing/2014/main" id="{B9A8E97D-02AE-B928-86A8-F49B16773CFB}"/>
              </a:ext>
            </a:extLst>
          </p:cNvPr>
          <p:cNvSpPr>
            <a:spLocks noGrp="1"/>
          </p:cNvSpPr>
          <p:nvPr>
            <p:ph type="sldNum" sz="quarter" idx="5"/>
          </p:nvPr>
        </p:nvSpPr>
        <p:spPr/>
        <p:txBody>
          <a:bodyPr/>
          <a:lstStyle/>
          <a:p>
            <a:fld id="{41BA4470-2765-452B-AE03-35BF45C6ADDB}" type="slidenum">
              <a:rPr lang="en-US" smtClean="0"/>
              <a:t>25</a:t>
            </a:fld>
            <a:endParaRPr lang="en-US"/>
          </a:p>
        </p:txBody>
      </p:sp>
    </p:spTree>
    <p:extLst>
      <p:ext uri="{BB962C8B-B14F-4D97-AF65-F5344CB8AC3E}">
        <p14:creationId xmlns:p14="http://schemas.microsoft.com/office/powerpoint/2010/main" val="3040172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dive in with intro.</a:t>
            </a:r>
          </a:p>
          <a:p>
            <a:endParaRPr lang="en-US" dirty="0"/>
          </a:p>
        </p:txBody>
      </p:sp>
      <p:sp>
        <p:nvSpPr>
          <p:cNvPr id="4" name="Slide Number Placeholder 3"/>
          <p:cNvSpPr>
            <a:spLocks noGrp="1"/>
          </p:cNvSpPr>
          <p:nvPr>
            <p:ph type="sldNum" sz="quarter" idx="5"/>
          </p:nvPr>
        </p:nvSpPr>
        <p:spPr/>
        <p:txBody>
          <a:bodyPr/>
          <a:lstStyle/>
          <a:p>
            <a:fld id="{41BA4470-2765-452B-AE03-35BF45C6ADDB}" type="slidenum">
              <a:rPr lang="en-US" smtClean="0"/>
              <a:t>3</a:t>
            </a:fld>
            <a:endParaRPr lang="en-US"/>
          </a:p>
        </p:txBody>
      </p:sp>
    </p:spTree>
    <p:extLst>
      <p:ext uri="{BB962C8B-B14F-4D97-AF65-F5344CB8AC3E}">
        <p14:creationId xmlns:p14="http://schemas.microsoft.com/office/powerpoint/2010/main" val="788978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World health organization</a:t>
            </a:r>
          </a:p>
        </p:txBody>
      </p:sp>
      <p:sp>
        <p:nvSpPr>
          <p:cNvPr id="4" name="Slide Number Placeholder 3"/>
          <p:cNvSpPr>
            <a:spLocks noGrp="1"/>
          </p:cNvSpPr>
          <p:nvPr>
            <p:ph type="sldNum" sz="quarter" idx="5"/>
          </p:nvPr>
        </p:nvSpPr>
        <p:spPr/>
        <p:txBody>
          <a:bodyPr/>
          <a:lstStyle/>
          <a:p>
            <a:fld id="{41BA4470-2765-452B-AE03-35BF45C6ADDB}" type="slidenum">
              <a:rPr lang="en-US" smtClean="0"/>
              <a:t>4</a:t>
            </a:fld>
            <a:endParaRPr lang="en-US"/>
          </a:p>
        </p:txBody>
      </p:sp>
    </p:spTree>
    <p:extLst>
      <p:ext uri="{BB962C8B-B14F-4D97-AF65-F5344CB8AC3E}">
        <p14:creationId xmlns:p14="http://schemas.microsoft.com/office/powerpoint/2010/main" val="13578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did I focus on University Students?  Because: …</a:t>
            </a:r>
          </a:p>
          <a:p>
            <a:r>
              <a:rPr lang="en-US" dirty="0"/>
              <a:t>There are quite a bit of studies looking at this, here are some highlights. </a:t>
            </a:r>
            <a:r>
              <a:rPr lang="en-US" sz="1200" dirty="0">
                <a:latin typeface="+mj-lt"/>
              </a:rPr>
              <a:t>Jiang et al., 2023 found increase depression during school closers; Liu et al, 2023 found higher ….. And the same others reported </a:t>
            </a:r>
            <a:endParaRPr lang="en-US" dirty="0"/>
          </a:p>
        </p:txBody>
      </p:sp>
      <p:sp>
        <p:nvSpPr>
          <p:cNvPr id="4" name="Slide Number Placeholder 3"/>
          <p:cNvSpPr>
            <a:spLocks noGrp="1"/>
          </p:cNvSpPr>
          <p:nvPr>
            <p:ph type="sldNum" sz="quarter" idx="5"/>
          </p:nvPr>
        </p:nvSpPr>
        <p:spPr/>
        <p:txBody>
          <a:bodyPr/>
          <a:lstStyle/>
          <a:p>
            <a:fld id="{41BA4470-2765-452B-AE03-35BF45C6ADDB}" type="slidenum">
              <a:rPr lang="en-US" smtClean="0"/>
              <a:t>5</a:t>
            </a:fld>
            <a:endParaRPr lang="en-US"/>
          </a:p>
        </p:txBody>
      </p:sp>
    </p:spTree>
    <p:extLst>
      <p:ext uri="{BB962C8B-B14F-4D97-AF65-F5344CB8AC3E}">
        <p14:creationId xmlns:p14="http://schemas.microsoft.com/office/powerpoint/2010/main" val="2599389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objectives of my study were to…</a:t>
            </a:r>
          </a:p>
        </p:txBody>
      </p:sp>
      <p:sp>
        <p:nvSpPr>
          <p:cNvPr id="4" name="Slide Number Placeholder 3"/>
          <p:cNvSpPr>
            <a:spLocks noGrp="1"/>
          </p:cNvSpPr>
          <p:nvPr>
            <p:ph type="sldNum" sz="quarter" idx="5"/>
          </p:nvPr>
        </p:nvSpPr>
        <p:spPr/>
        <p:txBody>
          <a:bodyPr/>
          <a:lstStyle/>
          <a:p>
            <a:fld id="{41BA4470-2765-452B-AE03-35BF45C6ADDB}" type="slidenum">
              <a:rPr lang="en-US" smtClean="0"/>
              <a:t>6</a:t>
            </a:fld>
            <a:endParaRPr lang="en-US"/>
          </a:p>
        </p:txBody>
      </p:sp>
    </p:spTree>
    <p:extLst>
      <p:ext uri="{BB962C8B-B14F-4D97-AF65-F5344CB8AC3E}">
        <p14:creationId xmlns:p14="http://schemas.microsoft.com/office/powerpoint/2010/main" val="2555451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how I conducted my study.</a:t>
            </a:r>
          </a:p>
        </p:txBody>
      </p:sp>
      <p:sp>
        <p:nvSpPr>
          <p:cNvPr id="4" name="Slide Number Placeholder 3"/>
          <p:cNvSpPr>
            <a:spLocks noGrp="1"/>
          </p:cNvSpPr>
          <p:nvPr>
            <p:ph type="sldNum" sz="quarter" idx="5"/>
          </p:nvPr>
        </p:nvSpPr>
        <p:spPr/>
        <p:txBody>
          <a:bodyPr/>
          <a:lstStyle/>
          <a:p>
            <a:fld id="{41BA4470-2765-452B-AE03-35BF45C6ADDB}" type="slidenum">
              <a:rPr lang="en-US" smtClean="0"/>
              <a:t>7</a:t>
            </a:fld>
            <a:endParaRPr lang="en-US"/>
          </a:p>
        </p:txBody>
      </p:sp>
    </p:spTree>
    <p:extLst>
      <p:ext uri="{BB962C8B-B14F-4D97-AF65-F5344CB8AC3E}">
        <p14:creationId xmlns:p14="http://schemas.microsoft.com/office/powerpoint/2010/main" val="171485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obtained data from Kaggle. Kaggle is an online platform that hosts a variety of data.  The data included in my study were…. We will discuss this more in the results section.</a:t>
            </a:r>
          </a:p>
        </p:txBody>
      </p:sp>
      <p:sp>
        <p:nvSpPr>
          <p:cNvPr id="4" name="Slide Number Placeholder 3"/>
          <p:cNvSpPr>
            <a:spLocks noGrp="1"/>
          </p:cNvSpPr>
          <p:nvPr>
            <p:ph type="sldNum" sz="quarter" idx="5"/>
          </p:nvPr>
        </p:nvSpPr>
        <p:spPr/>
        <p:txBody>
          <a:bodyPr/>
          <a:lstStyle/>
          <a:p>
            <a:fld id="{41BA4470-2765-452B-AE03-35BF45C6ADDB}" type="slidenum">
              <a:rPr lang="en-US" smtClean="0"/>
              <a:t>8</a:t>
            </a:fld>
            <a:endParaRPr lang="en-US"/>
          </a:p>
        </p:txBody>
      </p:sp>
    </p:spTree>
    <p:extLst>
      <p:ext uri="{BB962C8B-B14F-4D97-AF65-F5344CB8AC3E}">
        <p14:creationId xmlns:p14="http://schemas.microsoft.com/office/powerpoint/2010/main" val="744020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Obj 1, which was to identify…. I used binary logistic regression. My dependent variable was …. And independent variable were…. This was my model equation.</a:t>
            </a:r>
          </a:p>
        </p:txBody>
      </p:sp>
      <p:sp>
        <p:nvSpPr>
          <p:cNvPr id="4" name="Slide Number Placeholder 3"/>
          <p:cNvSpPr>
            <a:spLocks noGrp="1"/>
          </p:cNvSpPr>
          <p:nvPr>
            <p:ph type="sldNum" sz="quarter" idx="5"/>
          </p:nvPr>
        </p:nvSpPr>
        <p:spPr/>
        <p:txBody>
          <a:bodyPr/>
          <a:lstStyle/>
          <a:p>
            <a:fld id="{41BA4470-2765-452B-AE03-35BF45C6ADDB}" type="slidenum">
              <a:rPr lang="en-US" smtClean="0"/>
              <a:t>9</a:t>
            </a:fld>
            <a:endParaRPr lang="en-US"/>
          </a:p>
        </p:txBody>
      </p:sp>
    </p:spTree>
    <p:extLst>
      <p:ext uri="{BB962C8B-B14F-4D97-AF65-F5344CB8AC3E}">
        <p14:creationId xmlns:p14="http://schemas.microsoft.com/office/powerpoint/2010/main" val="2422212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CDB3CC-F982-40F9-8DD6-BCC9AFBF44BD}" type="datetime1">
              <a:rPr lang="en-US" smtClean="0"/>
              <a:pPr/>
              <a:t>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314598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1656F7-E2D5-EF4D-B3EB-3635D9B80BF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698188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632998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1656F7-E2D5-EF4D-B3EB-3635D9B80BF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033797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1656F7-E2D5-EF4D-B3EB-3635D9B80BFE}"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584697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1656F7-E2D5-EF4D-B3EB-3635D9B80BFE}"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64753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1656F7-E2D5-EF4D-B3EB-3635D9B80BFE}"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093448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1656F7-E2D5-EF4D-B3EB-3635D9B80BFE}"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1134074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3037252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1656F7-E2D5-EF4D-B3EB-3635D9B80BFE}"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49379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 </a:t>
            </a:r>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283483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1656F7-E2D5-EF4D-B3EB-3635D9B80BFE}"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55394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Heading</a:t>
            </a:r>
          </a:p>
        </p:txBody>
      </p:sp>
      <p:sp>
        <p:nvSpPr>
          <p:cNvPr id="3" name="Content Placeholder 2"/>
          <p:cNvSpPr>
            <a:spLocks noGrp="1"/>
          </p:cNvSpPr>
          <p:nvPr>
            <p:ph sz="half" idx="1"/>
          </p:nvPr>
        </p:nvSpPr>
        <p:spPr>
          <a:xfrm>
            <a:off x="457200" y="1244277"/>
            <a:ext cx="4038600" cy="3394075"/>
          </a:xfrm>
        </p:spPr>
        <p:txBody>
          <a:bodyPr>
            <a:normAutofit/>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44277"/>
            <a:ext cx="4038600" cy="3394075"/>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Date Placeholder 4"/>
          <p:cNvSpPr>
            <a:spLocks noGrp="1"/>
          </p:cNvSpPr>
          <p:nvPr>
            <p:ph type="dt" sz="half" idx="10"/>
          </p:nvPr>
        </p:nvSpPr>
        <p:spPr/>
        <p:txBody>
          <a:bodyPr/>
          <a:lstStyle/>
          <a:p>
            <a:fld id="{3C30CA21-89C5-A040-B01E-D208A7FA3D8D}"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Heading</a:t>
            </a:r>
          </a:p>
        </p:txBody>
      </p:sp>
      <p:sp>
        <p:nvSpPr>
          <p:cNvPr id="3" name="Text Placeholder 2"/>
          <p:cNvSpPr>
            <a:spLocks noGrp="1"/>
          </p:cNvSpPr>
          <p:nvPr>
            <p:ph type="body" idx="1" hasCustomPrompt="1"/>
          </p:nvPr>
        </p:nvSpPr>
        <p:spPr>
          <a:xfrm>
            <a:off x="457200" y="1150938"/>
            <a:ext cx="4040188"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4" name="Content Placeholder 3"/>
          <p:cNvSpPr>
            <a:spLocks noGrp="1"/>
          </p:cNvSpPr>
          <p:nvPr>
            <p:ph sz="half" idx="2"/>
          </p:nvPr>
        </p:nvSpPr>
        <p:spPr>
          <a:xfrm>
            <a:off x="457200" y="1631950"/>
            <a:ext cx="4040188"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645025" y="1150938"/>
            <a:ext cx="4041775"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Subheading</a:t>
            </a:r>
          </a:p>
        </p:txBody>
      </p:sp>
      <p:sp>
        <p:nvSpPr>
          <p:cNvPr id="6" name="Content Placeholder 5"/>
          <p:cNvSpPr>
            <a:spLocks noGrp="1"/>
          </p:cNvSpPr>
          <p:nvPr>
            <p:ph sz="quarter" idx="4"/>
          </p:nvPr>
        </p:nvSpPr>
        <p:spPr>
          <a:xfrm>
            <a:off x="4645025" y="1631950"/>
            <a:ext cx="4041775"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30CA21-89C5-A040-B01E-D208A7FA3D8D}"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30CA21-89C5-A040-B01E-D208A7FA3D8D}"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857568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30CA21-89C5-A040-B01E-D208A7FA3D8D}"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213017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079891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30CA21-89C5-A040-B01E-D208A7FA3D8D}"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857647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30CA21-89C5-A040-B01E-D208A7FA3D8D}"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07480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12/5/2024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Lst>
  <p:txStyles>
    <p:titleStyle>
      <a:lvl1pPr algn="l" defTabSz="457200" rtl="0" eaLnBrk="1" latinLnBrk="0" hangingPunct="1">
        <a:spcBef>
          <a:spcPct val="0"/>
        </a:spcBef>
        <a:buNone/>
        <a:defRPr sz="4400" kern="1200">
          <a:solidFill>
            <a:schemeClr val="bg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325" y="0"/>
            <a:ext cx="9178325" cy="1200150"/>
          </a:xfrm>
          <a:prstGeom prst="rect">
            <a:avLst/>
          </a:prstGeom>
          <a:solidFill>
            <a:srgbClr val="100E4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dirty="0"/>
              <a:t>Heading</a:t>
            </a:r>
          </a:p>
        </p:txBody>
      </p:sp>
      <p:sp>
        <p:nvSpPr>
          <p:cNvPr id="3" name="Text Placeholder 2"/>
          <p:cNvSpPr>
            <a:spLocks noGrp="1"/>
          </p:cNvSpPr>
          <p:nvPr>
            <p:ph type="body" idx="1"/>
          </p:nvPr>
        </p:nvSpPr>
        <p:spPr>
          <a:xfrm>
            <a:off x="457200" y="1244277"/>
            <a:ext cx="8229600" cy="33940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C30CA21-89C5-A040-B01E-D208A7FA3D8D}" type="datetimeFigureOut">
              <a:rPr lang="en-US" smtClean="0"/>
              <a:t>12/5/2024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t>‹#›</a:t>
            </a:fld>
            <a:endParaRPr lang="en-US"/>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5" r:id="rId4"/>
    <p:sldLayoutId id="2147493486" r:id="rId5"/>
    <p:sldLayoutId id="2147493487" r:id="rId6"/>
    <p:sldLayoutId id="2147493488" r:id="rId7"/>
    <p:sldLayoutId id="2147493489" r:id="rId8"/>
    <p:sldLayoutId id="2147493490" r:id="rId9"/>
  </p:sldLayoutIdLst>
  <p:txStyles>
    <p:titleStyle>
      <a:lvl1pPr algn="l" defTabSz="457200" rtl="0" eaLnBrk="1" latinLnBrk="0" hangingPunct="1">
        <a:spcBef>
          <a:spcPct val="0"/>
        </a:spcBef>
        <a:buNone/>
        <a:defRPr sz="44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501656F7-E2D5-EF4D-B3EB-3635D9B80BFE}" type="datetimeFigureOut">
              <a:rPr lang="en-US" smtClean="0"/>
              <a:t>12/5/2024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1B7C81B-7B5A-A644-B3E8-EC3DC39B624D}" type="slidenum">
              <a:rPr lang="en-US" smtClean="0"/>
              <a:t>‹#›</a:t>
            </a:fld>
            <a:endParaRPr lang="en-US"/>
          </a:p>
        </p:txBody>
      </p:sp>
    </p:spTree>
    <p:extLst>
      <p:ext uri="{BB962C8B-B14F-4D97-AF65-F5344CB8AC3E}">
        <p14:creationId xmlns:p14="http://schemas.microsoft.com/office/powerpoint/2010/main" val="1873203494"/>
      </p:ext>
    </p:extLst>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s://www.kaggle.com/datasets/willianoliveiragibin/student-mental?resource=download"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68139"/>
            <a:ext cx="8229600" cy="857250"/>
          </a:xfrm>
          <a:prstGeom prst="rect">
            <a:avLst/>
          </a:prstGeom>
        </p:spPr>
        <p:txBody>
          <a:bodyPr vert="horz" lIns="91440" tIns="45720" rIns="91440" bIns="45720" rtlCol="0" anchor="ctr">
            <a:normAutofit fontScale="70000" lnSpcReduction="20000"/>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b="1" dirty="0"/>
              <a:t>Exploring Factors Contributing to Depression in University Students</a:t>
            </a:r>
          </a:p>
          <a:p>
            <a:endParaRPr lang="en-US" b="1" dirty="0"/>
          </a:p>
        </p:txBody>
      </p:sp>
      <p:sp>
        <p:nvSpPr>
          <p:cNvPr id="6" name="Title 1"/>
          <p:cNvSpPr txBox="1">
            <a:spLocks/>
          </p:cNvSpPr>
          <p:nvPr/>
        </p:nvSpPr>
        <p:spPr>
          <a:xfrm>
            <a:off x="457200" y="2076172"/>
            <a:ext cx="8229600" cy="1936634"/>
          </a:xfrm>
          <a:prstGeom prst="rect">
            <a:avLst/>
          </a:prstGeom>
        </p:spPr>
        <p:txBody>
          <a:bodyPr vert="horz" lIns="91440" tIns="45720" rIns="91440" bIns="45720" rtlCol="0" anchor="ctr">
            <a:normAutofit fontScale="92500" lnSpcReduction="10000"/>
          </a:bodyPr>
          <a:lstStyle>
            <a:lvl1pPr algn="l" defTabSz="457200" rtl="0" eaLnBrk="1" latinLnBrk="0" hangingPunct="1">
              <a:spcBef>
                <a:spcPct val="0"/>
              </a:spcBef>
              <a:buNone/>
              <a:defRPr sz="4400" kern="1200">
                <a:solidFill>
                  <a:schemeClr val="bg1"/>
                </a:solidFill>
                <a:latin typeface="Arial"/>
                <a:ea typeface="+mj-ea"/>
                <a:cs typeface="Arial"/>
              </a:defRPr>
            </a:lvl1pPr>
          </a:lstStyle>
          <a:p>
            <a:pPr algn="ctr"/>
            <a:r>
              <a:rPr lang="en-US" sz="2400" dirty="0">
                <a:solidFill>
                  <a:schemeClr val="bg1">
                    <a:lumMod val="75000"/>
                  </a:schemeClr>
                </a:solidFill>
              </a:rPr>
              <a:t>Project Presentation for Categorical Data Analysis</a:t>
            </a:r>
          </a:p>
          <a:p>
            <a:endParaRPr lang="en-US" sz="2400" dirty="0">
              <a:solidFill>
                <a:schemeClr val="bg1">
                  <a:lumMod val="75000"/>
                </a:schemeClr>
              </a:solidFill>
            </a:endParaRPr>
          </a:p>
          <a:p>
            <a:endParaRPr lang="en-US" sz="2400" dirty="0">
              <a:solidFill>
                <a:schemeClr val="bg1">
                  <a:lumMod val="75000"/>
                </a:schemeClr>
              </a:solidFill>
            </a:endParaRPr>
          </a:p>
          <a:p>
            <a:endParaRPr lang="en-US" sz="2400" dirty="0">
              <a:solidFill>
                <a:schemeClr val="bg1">
                  <a:lumMod val="75000"/>
                </a:schemeClr>
              </a:solidFill>
            </a:endParaRPr>
          </a:p>
          <a:p>
            <a:pPr algn="ctr"/>
            <a:r>
              <a:rPr lang="en-US" sz="2400" dirty="0">
                <a:solidFill>
                  <a:schemeClr val="bg1">
                    <a:lumMod val="75000"/>
                  </a:schemeClr>
                </a:solidFill>
              </a:rPr>
              <a:t>Shrijana Gautam</a:t>
            </a:r>
          </a:p>
          <a:p>
            <a:pPr algn="ctr"/>
            <a:r>
              <a:rPr lang="en-US" sz="2400" dirty="0">
                <a:solidFill>
                  <a:schemeClr val="bg1">
                    <a:lumMod val="75000"/>
                  </a:schemeClr>
                </a:solidFill>
              </a:rPr>
              <a:t>MS Biostatistics </a:t>
            </a:r>
          </a:p>
        </p:txBody>
      </p:sp>
      <p:sp>
        <p:nvSpPr>
          <p:cNvPr id="7" name="Title 1"/>
          <p:cNvSpPr txBox="1">
            <a:spLocks/>
          </p:cNvSpPr>
          <p:nvPr/>
        </p:nvSpPr>
        <p:spPr>
          <a:xfrm>
            <a:off x="457200" y="4012806"/>
            <a:ext cx="8229600" cy="85725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4400" kern="1200">
                <a:solidFill>
                  <a:schemeClr val="bg1"/>
                </a:solidFill>
                <a:latin typeface="Arial"/>
                <a:ea typeface="+mj-ea"/>
                <a:cs typeface="Arial"/>
              </a:defRPr>
            </a:lvl1pPr>
          </a:lstStyle>
          <a:p>
            <a:r>
              <a:rPr lang="en-US" sz="1400" dirty="0">
                <a:solidFill>
                  <a:schemeClr val="bg1">
                    <a:lumMod val="75000"/>
                  </a:schemeClr>
                </a:solidFill>
              </a:rPr>
              <a:t>December 6, 2024</a:t>
            </a:r>
          </a:p>
        </p:txBody>
      </p:sp>
    </p:spTree>
    <p:extLst>
      <p:ext uri="{BB962C8B-B14F-4D97-AF65-F5344CB8AC3E}">
        <p14:creationId xmlns:p14="http://schemas.microsoft.com/office/powerpoint/2010/main" val="44067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91F15-1A7D-06FE-72DA-DBDBAAF71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937D9-C4FC-E142-E801-92A075BF9D9A}"/>
              </a:ext>
            </a:extLst>
          </p:cNvPr>
          <p:cNvSpPr>
            <a:spLocks noGrp="1"/>
          </p:cNvSpPr>
          <p:nvPr>
            <p:ph type="title"/>
          </p:nvPr>
        </p:nvSpPr>
        <p:spPr>
          <a:xfrm>
            <a:off x="457200" y="206375"/>
            <a:ext cx="8755552" cy="857250"/>
          </a:xfrm>
        </p:spPr>
        <p:txBody>
          <a:bodyPr>
            <a:normAutofit/>
          </a:bodyPr>
          <a:lstStyle/>
          <a:p>
            <a:r>
              <a:rPr lang="en-US" dirty="0"/>
              <a:t>Statistical Analysis</a:t>
            </a:r>
          </a:p>
        </p:txBody>
      </p:sp>
      <p:sp>
        <p:nvSpPr>
          <p:cNvPr id="4" name="Content Placeholder 3">
            <a:extLst>
              <a:ext uri="{FF2B5EF4-FFF2-40B4-BE49-F238E27FC236}">
                <a16:creationId xmlns:a16="http://schemas.microsoft.com/office/drawing/2014/main" id="{EE607FB5-0DDE-0F7F-D9BB-4051A93BF453}"/>
              </a:ext>
            </a:extLst>
          </p:cNvPr>
          <p:cNvSpPr>
            <a:spLocks noGrp="1"/>
          </p:cNvSpPr>
          <p:nvPr>
            <p:ph sz="half" idx="2"/>
          </p:nvPr>
        </p:nvSpPr>
        <p:spPr>
          <a:xfrm>
            <a:off x="457199" y="1240971"/>
            <a:ext cx="8055430" cy="3984172"/>
          </a:xfrm>
        </p:spPr>
        <p:txBody>
          <a:bodyPr>
            <a:normAutofit fontScale="92500" lnSpcReduction="20000"/>
          </a:bodyPr>
          <a:lstStyle/>
          <a:p>
            <a:pPr marL="0" marR="0" indent="0">
              <a:lnSpc>
                <a:spcPct val="120000"/>
              </a:lnSpc>
              <a:spcBef>
                <a:spcPts val="300"/>
              </a:spcBef>
              <a:buNone/>
            </a:pPr>
            <a:r>
              <a:rPr lang="en-US" sz="2200" b="1" kern="100" dirty="0">
                <a:effectLst/>
                <a:latin typeface="+mj-lt"/>
                <a:ea typeface="Aptos" panose="020B0004020202020204" pitchFamily="34" charset="0"/>
                <a:cs typeface="Times New Roman" panose="02020603050405020304" pitchFamily="18" charset="0"/>
              </a:rPr>
              <a:t>Objective 2. </a:t>
            </a:r>
            <a:r>
              <a:rPr lang="en-US" sz="2200" kern="100" dirty="0">
                <a:effectLst/>
                <a:latin typeface="+mj-lt"/>
                <a:ea typeface="Aptos" panose="020B0004020202020204" pitchFamily="34" charset="0"/>
                <a:cs typeface="Times New Roman" panose="02020603050405020304" pitchFamily="18" charset="0"/>
              </a:rPr>
              <a:t>Examine the prevalence of depression and its relationship with anxiety, social isolation, and social engagement.</a:t>
            </a:r>
          </a:p>
          <a:p>
            <a:pPr marL="342900" marR="0" lvl="0" indent="-342900">
              <a:lnSpc>
                <a:spcPct val="120000"/>
              </a:lnSpc>
              <a:spcBef>
                <a:spcPts val="300"/>
              </a:spcBef>
              <a:buFont typeface="+mj-lt"/>
              <a:buAutoNum type="arabicPeriod"/>
              <a:tabLst>
                <a:tab pos="457200" algn="l"/>
              </a:tabLst>
            </a:pPr>
            <a:r>
              <a:rPr lang="en-US" sz="2200" b="1" kern="100" dirty="0">
                <a:effectLst/>
                <a:latin typeface="+mj-lt"/>
                <a:ea typeface="Aptos" panose="020B0004020202020204" pitchFamily="34" charset="0"/>
                <a:cs typeface="Times New Roman" panose="02020603050405020304" pitchFamily="18" charset="0"/>
              </a:rPr>
              <a:t>Descriptive Statistics:</a:t>
            </a:r>
            <a:endParaRPr lang="en-US" sz="2200" kern="100" dirty="0">
              <a:effectLst/>
              <a:latin typeface="+mj-lt"/>
              <a:ea typeface="Aptos" panose="020B0004020202020204" pitchFamily="34" charset="0"/>
              <a:cs typeface="Times New Roman" panose="02020603050405020304" pitchFamily="18" charset="0"/>
            </a:endParaRPr>
          </a:p>
          <a:p>
            <a:pPr marR="0" lvl="1">
              <a:lnSpc>
                <a:spcPct val="120000"/>
              </a:lnSpc>
              <a:spcBef>
                <a:spcPts val="300"/>
              </a:spcBef>
              <a:buSzPts val="1000"/>
              <a:buFont typeface="Arial" panose="020B0604020202020204" pitchFamily="34" charset="0"/>
              <a:buChar char="•"/>
              <a:tabLst>
                <a:tab pos="914400" algn="l"/>
              </a:tabLst>
            </a:pPr>
            <a:r>
              <a:rPr lang="en-US" sz="2200" kern="100" dirty="0">
                <a:effectLst/>
                <a:latin typeface="+mj-lt"/>
                <a:ea typeface="Aptos" panose="020B0004020202020204" pitchFamily="34" charset="0"/>
                <a:cs typeface="Times New Roman" panose="02020603050405020304" pitchFamily="18" charset="0"/>
              </a:rPr>
              <a:t>Calculate percentages for students reporting: Depression</a:t>
            </a:r>
            <a:r>
              <a:rPr lang="en-US" sz="2200" kern="100" dirty="0">
                <a:latin typeface="+mj-lt"/>
                <a:ea typeface="Aptos" panose="020B0004020202020204" pitchFamily="34" charset="0"/>
                <a:cs typeface="Times New Roman" panose="02020603050405020304" pitchFamily="18" charset="0"/>
              </a:rPr>
              <a:t>, </a:t>
            </a:r>
            <a:r>
              <a:rPr lang="en-US" sz="2200" kern="100" dirty="0">
                <a:effectLst/>
                <a:latin typeface="+mj-lt"/>
                <a:ea typeface="Aptos" panose="020B0004020202020204" pitchFamily="34" charset="0"/>
                <a:cs typeface="Times New Roman" panose="02020603050405020304" pitchFamily="18" charset="0"/>
              </a:rPr>
              <a:t>Anxiety, Social isolation</a:t>
            </a:r>
          </a:p>
          <a:p>
            <a:pPr marL="342900" marR="0" lvl="0" indent="-342900">
              <a:lnSpc>
                <a:spcPct val="120000"/>
              </a:lnSpc>
              <a:spcBef>
                <a:spcPts val="300"/>
              </a:spcBef>
              <a:buFont typeface="+mj-lt"/>
              <a:buAutoNum type="arabicPeriod"/>
              <a:tabLst>
                <a:tab pos="457200" algn="l"/>
              </a:tabLst>
            </a:pPr>
            <a:r>
              <a:rPr lang="en-US" sz="2200" b="1" kern="100" dirty="0">
                <a:effectLst/>
                <a:latin typeface="+mj-lt"/>
                <a:ea typeface="Aptos" panose="020B0004020202020204" pitchFamily="34" charset="0"/>
                <a:cs typeface="Times New Roman" panose="02020603050405020304" pitchFamily="18" charset="0"/>
              </a:rPr>
              <a:t>Binary logistic regression</a:t>
            </a:r>
          </a:p>
          <a:p>
            <a:pPr marL="342900" marR="0" lvl="0" indent="-342900">
              <a:lnSpc>
                <a:spcPct val="120000"/>
              </a:lnSpc>
              <a:spcBef>
                <a:spcPts val="300"/>
              </a:spcBef>
              <a:buFont typeface="+mj-lt"/>
              <a:buAutoNum type="arabicPeriod"/>
              <a:tabLst>
                <a:tab pos="457200" algn="l"/>
              </a:tabLst>
            </a:pPr>
            <a:r>
              <a:rPr lang="en-US" sz="2200" b="1" kern="100" dirty="0">
                <a:effectLst/>
                <a:latin typeface="+mj-lt"/>
                <a:ea typeface="Aptos" panose="020B0004020202020204" pitchFamily="34" charset="0"/>
                <a:cs typeface="Times New Roman" panose="02020603050405020304" pitchFamily="18" charset="0"/>
              </a:rPr>
              <a:t>Kendall’s Tau Correlation Coefficient:</a:t>
            </a:r>
            <a:endParaRPr lang="en-US" sz="2200" kern="100" dirty="0">
              <a:effectLst/>
              <a:latin typeface="+mj-lt"/>
              <a:ea typeface="Aptos" panose="020B0004020202020204" pitchFamily="34" charset="0"/>
              <a:cs typeface="Times New Roman" panose="02020603050405020304" pitchFamily="18" charset="0"/>
            </a:endParaRPr>
          </a:p>
          <a:p>
            <a:pPr marR="0" lvl="1">
              <a:lnSpc>
                <a:spcPct val="120000"/>
              </a:lnSpc>
              <a:spcBef>
                <a:spcPts val="300"/>
              </a:spcBef>
              <a:buSzPts val="1000"/>
              <a:buFont typeface="Arial" panose="020B0604020202020204" pitchFamily="34" charset="0"/>
              <a:buChar char="•"/>
              <a:tabLst>
                <a:tab pos="914400" algn="l"/>
              </a:tabLst>
            </a:pPr>
            <a:r>
              <a:rPr lang="en-US" sz="2200" kern="100" dirty="0">
                <a:effectLst/>
                <a:latin typeface="+mj-lt"/>
                <a:ea typeface="Aptos" panose="020B0004020202020204" pitchFamily="34" charset="0"/>
                <a:cs typeface="Times New Roman" panose="02020603050405020304" pitchFamily="18" charset="0"/>
              </a:rPr>
              <a:t>Evaluate relationships between:</a:t>
            </a:r>
          </a:p>
          <a:p>
            <a:pPr marL="1143000" marR="0" lvl="2" indent="-228600">
              <a:lnSpc>
                <a:spcPct val="120000"/>
              </a:lnSpc>
              <a:spcBef>
                <a:spcPts val="300"/>
              </a:spcBef>
              <a:buSzPts val="1000"/>
              <a:buFont typeface="Wingdings" panose="05000000000000000000" pitchFamily="2" charset="2"/>
              <a:buChar char=""/>
              <a:tabLst>
                <a:tab pos="1371600" algn="l"/>
              </a:tabLst>
            </a:pPr>
            <a:r>
              <a:rPr lang="en-US" sz="2200" kern="100" dirty="0">
                <a:effectLst/>
                <a:latin typeface="+mj-lt"/>
                <a:ea typeface="Aptos" panose="020B0004020202020204" pitchFamily="34" charset="0"/>
                <a:cs typeface="Times New Roman" panose="02020603050405020304" pitchFamily="18" charset="0"/>
              </a:rPr>
              <a:t>Depression and anxiety</a:t>
            </a:r>
          </a:p>
          <a:p>
            <a:pPr marL="1143000" marR="0" lvl="2" indent="-228600">
              <a:lnSpc>
                <a:spcPct val="120000"/>
              </a:lnSpc>
              <a:spcBef>
                <a:spcPts val="300"/>
              </a:spcBef>
              <a:buSzPts val="1000"/>
              <a:buFont typeface="Wingdings" panose="05000000000000000000" pitchFamily="2" charset="2"/>
              <a:buChar char=""/>
              <a:tabLst>
                <a:tab pos="1371600" algn="l"/>
              </a:tabLst>
            </a:pPr>
            <a:r>
              <a:rPr lang="en-US" sz="2200" kern="100" dirty="0">
                <a:effectLst/>
                <a:latin typeface="+mj-lt"/>
                <a:ea typeface="Aptos" panose="020B0004020202020204" pitchFamily="34" charset="0"/>
                <a:cs typeface="Times New Roman" panose="02020603050405020304" pitchFamily="18" charset="0"/>
              </a:rPr>
              <a:t>Depression and social isolation</a:t>
            </a:r>
          </a:p>
          <a:p>
            <a:pPr marL="1143000" marR="0" lvl="2" indent="-228600">
              <a:lnSpc>
                <a:spcPct val="120000"/>
              </a:lnSpc>
              <a:spcBef>
                <a:spcPts val="300"/>
              </a:spcBef>
              <a:buSzPts val="1000"/>
              <a:buFont typeface="Wingdings" panose="05000000000000000000" pitchFamily="2" charset="2"/>
              <a:buChar char=""/>
              <a:tabLst>
                <a:tab pos="1371600" algn="l"/>
              </a:tabLst>
            </a:pPr>
            <a:r>
              <a:rPr lang="en-US" sz="2200" kern="100" dirty="0">
                <a:effectLst/>
                <a:latin typeface="+mj-lt"/>
                <a:ea typeface="Aptos" panose="020B0004020202020204" pitchFamily="34" charset="0"/>
                <a:cs typeface="Times New Roman" panose="02020603050405020304" pitchFamily="18" charset="0"/>
              </a:rPr>
              <a:t>Depression and social engagement</a:t>
            </a:r>
          </a:p>
          <a:p>
            <a:pPr marL="0" indent="0">
              <a:buNone/>
            </a:pPr>
            <a:endParaRPr lang="en-US" b="1" dirty="0">
              <a:latin typeface="+mj-lt"/>
            </a:endParaRPr>
          </a:p>
        </p:txBody>
      </p:sp>
    </p:spTree>
    <p:extLst>
      <p:ext uri="{BB962C8B-B14F-4D97-AF65-F5344CB8AC3E}">
        <p14:creationId xmlns:p14="http://schemas.microsoft.com/office/powerpoint/2010/main" val="1517832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371FA-2B53-0503-9B73-6E0BC2A85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D8E46-5406-766F-693F-9AF4A18E5E8E}"/>
              </a:ext>
            </a:extLst>
          </p:cNvPr>
          <p:cNvSpPr>
            <a:spLocks noGrp="1"/>
          </p:cNvSpPr>
          <p:nvPr>
            <p:ph type="title"/>
          </p:nvPr>
        </p:nvSpPr>
        <p:spPr>
          <a:xfrm>
            <a:off x="457200" y="206375"/>
            <a:ext cx="8755552" cy="857250"/>
          </a:xfrm>
        </p:spPr>
        <p:txBody>
          <a:bodyPr>
            <a:normAutofit/>
          </a:bodyPr>
          <a:lstStyle/>
          <a:p>
            <a:r>
              <a:rPr lang="en-US" dirty="0"/>
              <a:t>Statistical Analysis</a:t>
            </a:r>
          </a:p>
        </p:txBody>
      </p:sp>
      <p:sp>
        <p:nvSpPr>
          <p:cNvPr id="4" name="Content Placeholder 3">
            <a:extLst>
              <a:ext uri="{FF2B5EF4-FFF2-40B4-BE49-F238E27FC236}">
                <a16:creationId xmlns:a16="http://schemas.microsoft.com/office/drawing/2014/main" id="{2BB9EB6F-C23D-36CF-F7A2-DFAF26DFC8F1}"/>
              </a:ext>
            </a:extLst>
          </p:cNvPr>
          <p:cNvSpPr>
            <a:spLocks noGrp="1"/>
          </p:cNvSpPr>
          <p:nvPr>
            <p:ph sz="half" idx="2"/>
          </p:nvPr>
        </p:nvSpPr>
        <p:spPr>
          <a:xfrm>
            <a:off x="457199" y="1240971"/>
            <a:ext cx="8055430" cy="3984172"/>
          </a:xfrm>
        </p:spPr>
        <p:txBody>
          <a:bodyPr>
            <a:normAutofit fontScale="92500" lnSpcReduction="10000"/>
          </a:bodyPr>
          <a:lstStyle/>
          <a:p>
            <a:pPr marR="0">
              <a:lnSpc>
                <a:spcPct val="107000"/>
              </a:lnSpc>
              <a:spcAft>
                <a:spcPts val="800"/>
              </a:spcAft>
            </a:pPr>
            <a:r>
              <a:rPr lang="en-US" sz="2200" b="1" dirty="0">
                <a:effectLst/>
                <a:latin typeface="+mj-lt"/>
                <a:ea typeface="Times New Roman" panose="02020603050405020304" pitchFamily="18" charset="0"/>
              </a:rPr>
              <a:t>R Studio (v 4.3.2)</a:t>
            </a:r>
            <a:endParaRPr lang="en-US" sz="2200" dirty="0">
              <a:effectLst/>
              <a:latin typeface="+mj-lt"/>
              <a:ea typeface="Times New Roman" panose="02020603050405020304" pitchFamily="18" charset="0"/>
            </a:endParaRPr>
          </a:p>
          <a:p>
            <a:pPr marR="0">
              <a:lnSpc>
                <a:spcPct val="107000"/>
              </a:lnSpc>
              <a:spcAft>
                <a:spcPts val="800"/>
              </a:spcAft>
              <a:buNone/>
            </a:pPr>
            <a:r>
              <a:rPr lang="en-US" sz="2200" b="1" kern="100" dirty="0">
                <a:effectLst/>
                <a:latin typeface="+mj-lt"/>
                <a:ea typeface="Aptos" panose="020B0004020202020204" pitchFamily="34" charset="0"/>
                <a:cs typeface="Times New Roman" panose="02020603050405020304" pitchFamily="18" charset="0"/>
              </a:rPr>
              <a:t>Logistic Regression</a:t>
            </a:r>
            <a:endParaRPr lang="en-US" sz="2200" kern="100" dirty="0">
              <a:effectLst/>
              <a:latin typeface="+mj-lt"/>
              <a:ea typeface="Aptos" panose="020B0004020202020204" pitchFamily="34" charset="0"/>
              <a:cs typeface="Times New Roman" panose="02020603050405020304" pitchFamily="18" charset="0"/>
            </a:endParaRPr>
          </a:p>
          <a:p>
            <a:pPr>
              <a:lnSpc>
                <a:spcPct val="107000"/>
              </a:lnSpc>
              <a:spcAft>
                <a:spcPts val="800"/>
              </a:spcAft>
            </a:pPr>
            <a:r>
              <a:rPr lang="en-US" sz="2200" b="1" kern="100" dirty="0">
                <a:effectLst/>
                <a:latin typeface="+mj-lt"/>
                <a:ea typeface="Aptos" panose="020B0004020202020204" pitchFamily="34" charset="0"/>
                <a:cs typeface="Times New Roman" panose="02020603050405020304" pitchFamily="18" charset="0"/>
              </a:rPr>
              <a:t>Function used:</a:t>
            </a:r>
            <a:r>
              <a:rPr lang="en-US" sz="2200" kern="100" dirty="0">
                <a:effectLst/>
                <a:latin typeface="+mj-lt"/>
                <a:ea typeface="Aptos" panose="020B0004020202020204" pitchFamily="34" charset="0"/>
                <a:cs typeface="Times New Roman" panose="02020603050405020304" pitchFamily="18" charset="0"/>
              </a:rPr>
              <a:t> </a:t>
            </a:r>
            <a:r>
              <a:rPr lang="en-US" sz="2200" kern="100" dirty="0" err="1">
                <a:effectLst/>
                <a:latin typeface="+mj-lt"/>
                <a:ea typeface="Aptos" panose="020B0004020202020204" pitchFamily="34" charset="0"/>
                <a:cs typeface="Times New Roman" panose="02020603050405020304" pitchFamily="18" charset="0"/>
              </a:rPr>
              <a:t>glm</a:t>
            </a:r>
            <a:r>
              <a:rPr lang="en-US" sz="2200" kern="100" dirty="0">
                <a:effectLst/>
                <a:latin typeface="+mj-lt"/>
                <a:ea typeface="Aptos" panose="020B0004020202020204" pitchFamily="34" charset="0"/>
                <a:cs typeface="Times New Roman" panose="02020603050405020304" pitchFamily="18" charset="0"/>
              </a:rPr>
              <a:t>()</a:t>
            </a:r>
          </a:p>
          <a:p>
            <a:pPr>
              <a:lnSpc>
                <a:spcPct val="107000"/>
              </a:lnSpc>
              <a:spcAft>
                <a:spcPts val="800"/>
              </a:spcAft>
            </a:pPr>
            <a:r>
              <a:rPr lang="en-US" sz="2200" b="1" kern="100" dirty="0">
                <a:effectLst/>
                <a:latin typeface="+mj-lt"/>
                <a:ea typeface="Aptos" panose="020B0004020202020204" pitchFamily="34" charset="0"/>
                <a:cs typeface="Times New Roman" panose="02020603050405020304" pitchFamily="18" charset="0"/>
              </a:rPr>
              <a:t>Purpose:</a:t>
            </a:r>
            <a:r>
              <a:rPr lang="en-US" sz="2200" kern="100" dirty="0">
                <a:effectLst/>
                <a:latin typeface="+mj-lt"/>
                <a:ea typeface="Aptos" panose="020B0004020202020204" pitchFamily="34" charset="0"/>
                <a:cs typeface="Times New Roman" panose="02020603050405020304" pitchFamily="18" charset="0"/>
              </a:rPr>
              <a:t> Modeling the relationship between a binary dependent variable and one or more independent variables</a:t>
            </a:r>
          </a:p>
          <a:p>
            <a:pPr marR="0">
              <a:lnSpc>
                <a:spcPct val="107000"/>
              </a:lnSpc>
              <a:spcAft>
                <a:spcPts val="800"/>
              </a:spcAft>
              <a:buNone/>
            </a:pPr>
            <a:r>
              <a:rPr lang="en-US" sz="2200" b="1" kern="100" dirty="0">
                <a:effectLst/>
                <a:latin typeface="+mj-lt"/>
                <a:ea typeface="Aptos" panose="020B0004020202020204" pitchFamily="34" charset="0"/>
                <a:cs typeface="Times New Roman" panose="02020603050405020304" pitchFamily="18" charset="0"/>
              </a:rPr>
              <a:t>Kendall’s Tau Correlation Test</a:t>
            </a:r>
            <a:endParaRPr lang="en-US" sz="2200" kern="100" dirty="0">
              <a:effectLst/>
              <a:latin typeface="+mj-lt"/>
              <a:ea typeface="Aptos" panose="020B0004020202020204" pitchFamily="34" charset="0"/>
              <a:cs typeface="Times New Roman" panose="02020603050405020304" pitchFamily="18" charset="0"/>
            </a:endParaRPr>
          </a:p>
          <a:p>
            <a:pPr marR="0">
              <a:lnSpc>
                <a:spcPct val="107000"/>
              </a:lnSpc>
              <a:spcAft>
                <a:spcPts val="800"/>
              </a:spcAft>
            </a:pPr>
            <a:r>
              <a:rPr lang="en-US" sz="2200" b="1" kern="100" dirty="0">
                <a:effectLst/>
                <a:latin typeface="+mj-lt"/>
                <a:ea typeface="Aptos" panose="020B0004020202020204" pitchFamily="34" charset="0"/>
                <a:cs typeface="Times New Roman" panose="02020603050405020304" pitchFamily="18" charset="0"/>
              </a:rPr>
              <a:t>Functions used:</a:t>
            </a:r>
            <a:r>
              <a:rPr lang="en-US" sz="2200" kern="100" dirty="0">
                <a:effectLst/>
                <a:latin typeface="+mj-lt"/>
                <a:ea typeface="Aptos" panose="020B0004020202020204" pitchFamily="34" charset="0"/>
                <a:cs typeface="Times New Roman" panose="02020603050405020304" pitchFamily="18" charset="0"/>
              </a:rPr>
              <a:t> </a:t>
            </a:r>
            <a:r>
              <a:rPr lang="en-US" sz="2200" kern="100" dirty="0" err="1">
                <a:effectLst/>
                <a:latin typeface="+mj-lt"/>
                <a:ea typeface="Aptos" panose="020B0004020202020204" pitchFamily="34" charset="0"/>
                <a:cs typeface="Times New Roman" panose="02020603050405020304" pitchFamily="18" charset="0"/>
              </a:rPr>
              <a:t>KendallTau</a:t>
            </a:r>
            <a:r>
              <a:rPr lang="en-US" sz="2200" kern="100" dirty="0">
                <a:effectLst/>
                <a:latin typeface="+mj-lt"/>
                <a:ea typeface="Aptos" panose="020B0004020202020204" pitchFamily="34" charset="0"/>
                <a:cs typeface="Times New Roman" panose="02020603050405020304" pitchFamily="18" charset="0"/>
              </a:rPr>
              <a:t>()</a:t>
            </a:r>
          </a:p>
          <a:p>
            <a:pPr marR="0">
              <a:lnSpc>
                <a:spcPct val="107000"/>
              </a:lnSpc>
              <a:spcAft>
                <a:spcPts val="800"/>
              </a:spcAft>
            </a:pPr>
            <a:r>
              <a:rPr lang="en-US" sz="2200" b="1" kern="100" dirty="0">
                <a:effectLst/>
                <a:latin typeface="+mj-lt"/>
                <a:ea typeface="Aptos" panose="020B0004020202020204" pitchFamily="34" charset="0"/>
                <a:cs typeface="Times New Roman" panose="02020603050405020304" pitchFamily="18" charset="0"/>
              </a:rPr>
              <a:t>Purpose:</a:t>
            </a:r>
            <a:r>
              <a:rPr lang="en-US" sz="2200" kern="100" dirty="0">
                <a:effectLst/>
                <a:latin typeface="+mj-lt"/>
                <a:ea typeface="Aptos" panose="020B0004020202020204" pitchFamily="34" charset="0"/>
                <a:cs typeface="Times New Roman" panose="02020603050405020304" pitchFamily="18" charset="0"/>
              </a:rPr>
              <a:t> Measuring the strength and direction of association between two ordinal variables</a:t>
            </a:r>
          </a:p>
          <a:p>
            <a:pPr marL="0" indent="0">
              <a:buNone/>
            </a:pPr>
            <a:endParaRPr lang="en-US" b="1" dirty="0">
              <a:latin typeface="+mj-lt"/>
            </a:endParaRPr>
          </a:p>
        </p:txBody>
      </p:sp>
    </p:spTree>
    <p:extLst>
      <p:ext uri="{BB962C8B-B14F-4D97-AF65-F5344CB8AC3E}">
        <p14:creationId xmlns:p14="http://schemas.microsoft.com/office/powerpoint/2010/main" val="102014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32C42-CA60-A47B-465E-BBD38C13494C}"/>
            </a:ext>
          </a:extLst>
        </p:cNvPr>
        <p:cNvGrpSpPr/>
        <p:nvPr/>
      </p:nvGrpSpPr>
      <p:grpSpPr>
        <a:xfrm>
          <a:off x="0" y="0"/>
          <a:ext cx="0" cy="0"/>
          <a:chOff x="0" y="0"/>
          <a:chExt cx="0" cy="0"/>
        </a:xfrm>
      </p:grpSpPr>
      <p:pic>
        <p:nvPicPr>
          <p:cNvPr id="14338" name="Picture 2">
            <a:extLst>
              <a:ext uri="{FF2B5EF4-FFF2-40B4-BE49-F238E27FC236}">
                <a16:creationId xmlns:a16="http://schemas.microsoft.com/office/drawing/2014/main" id="{C7DBFCC4-0969-4E57-2642-7EC36412F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0"/>
            <a:ext cx="9137650"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478AD6-DF04-91EA-1198-423AA59F56BC}"/>
              </a:ext>
            </a:extLst>
          </p:cNvPr>
          <p:cNvSpPr>
            <a:spLocks noGrp="1"/>
          </p:cNvSpPr>
          <p:nvPr>
            <p:ph type="ctrTitle"/>
          </p:nvPr>
        </p:nvSpPr>
        <p:spPr>
          <a:xfrm>
            <a:off x="0" y="1894177"/>
            <a:ext cx="9144000" cy="1101725"/>
          </a:xfrm>
          <a:solidFill>
            <a:srgbClr val="002060"/>
          </a:solidFill>
        </p:spPr>
        <p:txBody>
          <a:bodyPr/>
          <a:lstStyle/>
          <a:p>
            <a:r>
              <a:rPr lang="en-US" b="1" dirty="0">
                <a:solidFill>
                  <a:schemeClr val="bg1"/>
                </a:solidFill>
              </a:rPr>
              <a:t>RESULTS</a:t>
            </a:r>
          </a:p>
        </p:txBody>
      </p:sp>
    </p:spTree>
    <p:extLst>
      <p:ext uri="{BB962C8B-B14F-4D97-AF65-F5344CB8AC3E}">
        <p14:creationId xmlns:p14="http://schemas.microsoft.com/office/powerpoint/2010/main" val="3516100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F49C5-7501-330C-FEBE-0E2AFC30D378}"/>
            </a:ext>
          </a:extLst>
        </p:cNvPr>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C28A68A9-8925-E476-01FB-87336EDDCE6B}"/>
              </a:ext>
            </a:extLst>
          </p:cNvPr>
          <p:cNvGraphicFramePr>
            <a:graphicFrameLocks noGrp="1"/>
          </p:cNvGraphicFramePr>
          <p:nvPr>
            <p:ph idx="1"/>
            <p:extLst>
              <p:ext uri="{D42A27DB-BD31-4B8C-83A1-F6EECF244321}">
                <p14:modId xmlns:p14="http://schemas.microsoft.com/office/powerpoint/2010/main" val="1082326857"/>
              </p:ext>
            </p:extLst>
          </p:nvPr>
        </p:nvGraphicFramePr>
        <p:xfrm>
          <a:off x="457200" y="1469414"/>
          <a:ext cx="7917894" cy="3111822"/>
        </p:xfrm>
        <a:graphic>
          <a:graphicData uri="http://schemas.openxmlformats.org/drawingml/2006/table">
            <a:tbl>
              <a:tblPr firstRow="1" firstCol="1" bandRow="1">
                <a:tableStyleId>{5C22544A-7EE6-4342-B048-85BDC9FD1C3A}</a:tableStyleId>
              </a:tblPr>
              <a:tblGrid>
                <a:gridCol w="2495336">
                  <a:extLst>
                    <a:ext uri="{9D8B030D-6E8A-4147-A177-3AD203B41FA5}">
                      <a16:colId xmlns:a16="http://schemas.microsoft.com/office/drawing/2014/main" val="3020900307"/>
                    </a:ext>
                  </a:extLst>
                </a:gridCol>
                <a:gridCol w="1832416">
                  <a:extLst>
                    <a:ext uri="{9D8B030D-6E8A-4147-A177-3AD203B41FA5}">
                      <a16:colId xmlns:a16="http://schemas.microsoft.com/office/drawing/2014/main" val="323176367"/>
                    </a:ext>
                  </a:extLst>
                </a:gridCol>
                <a:gridCol w="1795071">
                  <a:extLst>
                    <a:ext uri="{9D8B030D-6E8A-4147-A177-3AD203B41FA5}">
                      <a16:colId xmlns:a16="http://schemas.microsoft.com/office/drawing/2014/main" val="2189089451"/>
                    </a:ext>
                  </a:extLst>
                </a:gridCol>
                <a:gridCol w="1795071">
                  <a:extLst>
                    <a:ext uri="{9D8B030D-6E8A-4147-A177-3AD203B41FA5}">
                      <a16:colId xmlns:a16="http://schemas.microsoft.com/office/drawing/2014/main" val="3678777074"/>
                    </a:ext>
                  </a:extLst>
                </a:gridCol>
              </a:tblGrid>
              <a:tr h="263775">
                <a:tc>
                  <a:txBody>
                    <a:bodyPr/>
                    <a:lstStyle/>
                    <a:p>
                      <a:pPr marL="0" marR="0">
                        <a:lnSpc>
                          <a:spcPct val="107000"/>
                        </a:lnSpc>
                        <a:spcAft>
                          <a:spcPts val="800"/>
                        </a:spcAft>
                      </a:pPr>
                      <a:r>
                        <a:rPr lang="en-US" sz="1300" kern="0" dirty="0">
                          <a:effectLst/>
                        </a:rPr>
                        <a:t> </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Total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Male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Female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367460150"/>
                  </a:ext>
                </a:extLst>
              </a:tr>
              <a:tr h="263775">
                <a:tc>
                  <a:txBody>
                    <a:bodyPr/>
                    <a:lstStyle/>
                    <a:p>
                      <a:pPr>
                        <a:lnSpc>
                          <a:spcPct val="107000"/>
                        </a:lnSpc>
                      </a:pPr>
                      <a:endParaRPr lang="en-US" sz="1800" kern="100" dirty="0">
                        <a:effectLst/>
                        <a:latin typeface="Aptos" panose="020B0004020202020204" pitchFamily="34" charset="0"/>
                      </a:endParaRPr>
                    </a:p>
                  </a:txBody>
                  <a:tcPr marL="78132" marR="78132" marT="0" marB="0" anchor="ctr"/>
                </a:tc>
                <a:tc>
                  <a:txBody>
                    <a:bodyPr/>
                    <a:lstStyle/>
                    <a:p>
                      <a:pPr marL="0" marR="0" algn="ctr">
                        <a:lnSpc>
                          <a:spcPct val="107000"/>
                        </a:lnSpc>
                        <a:spcAft>
                          <a:spcPts val="800"/>
                        </a:spcAft>
                      </a:pPr>
                      <a:r>
                        <a:rPr lang="en-US" sz="1800" kern="0">
                          <a:effectLst/>
                        </a:rPr>
                        <a:t>N=87(100%)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N=63(72%)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N=24(28%)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318653130"/>
                  </a:ext>
                </a:extLst>
              </a:tr>
              <a:tr h="263775">
                <a:tc>
                  <a:txBody>
                    <a:bodyPr/>
                    <a:lstStyle/>
                    <a:p>
                      <a:pPr marL="0" marR="0">
                        <a:lnSpc>
                          <a:spcPct val="107000"/>
                        </a:lnSpc>
                        <a:spcAft>
                          <a:spcPts val="800"/>
                        </a:spcAft>
                      </a:pPr>
                      <a:r>
                        <a:rPr lang="en-US" sz="1800" kern="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Weighted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Weighted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Weighted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1312479216"/>
                  </a:ext>
                </a:extLst>
              </a:tr>
              <a:tr h="263775">
                <a:tc>
                  <a:txBody>
                    <a:bodyPr/>
                    <a:lstStyle/>
                    <a:p>
                      <a:pPr marL="0" marR="0">
                        <a:lnSpc>
                          <a:spcPct val="107000"/>
                        </a:lnSpc>
                        <a:spcAft>
                          <a:spcPts val="800"/>
                        </a:spcAft>
                      </a:pPr>
                      <a:r>
                        <a:rPr lang="en-US" sz="1800" b="0" kern="0" dirty="0">
                          <a:effectLst/>
                        </a:rPr>
                        <a:t>Age</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a:lnSpc>
                          <a:spcPct val="107000"/>
                        </a:lnSpc>
                      </a:pPr>
                      <a:endParaRPr lang="en-US" sz="1800" kern="100" dirty="0">
                        <a:effectLst/>
                        <a:latin typeface="Aptos" panose="020B0004020202020204" pitchFamily="34" charset="0"/>
                      </a:endParaRPr>
                    </a:p>
                  </a:txBody>
                  <a:tcPr marL="78132" marR="78132" marT="0" marB="0" anchor="ctr"/>
                </a:tc>
                <a:tc>
                  <a:txBody>
                    <a:bodyPr/>
                    <a:lstStyle/>
                    <a:p>
                      <a:pPr>
                        <a:lnSpc>
                          <a:spcPct val="107000"/>
                        </a:lnSpc>
                      </a:pPr>
                      <a:endParaRPr lang="en-US" sz="1800" kern="100">
                        <a:effectLst/>
                        <a:latin typeface="Aptos" panose="020B0004020202020204" pitchFamily="34" charset="0"/>
                      </a:endParaRPr>
                    </a:p>
                  </a:txBody>
                  <a:tcPr marL="78132" marR="78132" marT="0" marB="0" anchor="ctr"/>
                </a:tc>
                <a:tc>
                  <a:txBody>
                    <a:bodyPr/>
                    <a:lstStyle/>
                    <a:p>
                      <a:pPr>
                        <a:lnSpc>
                          <a:spcPct val="107000"/>
                        </a:lnSpc>
                      </a:pPr>
                      <a:endParaRPr lang="en-US" sz="1800" kern="100">
                        <a:effectLst/>
                        <a:latin typeface="Aptos" panose="020B0004020202020204" pitchFamily="34" charset="0"/>
                      </a:endParaRPr>
                    </a:p>
                  </a:txBody>
                  <a:tcPr marL="78132" marR="78132" marT="0" marB="0" anchor="ctr"/>
                </a:tc>
                <a:extLst>
                  <a:ext uri="{0D108BD9-81ED-4DB2-BD59-A6C34878D82A}">
                    <a16:rowId xmlns:a16="http://schemas.microsoft.com/office/drawing/2014/main" val="306884244"/>
                  </a:ext>
                </a:extLst>
              </a:tr>
              <a:tr h="263775">
                <a:tc>
                  <a:txBody>
                    <a:bodyPr/>
                    <a:lstStyle/>
                    <a:p>
                      <a:pPr marL="0" marR="0">
                        <a:lnSpc>
                          <a:spcPct val="107000"/>
                        </a:lnSpc>
                        <a:spcAft>
                          <a:spcPts val="800"/>
                        </a:spcAft>
                      </a:pPr>
                      <a:r>
                        <a:rPr lang="en-US" sz="1800" b="0" kern="0" dirty="0">
                          <a:effectLst/>
                        </a:rPr>
                        <a:t>&lt;20</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39.08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30.16</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62.50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3995284914"/>
                  </a:ext>
                </a:extLst>
              </a:tr>
              <a:tr h="263775">
                <a:tc>
                  <a:txBody>
                    <a:bodyPr/>
                    <a:lstStyle/>
                    <a:p>
                      <a:pPr marL="0" marR="0">
                        <a:lnSpc>
                          <a:spcPct val="107000"/>
                        </a:lnSpc>
                        <a:spcAft>
                          <a:spcPts val="800"/>
                        </a:spcAft>
                      </a:pPr>
                      <a:r>
                        <a:rPr lang="en-US" sz="1800" b="0" kern="0">
                          <a:effectLst/>
                        </a:rPr>
                        <a:t>20</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34.48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38.10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25.00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3891393837"/>
                  </a:ext>
                </a:extLst>
              </a:tr>
              <a:tr h="263775">
                <a:tc>
                  <a:txBody>
                    <a:bodyPr/>
                    <a:lstStyle/>
                    <a:p>
                      <a:pPr marL="0" marR="0">
                        <a:lnSpc>
                          <a:spcPct val="107000"/>
                        </a:lnSpc>
                        <a:spcAft>
                          <a:spcPts val="800"/>
                        </a:spcAft>
                      </a:pPr>
                      <a:r>
                        <a:rPr lang="en-US" sz="1800" b="0" kern="0" dirty="0">
                          <a:effectLst/>
                        </a:rPr>
                        <a:t>&gt;20</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26.44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31.75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12.50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1161677501"/>
                  </a:ext>
                </a:extLst>
              </a:tr>
              <a:tr h="263775">
                <a:tc>
                  <a:txBody>
                    <a:bodyPr/>
                    <a:lstStyle/>
                    <a:p>
                      <a:pPr marL="0" marR="0">
                        <a:lnSpc>
                          <a:spcPct val="107000"/>
                        </a:lnSpc>
                        <a:spcAft>
                          <a:spcPts val="800"/>
                        </a:spcAft>
                      </a:pPr>
                      <a:r>
                        <a:rPr lang="en-US" sz="1800" b="0" kern="0" dirty="0">
                          <a:effectLst/>
                        </a:rPr>
                        <a:t>CGPA</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2040919470"/>
                  </a:ext>
                </a:extLst>
              </a:tr>
              <a:tr h="263775">
                <a:tc>
                  <a:txBody>
                    <a:bodyPr/>
                    <a:lstStyle/>
                    <a:p>
                      <a:pPr marL="0" marR="0">
                        <a:lnSpc>
                          <a:spcPct val="107000"/>
                        </a:lnSpc>
                        <a:spcAft>
                          <a:spcPts val="800"/>
                        </a:spcAft>
                      </a:pPr>
                      <a:r>
                        <a:rPr lang="en-US" sz="1800" b="0" kern="0" dirty="0">
                          <a:effectLst/>
                        </a:rPr>
                        <a:t>&lt;3</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37.93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46.03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16.67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1637690770"/>
                  </a:ext>
                </a:extLst>
              </a:tr>
              <a:tr h="263775">
                <a:tc>
                  <a:txBody>
                    <a:bodyPr/>
                    <a:lstStyle/>
                    <a:p>
                      <a:pPr marL="0" marR="0">
                        <a:lnSpc>
                          <a:spcPct val="107000"/>
                        </a:lnSpc>
                        <a:spcAft>
                          <a:spcPts val="800"/>
                        </a:spcAft>
                      </a:pPr>
                      <a:r>
                        <a:rPr lang="en-US" sz="1800" b="0" kern="0" dirty="0">
                          <a:effectLst/>
                        </a:rPr>
                        <a:t>3.0-3.5</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31.03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23.81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50.00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1028253463"/>
                  </a:ext>
                </a:extLst>
              </a:tr>
              <a:tr h="263775">
                <a:tc>
                  <a:txBody>
                    <a:bodyPr/>
                    <a:lstStyle/>
                    <a:p>
                      <a:pPr marL="0" marR="0">
                        <a:lnSpc>
                          <a:spcPct val="107000"/>
                        </a:lnSpc>
                        <a:spcAft>
                          <a:spcPts val="800"/>
                        </a:spcAft>
                      </a:pPr>
                      <a:r>
                        <a:rPr lang="en-US" sz="1800" b="0" kern="0" dirty="0">
                          <a:effectLst/>
                        </a:rPr>
                        <a:t>3.5-4.0</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a:effectLst/>
                        </a:rPr>
                        <a:t>31.03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30.16</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tc>
                  <a:txBody>
                    <a:bodyPr/>
                    <a:lstStyle/>
                    <a:p>
                      <a:pPr marL="0" marR="0" algn="ctr">
                        <a:lnSpc>
                          <a:spcPct val="107000"/>
                        </a:lnSpc>
                        <a:spcAft>
                          <a:spcPts val="800"/>
                        </a:spcAft>
                      </a:pPr>
                      <a:r>
                        <a:rPr lang="en-US" sz="1800" kern="0" dirty="0">
                          <a:effectLst/>
                        </a:rPr>
                        <a:t>33.33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78132" marR="78132" marT="0" marB="0" anchor="ctr"/>
                </a:tc>
                <a:extLst>
                  <a:ext uri="{0D108BD9-81ED-4DB2-BD59-A6C34878D82A}">
                    <a16:rowId xmlns:a16="http://schemas.microsoft.com/office/drawing/2014/main" val="3789903789"/>
                  </a:ext>
                </a:extLst>
              </a:tr>
            </a:tbl>
          </a:graphicData>
        </a:graphic>
      </p:graphicFrame>
      <p:sp>
        <p:nvSpPr>
          <p:cNvPr id="8" name="Oval 7">
            <a:extLst>
              <a:ext uri="{FF2B5EF4-FFF2-40B4-BE49-F238E27FC236}">
                <a16:creationId xmlns:a16="http://schemas.microsoft.com/office/drawing/2014/main" id="{DFB8EDC9-34D3-7E7E-C259-8EC5B5CDBC59}"/>
              </a:ext>
            </a:extLst>
          </p:cNvPr>
          <p:cNvSpPr/>
          <p:nvPr/>
        </p:nvSpPr>
        <p:spPr>
          <a:xfrm>
            <a:off x="6973454" y="2599528"/>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E467C61-189A-810B-E5C3-D674357F38A7}"/>
              </a:ext>
            </a:extLst>
          </p:cNvPr>
          <p:cNvSpPr/>
          <p:nvPr/>
        </p:nvSpPr>
        <p:spPr>
          <a:xfrm>
            <a:off x="6973454" y="4031344"/>
            <a:ext cx="923637" cy="5498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F8C8DEFF-B365-8653-C862-C36BD6805A91}"/>
              </a:ext>
            </a:extLst>
          </p:cNvPr>
          <p:cNvSpPr>
            <a:spLocks noGrp="1"/>
          </p:cNvSpPr>
          <p:nvPr>
            <p:ph type="title"/>
          </p:nvPr>
        </p:nvSpPr>
        <p:spPr/>
        <p:txBody>
          <a:bodyPr/>
          <a:lstStyle/>
          <a:p>
            <a:r>
              <a:rPr lang="en-US" dirty="0"/>
              <a:t>Socio-demographic description</a:t>
            </a:r>
          </a:p>
        </p:txBody>
      </p:sp>
    </p:spTree>
    <p:extLst>
      <p:ext uri="{BB962C8B-B14F-4D97-AF65-F5344CB8AC3E}">
        <p14:creationId xmlns:p14="http://schemas.microsoft.com/office/powerpoint/2010/main" val="93929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7506E-6297-5C81-0DE1-E5F8A99F4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BB4F03-731A-B424-76DE-EF0F5DDAEFC5}"/>
              </a:ext>
            </a:extLst>
          </p:cNvPr>
          <p:cNvSpPr>
            <a:spLocks noGrp="1"/>
          </p:cNvSpPr>
          <p:nvPr>
            <p:ph type="title"/>
          </p:nvPr>
        </p:nvSpPr>
        <p:spPr>
          <a:xfrm>
            <a:off x="159659" y="206375"/>
            <a:ext cx="8984341" cy="857250"/>
          </a:xfrm>
        </p:spPr>
        <p:txBody>
          <a:bodyPr anchor="ctr">
            <a:normAutofit/>
          </a:bodyPr>
          <a:lstStyle/>
          <a:p>
            <a:r>
              <a:rPr lang="en-US" dirty="0"/>
              <a:t>Socio-demographic description </a:t>
            </a:r>
            <a:r>
              <a:rPr lang="en-US" sz="2000" dirty="0"/>
              <a:t>contd..</a:t>
            </a:r>
          </a:p>
        </p:txBody>
      </p:sp>
      <p:graphicFrame>
        <p:nvGraphicFramePr>
          <p:cNvPr id="9" name="Content Placeholder 8">
            <a:extLst>
              <a:ext uri="{FF2B5EF4-FFF2-40B4-BE49-F238E27FC236}">
                <a16:creationId xmlns:a16="http://schemas.microsoft.com/office/drawing/2014/main" id="{D35027EF-85BF-C6E4-BEC8-BA9D0D9D38F1}"/>
              </a:ext>
            </a:extLst>
          </p:cNvPr>
          <p:cNvGraphicFramePr>
            <a:graphicFrameLocks noGrp="1"/>
          </p:cNvGraphicFramePr>
          <p:nvPr>
            <p:ph idx="1"/>
            <p:extLst>
              <p:ext uri="{D42A27DB-BD31-4B8C-83A1-F6EECF244321}">
                <p14:modId xmlns:p14="http://schemas.microsoft.com/office/powerpoint/2010/main" val="3322166280"/>
              </p:ext>
            </p:extLst>
          </p:nvPr>
        </p:nvGraphicFramePr>
        <p:xfrm>
          <a:off x="159659" y="1210122"/>
          <a:ext cx="8590507" cy="1029070"/>
        </p:xfrm>
        <a:graphic>
          <a:graphicData uri="http://schemas.openxmlformats.org/drawingml/2006/table">
            <a:tbl>
              <a:tblPr firstRow="1" firstCol="1" bandRow="1">
                <a:tableStyleId>{5C22544A-7EE6-4342-B048-85BDC9FD1C3A}</a:tableStyleId>
              </a:tblPr>
              <a:tblGrid>
                <a:gridCol w="2953417">
                  <a:extLst>
                    <a:ext uri="{9D8B030D-6E8A-4147-A177-3AD203B41FA5}">
                      <a16:colId xmlns:a16="http://schemas.microsoft.com/office/drawing/2014/main" val="3670568733"/>
                    </a:ext>
                  </a:extLst>
                </a:gridCol>
                <a:gridCol w="1879602">
                  <a:extLst>
                    <a:ext uri="{9D8B030D-6E8A-4147-A177-3AD203B41FA5}">
                      <a16:colId xmlns:a16="http://schemas.microsoft.com/office/drawing/2014/main" val="2880211654"/>
                    </a:ext>
                  </a:extLst>
                </a:gridCol>
                <a:gridCol w="1879602">
                  <a:extLst>
                    <a:ext uri="{9D8B030D-6E8A-4147-A177-3AD203B41FA5}">
                      <a16:colId xmlns:a16="http://schemas.microsoft.com/office/drawing/2014/main" val="222191796"/>
                    </a:ext>
                  </a:extLst>
                </a:gridCol>
                <a:gridCol w="1877886">
                  <a:extLst>
                    <a:ext uri="{9D8B030D-6E8A-4147-A177-3AD203B41FA5}">
                      <a16:colId xmlns:a16="http://schemas.microsoft.com/office/drawing/2014/main" val="3876671076"/>
                    </a:ext>
                  </a:extLst>
                </a:gridCol>
              </a:tblGrid>
              <a:tr h="400964">
                <a:tc>
                  <a:txBody>
                    <a:bodyPr/>
                    <a:lstStyle/>
                    <a:p>
                      <a:pPr marL="0" marR="0">
                        <a:lnSpc>
                          <a:spcPct val="107000"/>
                        </a:lnSpc>
                        <a:spcAft>
                          <a:spcPts val="800"/>
                        </a:spcAft>
                      </a:pPr>
                      <a:r>
                        <a:rPr lang="en-US" sz="1800" kern="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Total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Male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Female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9065951"/>
                  </a:ext>
                </a:extLst>
              </a:tr>
              <a:tr h="345340">
                <a:tc>
                  <a:txBody>
                    <a:bodyPr/>
                    <a:lstStyle/>
                    <a:p>
                      <a:pPr>
                        <a:lnSpc>
                          <a:spcPct val="107000"/>
                        </a:lnSpc>
                      </a:pPr>
                      <a:endParaRPr lang="en-US" sz="1800" kern="100" dirty="0">
                        <a:effectLst/>
                        <a:latin typeface="Aptos" panose="020B0004020202020204" pitchFamily="34" charset="0"/>
                      </a:endParaRPr>
                    </a:p>
                  </a:txBody>
                  <a:tcPr marL="68580" marR="68580" marT="0" marB="0" anchor="ctr"/>
                </a:tc>
                <a:tc>
                  <a:txBody>
                    <a:bodyPr/>
                    <a:lstStyle/>
                    <a:p>
                      <a:pPr marL="0" marR="0" algn="ctr">
                        <a:lnSpc>
                          <a:spcPct val="107000"/>
                        </a:lnSpc>
                        <a:spcAft>
                          <a:spcPts val="800"/>
                        </a:spcAft>
                      </a:pPr>
                      <a:r>
                        <a:rPr lang="en-US" sz="1800" kern="0" dirty="0">
                          <a:effectLst/>
                        </a:rPr>
                        <a:t>N=87(100%)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N=63(72%)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N=24(28%)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428272"/>
                  </a:ext>
                </a:extLst>
              </a:tr>
              <a:tr h="253639">
                <a:tc>
                  <a:txBody>
                    <a:bodyPr/>
                    <a:lstStyle/>
                    <a:p>
                      <a:pPr marL="0" marR="0">
                        <a:lnSpc>
                          <a:spcPct val="107000"/>
                        </a:lnSpc>
                        <a:spcAft>
                          <a:spcPts val="800"/>
                        </a:spcAft>
                      </a:pPr>
                      <a:r>
                        <a:rPr lang="en-US" sz="1800" kern="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Weighted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Weighted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Weighted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7007202"/>
                  </a:ext>
                </a:extLst>
              </a:tr>
            </a:tbl>
          </a:graphicData>
        </a:graphic>
      </p:graphicFrame>
      <p:sp>
        <p:nvSpPr>
          <p:cNvPr id="10" name="Rectangle 2">
            <a:extLst>
              <a:ext uri="{FF2B5EF4-FFF2-40B4-BE49-F238E27FC236}">
                <a16:creationId xmlns:a16="http://schemas.microsoft.com/office/drawing/2014/main" id="{5E3F516F-BB4F-A316-A381-133615A6781C}"/>
              </a:ext>
            </a:extLst>
          </p:cNvPr>
          <p:cNvSpPr>
            <a:spLocks noChangeArrowheads="1"/>
          </p:cNvSpPr>
          <p:nvPr/>
        </p:nvSpPr>
        <p:spPr bwMode="auto">
          <a:xfrm>
            <a:off x="457200" y="26812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a:extLst>
              <a:ext uri="{FF2B5EF4-FFF2-40B4-BE49-F238E27FC236}">
                <a16:creationId xmlns:a16="http://schemas.microsoft.com/office/drawing/2014/main" id="{DDE8EF5E-6121-FDF6-E204-316C5284D39A}"/>
              </a:ext>
            </a:extLst>
          </p:cNvPr>
          <p:cNvGraphicFramePr>
            <a:graphicFrameLocks noGrp="1"/>
          </p:cNvGraphicFramePr>
          <p:nvPr>
            <p:extLst>
              <p:ext uri="{D42A27DB-BD31-4B8C-83A1-F6EECF244321}">
                <p14:modId xmlns:p14="http://schemas.microsoft.com/office/powerpoint/2010/main" val="295347977"/>
              </p:ext>
            </p:extLst>
          </p:nvPr>
        </p:nvGraphicFramePr>
        <p:xfrm>
          <a:off x="159658" y="2238930"/>
          <a:ext cx="8590508" cy="2827660"/>
        </p:xfrm>
        <a:graphic>
          <a:graphicData uri="http://schemas.openxmlformats.org/drawingml/2006/table">
            <a:tbl>
              <a:tblPr firstRow="1" firstCol="1" bandRow="1">
                <a:tableStyleId>{5C22544A-7EE6-4342-B048-85BDC9FD1C3A}</a:tableStyleId>
              </a:tblPr>
              <a:tblGrid>
                <a:gridCol w="2953416">
                  <a:extLst>
                    <a:ext uri="{9D8B030D-6E8A-4147-A177-3AD203B41FA5}">
                      <a16:colId xmlns:a16="http://schemas.microsoft.com/office/drawing/2014/main" val="56612340"/>
                    </a:ext>
                  </a:extLst>
                </a:gridCol>
                <a:gridCol w="1879603">
                  <a:extLst>
                    <a:ext uri="{9D8B030D-6E8A-4147-A177-3AD203B41FA5}">
                      <a16:colId xmlns:a16="http://schemas.microsoft.com/office/drawing/2014/main" val="51267761"/>
                    </a:ext>
                  </a:extLst>
                </a:gridCol>
                <a:gridCol w="1879603">
                  <a:extLst>
                    <a:ext uri="{9D8B030D-6E8A-4147-A177-3AD203B41FA5}">
                      <a16:colId xmlns:a16="http://schemas.microsoft.com/office/drawing/2014/main" val="3682170185"/>
                    </a:ext>
                  </a:extLst>
                </a:gridCol>
                <a:gridCol w="1877886">
                  <a:extLst>
                    <a:ext uri="{9D8B030D-6E8A-4147-A177-3AD203B41FA5}">
                      <a16:colId xmlns:a16="http://schemas.microsoft.com/office/drawing/2014/main" val="1547111799"/>
                    </a:ext>
                  </a:extLst>
                </a:gridCol>
              </a:tblGrid>
              <a:tr h="0">
                <a:tc>
                  <a:txBody>
                    <a:bodyPr/>
                    <a:lstStyle/>
                    <a:p>
                      <a:pPr marL="0" marR="0">
                        <a:lnSpc>
                          <a:spcPct val="107000"/>
                        </a:lnSpc>
                        <a:spcAft>
                          <a:spcPts val="800"/>
                        </a:spcAft>
                      </a:pPr>
                      <a:r>
                        <a:rPr lang="en-US" sz="1800" b="0" kern="0" dirty="0">
                          <a:effectLst/>
                        </a:rPr>
                        <a:t>Residential Status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dirty="0"/>
                        <a:t> </a:t>
                      </a:r>
                    </a:p>
                  </a:txBody>
                  <a:tcPr marL="68580" marR="68580" marT="0" marB="0" anchor="ctr"/>
                </a:tc>
                <a:tc>
                  <a:txBody>
                    <a:bodyPr/>
                    <a:lstStyle/>
                    <a:p>
                      <a:pPr marL="0" marR="0" algn="ctr">
                        <a:lnSpc>
                          <a:spcPct val="107000"/>
                        </a:lnSpc>
                        <a:spcAft>
                          <a:spcPts val="800"/>
                        </a:spcAft>
                      </a:pPr>
                      <a:r>
                        <a:rPr lang="en-US" dirty="0"/>
                        <a:t> </a:t>
                      </a:r>
                    </a:p>
                  </a:txBody>
                  <a:tcPr marL="68580" marR="68580" marT="0" marB="0" anchor="ctr"/>
                </a:tc>
                <a:tc>
                  <a:txBody>
                    <a:bodyPr/>
                    <a:lstStyle/>
                    <a:p>
                      <a:pPr marL="0" marR="0" algn="ctr">
                        <a:lnSpc>
                          <a:spcPct val="107000"/>
                        </a:lnSpc>
                        <a:spcAft>
                          <a:spcPts val="800"/>
                        </a:spcAft>
                      </a:pPr>
                      <a:r>
                        <a:rPr lang="en-US" dirty="0"/>
                        <a:t> </a:t>
                      </a:r>
                    </a:p>
                  </a:txBody>
                  <a:tcPr marL="68580" marR="68580" marT="0" marB="0" anchor="ctr"/>
                </a:tc>
                <a:extLst>
                  <a:ext uri="{0D108BD9-81ED-4DB2-BD59-A6C34878D82A}">
                    <a16:rowId xmlns:a16="http://schemas.microsoft.com/office/drawing/2014/main" val="4205184491"/>
                  </a:ext>
                </a:extLst>
              </a:tr>
              <a:tr h="0">
                <a:tc>
                  <a:txBody>
                    <a:bodyPr/>
                    <a:lstStyle/>
                    <a:p>
                      <a:pPr marL="0" marR="0">
                        <a:lnSpc>
                          <a:spcPct val="107000"/>
                        </a:lnSpc>
                        <a:spcAft>
                          <a:spcPts val="800"/>
                        </a:spcAft>
                      </a:pPr>
                      <a:r>
                        <a:rPr lang="en-US" sz="1800" b="0" kern="0" dirty="0">
                          <a:effectLst/>
                        </a:rPr>
                        <a:t>Off campus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74.71</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74.60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75.00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7671383"/>
                  </a:ext>
                </a:extLst>
              </a:tr>
              <a:tr h="0">
                <a:tc>
                  <a:txBody>
                    <a:bodyPr/>
                    <a:lstStyle/>
                    <a:p>
                      <a:pPr marL="0" marR="0">
                        <a:lnSpc>
                          <a:spcPct val="107000"/>
                        </a:lnSpc>
                        <a:spcAft>
                          <a:spcPts val="800"/>
                        </a:spcAft>
                      </a:pPr>
                      <a:r>
                        <a:rPr lang="en-US" sz="1800" b="0" kern="0">
                          <a:effectLst/>
                        </a:rPr>
                        <a:t>On campus</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25.29</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25.40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25.00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52608698"/>
                  </a:ext>
                </a:extLst>
              </a:tr>
              <a:tr h="0">
                <a:tc>
                  <a:txBody>
                    <a:bodyPr/>
                    <a:lstStyle/>
                    <a:p>
                      <a:pPr marL="0" marR="0">
                        <a:lnSpc>
                          <a:spcPct val="107000"/>
                        </a:lnSpc>
                        <a:spcAft>
                          <a:spcPts val="800"/>
                        </a:spcAft>
                      </a:pPr>
                      <a:r>
                        <a:rPr lang="en-US" sz="1800" b="0" kern="0">
                          <a:effectLst/>
                        </a:rPr>
                        <a:t>Sport Engagement</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46155845"/>
                  </a:ext>
                </a:extLst>
              </a:tr>
              <a:tr h="0">
                <a:tc>
                  <a:txBody>
                    <a:bodyPr/>
                    <a:lstStyle/>
                    <a:p>
                      <a:pPr marL="0" marR="0">
                        <a:lnSpc>
                          <a:spcPct val="107000"/>
                        </a:lnSpc>
                        <a:spcAft>
                          <a:spcPts val="800"/>
                        </a:spcAft>
                      </a:pPr>
                      <a:r>
                        <a:rPr lang="en-US" sz="1800" b="0" kern="0">
                          <a:effectLst/>
                        </a:rPr>
                        <a:t>Yes</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51.72</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61.90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25.00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69315709"/>
                  </a:ext>
                </a:extLst>
              </a:tr>
              <a:tr h="0">
                <a:tc>
                  <a:txBody>
                    <a:bodyPr/>
                    <a:lstStyle/>
                    <a:p>
                      <a:pPr marL="0" marR="0">
                        <a:lnSpc>
                          <a:spcPct val="107000"/>
                        </a:lnSpc>
                        <a:spcAft>
                          <a:spcPts val="800"/>
                        </a:spcAft>
                      </a:pPr>
                      <a:r>
                        <a:rPr lang="en-US" sz="1800" b="0" kern="0">
                          <a:effectLst/>
                        </a:rPr>
                        <a:t>No</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48.28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38.10</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75.00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29505375"/>
                  </a:ext>
                </a:extLst>
              </a:tr>
              <a:tr h="0">
                <a:tc>
                  <a:txBody>
                    <a:bodyPr/>
                    <a:lstStyle/>
                    <a:p>
                      <a:pPr marL="0" marR="0">
                        <a:lnSpc>
                          <a:spcPct val="107000"/>
                        </a:lnSpc>
                        <a:spcAft>
                          <a:spcPts val="800"/>
                        </a:spcAft>
                      </a:pPr>
                      <a:r>
                        <a:rPr lang="en-US" sz="1800" b="0" kern="0">
                          <a:effectLst/>
                        </a:rPr>
                        <a:t>Average sleep hours</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 </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25413677"/>
                  </a:ext>
                </a:extLst>
              </a:tr>
              <a:tr h="0">
                <a:tc>
                  <a:txBody>
                    <a:bodyPr/>
                    <a:lstStyle/>
                    <a:p>
                      <a:pPr marL="0" marR="0">
                        <a:lnSpc>
                          <a:spcPct val="107000"/>
                        </a:lnSpc>
                        <a:spcAft>
                          <a:spcPts val="800"/>
                        </a:spcAft>
                      </a:pPr>
                      <a:r>
                        <a:rPr lang="en-US" sz="1800" b="0" kern="0">
                          <a:effectLst/>
                        </a:rPr>
                        <a:t>&lt;4 hours</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5.75</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3.17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12.50</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706496099"/>
                  </a:ext>
                </a:extLst>
              </a:tr>
              <a:tr h="0">
                <a:tc>
                  <a:txBody>
                    <a:bodyPr/>
                    <a:lstStyle/>
                    <a:p>
                      <a:pPr marL="0" marR="0">
                        <a:lnSpc>
                          <a:spcPct val="107000"/>
                        </a:lnSpc>
                        <a:spcAft>
                          <a:spcPts val="800"/>
                        </a:spcAft>
                      </a:pPr>
                      <a:r>
                        <a:rPr lang="en-US" sz="1800" b="0" kern="0">
                          <a:effectLst/>
                        </a:rPr>
                        <a:t>4-6 hours</a:t>
                      </a:r>
                      <a:endParaRPr lang="en-US" sz="18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57.47</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57.14</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58.33</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88109682"/>
                  </a:ext>
                </a:extLst>
              </a:tr>
              <a:tr h="0">
                <a:tc>
                  <a:txBody>
                    <a:bodyPr/>
                    <a:lstStyle/>
                    <a:p>
                      <a:pPr marL="0" marR="0">
                        <a:lnSpc>
                          <a:spcPct val="107000"/>
                        </a:lnSpc>
                        <a:spcAft>
                          <a:spcPts val="800"/>
                        </a:spcAft>
                      </a:pPr>
                      <a:r>
                        <a:rPr lang="en-US" sz="1800" b="0" kern="0" dirty="0">
                          <a:effectLst/>
                        </a:rPr>
                        <a:t>&gt; 6 hours</a:t>
                      </a:r>
                      <a:endParaRPr lang="en-US" sz="18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a:effectLst/>
                        </a:rPr>
                        <a:t>36.78</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39.68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800" kern="0" dirty="0">
                          <a:effectLst/>
                        </a:rPr>
                        <a:t>29.17</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8927641"/>
                  </a:ext>
                </a:extLst>
              </a:tr>
            </a:tbl>
          </a:graphicData>
        </a:graphic>
      </p:graphicFrame>
      <p:sp>
        <p:nvSpPr>
          <p:cNvPr id="12" name="Oval 11">
            <a:extLst>
              <a:ext uri="{FF2B5EF4-FFF2-40B4-BE49-F238E27FC236}">
                <a16:creationId xmlns:a16="http://schemas.microsoft.com/office/drawing/2014/main" id="{06258AE2-6A69-B92A-F730-4FC7B6B8109C}"/>
              </a:ext>
            </a:extLst>
          </p:cNvPr>
          <p:cNvSpPr/>
          <p:nvPr/>
        </p:nvSpPr>
        <p:spPr>
          <a:xfrm>
            <a:off x="3648363" y="2550742"/>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F2C6B63-0DB4-A9F5-109A-3D918B4572C3}"/>
              </a:ext>
            </a:extLst>
          </p:cNvPr>
          <p:cNvSpPr/>
          <p:nvPr/>
        </p:nvSpPr>
        <p:spPr>
          <a:xfrm>
            <a:off x="5551054" y="3391799"/>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770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6AD0D-792C-CB07-1989-79F73B319B75}"/>
            </a:ext>
          </a:extLst>
        </p:cNvPr>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AB163749-82A2-C298-55A6-5F443B83C267}"/>
              </a:ext>
            </a:extLst>
          </p:cNvPr>
          <p:cNvGraphicFramePr>
            <a:graphicFrameLocks noGrp="1"/>
          </p:cNvGraphicFramePr>
          <p:nvPr>
            <p:ph idx="1"/>
            <p:extLst>
              <p:ext uri="{D42A27DB-BD31-4B8C-83A1-F6EECF244321}">
                <p14:modId xmlns:p14="http://schemas.microsoft.com/office/powerpoint/2010/main" val="3555798445"/>
              </p:ext>
            </p:extLst>
          </p:nvPr>
        </p:nvGraphicFramePr>
        <p:xfrm>
          <a:off x="159660" y="2126736"/>
          <a:ext cx="8590507" cy="3016764"/>
        </p:xfrm>
        <a:graphic>
          <a:graphicData uri="http://schemas.openxmlformats.org/drawingml/2006/table">
            <a:tbl>
              <a:tblPr firstRow="1" firstCol="1" bandRow="1">
                <a:tableStyleId>{5C22544A-7EE6-4342-B048-85BDC9FD1C3A}</a:tableStyleId>
              </a:tblPr>
              <a:tblGrid>
                <a:gridCol w="2953417">
                  <a:extLst>
                    <a:ext uri="{9D8B030D-6E8A-4147-A177-3AD203B41FA5}">
                      <a16:colId xmlns:a16="http://schemas.microsoft.com/office/drawing/2014/main" val="3382168862"/>
                    </a:ext>
                  </a:extLst>
                </a:gridCol>
                <a:gridCol w="1879602">
                  <a:extLst>
                    <a:ext uri="{9D8B030D-6E8A-4147-A177-3AD203B41FA5}">
                      <a16:colId xmlns:a16="http://schemas.microsoft.com/office/drawing/2014/main" val="2889298238"/>
                    </a:ext>
                  </a:extLst>
                </a:gridCol>
                <a:gridCol w="1879602">
                  <a:extLst>
                    <a:ext uri="{9D8B030D-6E8A-4147-A177-3AD203B41FA5}">
                      <a16:colId xmlns:a16="http://schemas.microsoft.com/office/drawing/2014/main" val="927099258"/>
                    </a:ext>
                  </a:extLst>
                </a:gridCol>
                <a:gridCol w="1877886">
                  <a:extLst>
                    <a:ext uri="{9D8B030D-6E8A-4147-A177-3AD203B41FA5}">
                      <a16:colId xmlns:a16="http://schemas.microsoft.com/office/drawing/2014/main" val="947808025"/>
                    </a:ext>
                  </a:extLst>
                </a:gridCol>
              </a:tblGrid>
              <a:tr h="159360">
                <a:tc gridSpan="2">
                  <a:txBody>
                    <a:bodyPr/>
                    <a:lstStyle/>
                    <a:p>
                      <a:pPr marL="0" marR="0">
                        <a:lnSpc>
                          <a:spcPct val="107000"/>
                        </a:lnSpc>
                        <a:spcAft>
                          <a:spcPts val="800"/>
                        </a:spcAft>
                      </a:pPr>
                      <a:r>
                        <a:rPr lang="en-US" sz="1600" b="0" kern="0" dirty="0">
                          <a:effectLst/>
                        </a:rPr>
                        <a:t>Campus Discrimination</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hMerge="1">
                  <a:txBody>
                    <a:bodyPr/>
                    <a:lstStyle/>
                    <a:p>
                      <a:endParaRPr lang="en-US"/>
                    </a:p>
                  </a:txBody>
                  <a:tcP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104117410"/>
                  </a:ext>
                </a:extLst>
              </a:tr>
              <a:tr h="159360">
                <a:tc>
                  <a:txBody>
                    <a:bodyPr/>
                    <a:lstStyle/>
                    <a:p>
                      <a:pPr marL="0" marR="0">
                        <a:lnSpc>
                          <a:spcPct val="107000"/>
                        </a:lnSpc>
                        <a:spcAft>
                          <a:spcPts val="800"/>
                        </a:spcAft>
                      </a:pPr>
                      <a:r>
                        <a:rPr lang="en-US" sz="1600" b="0" kern="0">
                          <a:effectLst/>
                        </a:rPr>
                        <a:t>Yes</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25.29</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25.40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25.00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1682098804"/>
                  </a:ext>
                </a:extLst>
              </a:tr>
              <a:tr h="159360">
                <a:tc>
                  <a:txBody>
                    <a:bodyPr/>
                    <a:lstStyle/>
                    <a:p>
                      <a:pPr marL="0" marR="0">
                        <a:lnSpc>
                          <a:spcPct val="107000"/>
                        </a:lnSpc>
                        <a:spcAft>
                          <a:spcPts val="800"/>
                        </a:spcAft>
                      </a:pPr>
                      <a:r>
                        <a:rPr lang="en-US" sz="1600" b="0" kern="0">
                          <a:effectLst/>
                        </a:rPr>
                        <a:t>No</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74.71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74.60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75.00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690594690"/>
                  </a:ext>
                </a:extLst>
              </a:tr>
              <a:tr h="159360">
                <a:tc>
                  <a:txBody>
                    <a:bodyPr/>
                    <a:lstStyle/>
                    <a:p>
                      <a:pPr marL="0" marR="0">
                        <a:lnSpc>
                          <a:spcPct val="107000"/>
                        </a:lnSpc>
                        <a:spcAft>
                          <a:spcPts val="800"/>
                        </a:spcAft>
                      </a:pPr>
                      <a:r>
                        <a:rPr lang="en-US" sz="1600" b="0" kern="0">
                          <a:effectLst/>
                        </a:rPr>
                        <a:t>Study Satisfaction</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543828125"/>
                  </a:ext>
                </a:extLst>
              </a:tr>
              <a:tr h="159360">
                <a:tc>
                  <a:txBody>
                    <a:bodyPr/>
                    <a:lstStyle/>
                    <a:p>
                      <a:pPr marL="0" marR="0">
                        <a:lnSpc>
                          <a:spcPct val="107000"/>
                        </a:lnSpc>
                        <a:spcAft>
                          <a:spcPts val="800"/>
                        </a:spcAft>
                      </a:pPr>
                      <a:r>
                        <a:rPr lang="en-US" sz="1600" b="0" kern="0">
                          <a:effectLst/>
                        </a:rPr>
                        <a:t>Yes</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66.67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66.67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66.67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908264018"/>
                  </a:ext>
                </a:extLst>
              </a:tr>
              <a:tr h="159360">
                <a:tc>
                  <a:txBody>
                    <a:bodyPr/>
                    <a:lstStyle/>
                    <a:p>
                      <a:pPr marL="0" marR="0">
                        <a:lnSpc>
                          <a:spcPct val="107000"/>
                        </a:lnSpc>
                        <a:spcAft>
                          <a:spcPts val="800"/>
                        </a:spcAft>
                      </a:pPr>
                      <a:r>
                        <a:rPr lang="en-US" sz="1600" b="0" kern="0" dirty="0">
                          <a:effectLst/>
                        </a:rPr>
                        <a:t>No</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33.33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33.33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33.33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562505355"/>
                  </a:ext>
                </a:extLst>
              </a:tr>
              <a:tr h="159360">
                <a:tc>
                  <a:txBody>
                    <a:bodyPr/>
                    <a:lstStyle/>
                    <a:p>
                      <a:pPr marL="0" marR="0">
                        <a:lnSpc>
                          <a:spcPct val="107000"/>
                        </a:lnSpc>
                        <a:spcAft>
                          <a:spcPts val="800"/>
                        </a:spcAft>
                      </a:pPr>
                      <a:r>
                        <a:rPr lang="en-US" sz="1600" b="0" kern="0">
                          <a:effectLst/>
                        </a:rPr>
                        <a:t>Academic workload</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982003382"/>
                  </a:ext>
                </a:extLst>
              </a:tr>
              <a:tr h="159360">
                <a:tc>
                  <a:txBody>
                    <a:bodyPr/>
                    <a:lstStyle/>
                    <a:p>
                      <a:pPr marL="0" marR="0">
                        <a:lnSpc>
                          <a:spcPct val="107000"/>
                        </a:lnSpc>
                        <a:spcAft>
                          <a:spcPts val="800"/>
                        </a:spcAft>
                      </a:pPr>
                      <a:r>
                        <a:rPr lang="en-US" sz="1600" b="0" kern="0" dirty="0">
                          <a:effectLst/>
                        </a:rPr>
                        <a:t>Yes</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68.97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65.08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79.17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797935268"/>
                  </a:ext>
                </a:extLst>
              </a:tr>
              <a:tr h="159360">
                <a:tc>
                  <a:txBody>
                    <a:bodyPr/>
                    <a:lstStyle/>
                    <a:p>
                      <a:pPr marL="0" marR="0">
                        <a:lnSpc>
                          <a:spcPct val="107000"/>
                        </a:lnSpc>
                        <a:spcAft>
                          <a:spcPts val="800"/>
                        </a:spcAft>
                      </a:pPr>
                      <a:r>
                        <a:rPr lang="en-US" sz="1600" b="0" kern="0">
                          <a:effectLst/>
                        </a:rPr>
                        <a:t>No</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31.03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34.92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20.83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193704658"/>
                  </a:ext>
                </a:extLst>
              </a:tr>
              <a:tr h="159360">
                <a:tc>
                  <a:txBody>
                    <a:bodyPr/>
                    <a:lstStyle/>
                    <a:p>
                      <a:pPr marL="0" marR="0">
                        <a:lnSpc>
                          <a:spcPct val="107000"/>
                        </a:lnSpc>
                        <a:spcAft>
                          <a:spcPts val="800"/>
                        </a:spcAft>
                      </a:pPr>
                      <a:r>
                        <a:rPr lang="en-US" sz="1600" b="0" kern="0" dirty="0">
                          <a:effectLst/>
                        </a:rPr>
                        <a:t>Academic pressure</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088694059"/>
                  </a:ext>
                </a:extLst>
              </a:tr>
              <a:tr h="159360">
                <a:tc>
                  <a:txBody>
                    <a:bodyPr/>
                    <a:lstStyle/>
                    <a:p>
                      <a:pPr marL="0" marR="0">
                        <a:lnSpc>
                          <a:spcPct val="107000"/>
                        </a:lnSpc>
                        <a:spcAft>
                          <a:spcPts val="800"/>
                        </a:spcAft>
                      </a:pPr>
                      <a:r>
                        <a:rPr lang="en-US" sz="1600" b="0" kern="0">
                          <a:effectLst/>
                        </a:rPr>
                        <a:t>Yes</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66.67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63.49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75.00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523955639"/>
                  </a:ext>
                </a:extLst>
              </a:tr>
              <a:tr h="159360">
                <a:tc>
                  <a:txBody>
                    <a:bodyPr/>
                    <a:lstStyle/>
                    <a:p>
                      <a:pPr marL="0" marR="0">
                        <a:lnSpc>
                          <a:spcPct val="107000"/>
                        </a:lnSpc>
                        <a:spcAft>
                          <a:spcPts val="800"/>
                        </a:spcAft>
                      </a:pPr>
                      <a:r>
                        <a:rPr lang="en-US" sz="1600" b="0" kern="0" dirty="0">
                          <a:effectLst/>
                        </a:rPr>
                        <a:t>No</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33.33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36.51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25.00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4054474417"/>
                  </a:ext>
                </a:extLst>
              </a:tr>
            </a:tbl>
          </a:graphicData>
        </a:graphic>
      </p:graphicFrame>
      <p:graphicFrame>
        <p:nvGraphicFramePr>
          <p:cNvPr id="9" name="Content Placeholder 8">
            <a:extLst>
              <a:ext uri="{FF2B5EF4-FFF2-40B4-BE49-F238E27FC236}">
                <a16:creationId xmlns:a16="http://schemas.microsoft.com/office/drawing/2014/main" id="{A0714A0E-5464-7911-85D8-20986F5A5083}"/>
              </a:ext>
            </a:extLst>
          </p:cNvPr>
          <p:cNvGraphicFramePr>
            <a:graphicFrameLocks/>
          </p:cNvGraphicFramePr>
          <p:nvPr>
            <p:extLst>
              <p:ext uri="{D42A27DB-BD31-4B8C-83A1-F6EECF244321}">
                <p14:modId xmlns:p14="http://schemas.microsoft.com/office/powerpoint/2010/main" val="4034458511"/>
              </p:ext>
            </p:extLst>
          </p:nvPr>
        </p:nvGraphicFramePr>
        <p:xfrm>
          <a:off x="159660" y="1182557"/>
          <a:ext cx="8590507" cy="999943"/>
        </p:xfrm>
        <a:graphic>
          <a:graphicData uri="http://schemas.openxmlformats.org/drawingml/2006/table">
            <a:tbl>
              <a:tblPr firstRow="1" firstCol="1" bandRow="1">
                <a:tableStyleId>{5C22544A-7EE6-4342-B048-85BDC9FD1C3A}</a:tableStyleId>
              </a:tblPr>
              <a:tblGrid>
                <a:gridCol w="2953417">
                  <a:extLst>
                    <a:ext uri="{9D8B030D-6E8A-4147-A177-3AD203B41FA5}">
                      <a16:colId xmlns:a16="http://schemas.microsoft.com/office/drawing/2014/main" val="3670568733"/>
                    </a:ext>
                  </a:extLst>
                </a:gridCol>
                <a:gridCol w="1879602">
                  <a:extLst>
                    <a:ext uri="{9D8B030D-6E8A-4147-A177-3AD203B41FA5}">
                      <a16:colId xmlns:a16="http://schemas.microsoft.com/office/drawing/2014/main" val="2880211654"/>
                    </a:ext>
                  </a:extLst>
                </a:gridCol>
                <a:gridCol w="1879602">
                  <a:extLst>
                    <a:ext uri="{9D8B030D-6E8A-4147-A177-3AD203B41FA5}">
                      <a16:colId xmlns:a16="http://schemas.microsoft.com/office/drawing/2014/main" val="222191796"/>
                    </a:ext>
                  </a:extLst>
                </a:gridCol>
                <a:gridCol w="1877886">
                  <a:extLst>
                    <a:ext uri="{9D8B030D-6E8A-4147-A177-3AD203B41FA5}">
                      <a16:colId xmlns:a16="http://schemas.microsoft.com/office/drawing/2014/main" val="3876671076"/>
                    </a:ext>
                  </a:extLst>
                </a:gridCol>
              </a:tblGrid>
              <a:tr h="400964">
                <a:tc>
                  <a:txBody>
                    <a:bodyPr/>
                    <a:lstStyle/>
                    <a:p>
                      <a:pPr marL="0" marR="0">
                        <a:lnSpc>
                          <a:spcPct val="107000"/>
                        </a:lnSpc>
                        <a:spcAft>
                          <a:spcPts val="800"/>
                        </a:spcAft>
                      </a:pPr>
                      <a:endParaRPr lang="en-US" sz="1600" kern="0" dirty="0">
                        <a:effectLst/>
                      </a:endParaRPr>
                    </a:p>
                  </a:txBody>
                  <a:tcPr marL="68580" marR="68580" marT="0" marB="0" anchor="ctr"/>
                </a:tc>
                <a:tc>
                  <a:txBody>
                    <a:bodyPr/>
                    <a:lstStyle/>
                    <a:p>
                      <a:pPr marL="0" marR="0" algn="ctr">
                        <a:lnSpc>
                          <a:spcPct val="107000"/>
                        </a:lnSpc>
                        <a:spcAft>
                          <a:spcPts val="800"/>
                        </a:spcAft>
                      </a:pPr>
                      <a:r>
                        <a:rPr lang="en-US" sz="1600" kern="0" dirty="0">
                          <a:effectLst/>
                        </a:rPr>
                        <a:t>Total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Male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Female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9065951"/>
                  </a:ext>
                </a:extLst>
              </a:tr>
              <a:tr h="345340">
                <a:tc>
                  <a:txBody>
                    <a:bodyPr/>
                    <a:lstStyle/>
                    <a:p>
                      <a:pPr>
                        <a:lnSpc>
                          <a:spcPct val="107000"/>
                        </a:lnSpc>
                      </a:pPr>
                      <a:endParaRPr lang="en-US" sz="1600" kern="100" dirty="0">
                        <a:effectLst/>
                        <a:latin typeface="Aptos" panose="020B0004020202020204" pitchFamily="34" charset="0"/>
                      </a:endParaRPr>
                    </a:p>
                  </a:txBody>
                  <a:tcPr marL="68580" marR="68580" marT="0" marB="0" anchor="ctr"/>
                </a:tc>
                <a:tc>
                  <a:txBody>
                    <a:bodyPr/>
                    <a:lstStyle/>
                    <a:p>
                      <a:pPr marL="0" marR="0" algn="ctr">
                        <a:lnSpc>
                          <a:spcPct val="107000"/>
                        </a:lnSpc>
                        <a:spcAft>
                          <a:spcPts val="800"/>
                        </a:spcAft>
                      </a:pPr>
                      <a:r>
                        <a:rPr lang="en-US" sz="1600" kern="0" dirty="0">
                          <a:effectLst/>
                        </a:rPr>
                        <a:t>N=87(100%)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N=63(72%)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N=24(28%)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428272"/>
                  </a:ext>
                </a:extLst>
              </a:tr>
              <a:tr h="253639">
                <a:tc>
                  <a:txBody>
                    <a:bodyPr/>
                    <a:lstStyle/>
                    <a:p>
                      <a:pPr marL="0" marR="0">
                        <a:lnSpc>
                          <a:spcPct val="107000"/>
                        </a:lnSpc>
                        <a:spcAft>
                          <a:spcPts val="800"/>
                        </a:spcAft>
                      </a:pPr>
                      <a:r>
                        <a:rPr lang="en-US" sz="1600" kern="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Weighted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Weighted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Weighted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7007202"/>
                  </a:ext>
                </a:extLst>
              </a:tr>
            </a:tbl>
          </a:graphicData>
        </a:graphic>
      </p:graphicFrame>
      <p:sp>
        <p:nvSpPr>
          <p:cNvPr id="10" name="Oval 9">
            <a:extLst>
              <a:ext uri="{FF2B5EF4-FFF2-40B4-BE49-F238E27FC236}">
                <a16:creationId xmlns:a16="http://schemas.microsoft.com/office/drawing/2014/main" id="{2B63A83C-73B6-72F8-E1E8-CA3E12DF9E5A}"/>
              </a:ext>
            </a:extLst>
          </p:cNvPr>
          <p:cNvSpPr/>
          <p:nvPr/>
        </p:nvSpPr>
        <p:spPr>
          <a:xfrm>
            <a:off x="7299712" y="3848869"/>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3409FBCF-3F40-11E7-104C-CF2FB9413BDD}"/>
              </a:ext>
            </a:extLst>
          </p:cNvPr>
          <p:cNvSpPr>
            <a:spLocks noGrp="1"/>
          </p:cNvSpPr>
          <p:nvPr>
            <p:ph type="title"/>
          </p:nvPr>
        </p:nvSpPr>
        <p:spPr>
          <a:xfrm>
            <a:off x="457200" y="206375"/>
            <a:ext cx="8229600" cy="857250"/>
          </a:xfrm>
        </p:spPr>
        <p:txBody>
          <a:bodyPr anchor="ctr">
            <a:normAutofit fontScale="90000"/>
          </a:bodyPr>
          <a:lstStyle/>
          <a:p>
            <a:r>
              <a:rPr lang="en-US" dirty="0"/>
              <a:t>Socio-demographic description </a:t>
            </a:r>
            <a:r>
              <a:rPr lang="en-US" sz="2000" dirty="0"/>
              <a:t>contd..</a:t>
            </a:r>
          </a:p>
        </p:txBody>
      </p:sp>
      <p:sp>
        <p:nvSpPr>
          <p:cNvPr id="2" name="Oval 1">
            <a:extLst>
              <a:ext uri="{FF2B5EF4-FFF2-40B4-BE49-F238E27FC236}">
                <a16:creationId xmlns:a16="http://schemas.microsoft.com/office/drawing/2014/main" id="{EF344C5D-A32B-13FD-D9C7-AE27B29B2718}"/>
              </a:ext>
            </a:extLst>
          </p:cNvPr>
          <p:cNvSpPr/>
          <p:nvPr/>
        </p:nvSpPr>
        <p:spPr>
          <a:xfrm>
            <a:off x="7363335" y="4650479"/>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581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7DB929-B5A5-FB36-FE62-FB6E828A5715}"/>
            </a:ext>
          </a:extLst>
        </p:cNvPr>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C548661-75CA-F25B-9DDD-4E26748AEA47}"/>
              </a:ext>
            </a:extLst>
          </p:cNvPr>
          <p:cNvGraphicFramePr>
            <a:graphicFrameLocks noGrp="1"/>
          </p:cNvGraphicFramePr>
          <p:nvPr>
            <p:ph idx="1"/>
            <p:extLst>
              <p:ext uri="{D42A27DB-BD31-4B8C-83A1-F6EECF244321}">
                <p14:modId xmlns:p14="http://schemas.microsoft.com/office/powerpoint/2010/main" val="664192170"/>
              </p:ext>
            </p:extLst>
          </p:nvPr>
        </p:nvGraphicFramePr>
        <p:xfrm>
          <a:off x="159659" y="2135360"/>
          <a:ext cx="8590507" cy="3016764"/>
        </p:xfrm>
        <a:graphic>
          <a:graphicData uri="http://schemas.openxmlformats.org/drawingml/2006/table">
            <a:tbl>
              <a:tblPr firstRow="1" firstCol="1" bandRow="1">
                <a:tableStyleId>{5C22544A-7EE6-4342-B048-85BDC9FD1C3A}</a:tableStyleId>
              </a:tblPr>
              <a:tblGrid>
                <a:gridCol w="2953417">
                  <a:extLst>
                    <a:ext uri="{9D8B030D-6E8A-4147-A177-3AD203B41FA5}">
                      <a16:colId xmlns:a16="http://schemas.microsoft.com/office/drawing/2014/main" val="3382168862"/>
                    </a:ext>
                  </a:extLst>
                </a:gridCol>
                <a:gridCol w="1879602">
                  <a:extLst>
                    <a:ext uri="{9D8B030D-6E8A-4147-A177-3AD203B41FA5}">
                      <a16:colId xmlns:a16="http://schemas.microsoft.com/office/drawing/2014/main" val="2889298238"/>
                    </a:ext>
                  </a:extLst>
                </a:gridCol>
                <a:gridCol w="1879602">
                  <a:extLst>
                    <a:ext uri="{9D8B030D-6E8A-4147-A177-3AD203B41FA5}">
                      <a16:colId xmlns:a16="http://schemas.microsoft.com/office/drawing/2014/main" val="927099258"/>
                    </a:ext>
                  </a:extLst>
                </a:gridCol>
                <a:gridCol w="1877886">
                  <a:extLst>
                    <a:ext uri="{9D8B030D-6E8A-4147-A177-3AD203B41FA5}">
                      <a16:colId xmlns:a16="http://schemas.microsoft.com/office/drawing/2014/main" val="947808025"/>
                    </a:ext>
                  </a:extLst>
                </a:gridCol>
              </a:tblGrid>
              <a:tr h="159360">
                <a:tc>
                  <a:txBody>
                    <a:bodyPr/>
                    <a:lstStyle/>
                    <a:p>
                      <a:pPr marL="0" marR="0">
                        <a:lnSpc>
                          <a:spcPct val="107000"/>
                        </a:lnSpc>
                        <a:spcAft>
                          <a:spcPts val="800"/>
                        </a:spcAft>
                      </a:pPr>
                      <a:r>
                        <a:rPr lang="en-US" sz="1600" b="0" kern="0" dirty="0">
                          <a:effectLst/>
                        </a:rPr>
                        <a:t>Financial concerns</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315876413"/>
                  </a:ext>
                </a:extLst>
              </a:tr>
              <a:tr h="159360">
                <a:tc>
                  <a:txBody>
                    <a:bodyPr/>
                    <a:lstStyle/>
                    <a:p>
                      <a:pPr marL="0" marR="0">
                        <a:lnSpc>
                          <a:spcPct val="107000"/>
                        </a:lnSpc>
                        <a:spcAft>
                          <a:spcPts val="800"/>
                        </a:spcAft>
                      </a:pPr>
                      <a:r>
                        <a:rPr lang="en-US" sz="1600" b="0" kern="0">
                          <a:effectLst/>
                        </a:rPr>
                        <a:t>Yes</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49.43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55.56</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33.33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4026486978"/>
                  </a:ext>
                </a:extLst>
              </a:tr>
              <a:tr h="159360">
                <a:tc>
                  <a:txBody>
                    <a:bodyPr/>
                    <a:lstStyle/>
                    <a:p>
                      <a:pPr marL="0" marR="0">
                        <a:lnSpc>
                          <a:spcPct val="107000"/>
                        </a:lnSpc>
                        <a:spcAft>
                          <a:spcPts val="800"/>
                        </a:spcAft>
                      </a:pPr>
                      <a:r>
                        <a:rPr lang="en-US" sz="1600" b="0" kern="0" dirty="0">
                          <a:effectLst/>
                        </a:rPr>
                        <a:t>No</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50.57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44.44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66.67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549214899"/>
                  </a:ext>
                </a:extLst>
              </a:tr>
              <a:tr h="159360">
                <a:tc>
                  <a:txBody>
                    <a:bodyPr/>
                    <a:lstStyle/>
                    <a:p>
                      <a:pPr marL="0" marR="0">
                        <a:lnSpc>
                          <a:spcPct val="107000"/>
                        </a:lnSpc>
                        <a:spcAft>
                          <a:spcPts val="800"/>
                        </a:spcAft>
                      </a:pPr>
                      <a:r>
                        <a:rPr lang="en-US" sz="1600" b="0" kern="0">
                          <a:effectLst/>
                        </a:rPr>
                        <a:t>Academic Year</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67573152"/>
                  </a:ext>
                </a:extLst>
              </a:tr>
              <a:tr h="159360">
                <a:tc>
                  <a:txBody>
                    <a:bodyPr/>
                    <a:lstStyle/>
                    <a:p>
                      <a:pPr marL="0" marR="0">
                        <a:lnSpc>
                          <a:spcPct val="107000"/>
                        </a:lnSpc>
                        <a:spcAft>
                          <a:spcPts val="800"/>
                        </a:spcAft>
                      </a:pPr>
                      <a:r>
                        <a:rPr lang="en-US" sz="1600" b="0" kern="0" dirty="0">
                          <a:effectLst/>
                        </a:rPr>
                        <a:t>1st year</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39.08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34.92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50.00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504767527"/>
                  </a:ext>
                </a:extLst>
              </a:tr>
              <a:tr h="159360">
                <a:tc>
                  <a:txBody>
                    <a:bodyPr/>
                    <a:lstStyle/>
                    <a:p>
                      <a:pPr marL="0" marR="0">
                        <a:lnSpc>
                          <a:spcPct val="107000"/>
                        </a:lnSpc>
                        <a:spcAft>
                          <a:spcPts val="800"/>
                        </a:spcAft>
                      </a:pPr>
                      <a:r>
                        <a:rPr lang="en-US" sz="1600" b="0" kern="0">
                          <a:effectLst/>
                        </a:rPr>
                        <a:t>2nd year</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17.24</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17.46</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16.67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3607758920"/>
                  </a:ext>
                </a:extLst>
              </a:tr>
              <a:tr h="159360">
                <a:tc>
                  <a:txBody>
                    <a:bodyPr/>
                    <a:lstStyle/>
                    <a:p>
                      <a:pPr marL="0" marR="0">
                        <a:lnSpc>
                          <a:spcPct val="107000"/>
                        </a:lnSpc>
                        <a:spcAft>
                          <a:spcPts val="800"/>
                        </a:spcAft>
                      </a:pPr>
                      <a:r>
                        <a:rPr lang="en-US" sz="1600" b="0" kern="0">
                          <a:effectLst/>
                        </a:rPr>
                        <a:t>3rd year</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32.18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36.51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20.83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362814916"/>
                  </a:ext>
                </a:extLst>
              </a:tr>
              <a:tr h="159360">
                <a:tc>
                  <a:txBody>
                    <a:bodyPr/>
                    <a:lstStyle/>
                    <a:p>
                      <a:pPr marL="0" marR="0">
                        <a:lnSpc>
                          <a:spcPct val="107000"/>
                        </a:lnSpc>
                        <a:spcAft>
                          <a:spcPts val="800"/>
                        </a:spcAft>
                      </a:pPr>
                      <a:r>
                        <a:rPr lang="en-US" sz="1600" b="0" kern="0" dirty="0">
                          <a:effectLst/>
                        </a:rPr>
                        <a:t>4th year</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11.49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11.11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12.50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1327512929"/>
                  </a:ext>
                </a:extLst>
              </a:tr>
              <a:tr h="159360">
                <a:tc>
                  <a:txBody>
                    <a:bodyPr/>
                    <a:lstStyle/>
                    <a:p>
                      <a:pPr marL="0" marR="0">
                        <a:lnSpc>
                          <a:spcPct val="107000"/>
                        </a:lnSpc>
                        <a:spcAft>
                          <a:spcPts val="800"/>
                        </a:spcAft>
                      </a:pPr>
                      <a:r>
                        <a:rPr lang="en-US" sz="1600" b="0" kern="0">
                          <a:effectLst/>
                        </a:rPr>
                        <a:t>Social relation</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1670756173"/>
                  </a:ext>
                </a:extLst>
              </a:tr>
              <a:tr h="159360">
                <a:tc>
                  <a:txBody>
                    <a:bodyPr/>
                    <a:lstStyle/>
                    <a:p>
                      <a:pPr marL="0" marR="0">
                        <a:lnSpc>
                          <a:spcPct val="107000"/>
                        </a:lnSpc>
                        <a:spcAft>
                          <a:spcPts val="800"/>
                        </a:spcAft>
                      </a:pPr>
                      <a:r>
                        <a:rPr lang="en-US" sz="1600" b="0" kern="0" dirty="0">
                          <a:effectLst/>
                        </a:rPr>
                        <a:t>Minimal</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35.63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31.75</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45.83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4141025702"/>
                  </a:ext>
                </a:extLst>
              </a:tr>
              <a:tr h="159360">
                <a:tc>
                  <a:txBody>
                    <a:bodyPr/>
                    <a:lstStyle/>
                    <a:p>
                      <a:pPr marL="0" marR="0">
                        <a:lnSpc>
                          <a:spcPct val="107000"/>
                        </a:lnSpc>
                        <a:spcAft>
                          <a:spcPts val="800"/>
                        </a:spcAft>
                      </a:pPr>
                      <a:r>
                        <a:rPr lang="en-US" sz="1600" b="0" kern="0">
                          <a:effectLst/>
                        </a:rPr>
                        <a:t>Moderate</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37.93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36.51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a:effectLst/>
                        </a:rPr>
                        <a:t>41.67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604881804"/>
                  </a:ext>
                </a:extLst>
              </a:tr>
              <a:tr h="159360">
                <a:tc>
                  <a:txBody>
                    <a:bodyPr/>
                    <a:lstStyle/>
                    <a:p>
                      <a:pPr marL="0" marR="0">
                        <a:lnSpc>
                          <a:spcPct val="107000"/>
                        </a:lnSpc>
                        <a:spcAft>
                          <a:spcPts val="800"/>
                        </a:spcAft>
                      </a:pPr>
                      <a:r>
                        <a:rPr lang="en-US" sz="1600" b="0" kern="0" dirty="0">
                          <a:effectLst/>
                        </a:rPr>
                        <a:t>High</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26.44</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31.75</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tc>
                  <a:txBody>
                    <a:bodyPr/>
                    <a:lstStyle/>
                    <a:p>
                      <a:pPr marL="0" marR="0" algn="ctr">
                        <a:lnSpc>
                          <a:spcPct val="107000"/>
                        </a:lnSpc>
                        <a:spcAft>
                          <a:spcPts val="800"/>
                        </a:spcAft>
                      </a:pPr>
                      <a:r>
                        <a:rPr lang="en-US" sz="1600" kern="0" dirty="0">
                          <a:effectLst/>
                        </a:rPr>
                        <a:t>12.50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55987" marR="55987" marT="0" marB="0" anchor="ctr"/>
                </a:tc>
                <a:extLst>
                  <a:ext uri="{0D108BD9-81ED-4DB2-BD59-A6C34878D82A}">
                    <a16:rowId xmlns:a16="http://schemas.microsoft.com/office/drawing/2014/main" val="2012117337"/>
                  </a:ext>
                </a:extLst>
              </a:tr>
            </a:tbl>
          </a:graphicData>
        </a:graphic>
      </p:graphicFrame>
      <p:graphicFrame>
        <p:nvGraphicFramePr>
          <p:cNvPr id="3" name="Content Placeholder 8">
            <a:extLst>
              <a:ext uri="{FF2B5EF4-FFF2-40B4-BE49-F238E27FC236}">
                <a16:creationId xmlns:a16="http://schemas.microsoft.com/office/drawing/2014/main" id="{A898C248-7838-0DFF-FA31-BDA018AEFE76}"/>
              </a:ext>
            </a:extLst>
          </p:cNvPr>
          <p:cNvGraphicFramePr>
            <a:graphicFrameLocks/>
          </p:cNvGraphicFramePr>
          <p:nvPr>
            <p:extLst>
              <p:ext uri="{D42A27DB-BD31-4B8C-83A1-F6EECF244321}">
                <p14:modId xmlns:p14="http://schemas.microsoft.com/office/powerpoint/2010/main" val="3301019257"/>
              </p:ext>
            </p:extLst>
          </p:nvPr>
        </p:nvGraphicFramePr>
        <p:xfrm>
          <a:off x="159659" y="1172083"/>
          <a:ext cx="8590507" cy="999943"/>
        </p:xfrm>
        <a:graphic>
          <a:graphicData uri="http://schemas.openxmlformats.org/drawingml/2006/table">
            <a:tbl>
              <a:tblPr firstRow="1" firstCol="1" bandRow="1">
                <a:tableStyleId>{5C22544A-7EE6-4342-B048-85BDC9FD1C3A}</a:tableStyleId>
              </a:tblPr>
              <a:tblGrid>
                <a:gridCol w="2953417">
                  <a:extLst>
                    <a:ext uri="{9D8B030D-6E8A-4147-A177-3AD203B41FA5}">
                      <a16:colId xmlns:a16="http://schemas.microsoft.com/office/drawing/2014/main" val="3670568733"/>
                    </a:ext>
                  </a:extLst>
                </a:gridCol>
                <a:gridCol w="1879602">
                  <a:extLst>
                    <a:ext uri="{9D8B030D-6E8A-4147-A177-3AD203B41FA5}">
                      <a16:colId xmlns:a16="http://schemas.microsoft.com/office/drawing/2014/main" val="2880211654"/>
                    </a:ext>
                  </a:extLst>
                </a:gridCol>
                <a:gridCol w="1879602">
                  <a:extLst>
                    <a:ext uri="{9D8B030D-6E8A-4147-A177-3AD203B41FA5}">
                      <a16:colId xmlns:a16="http://schemas.microsoft.com/office/drawing/2014/main" val="222191796"/>
                    </a:ext>
                  </a:extLst>
                </a:gridCol>
                <a:gridCol w="1877886">
                  <a:extLst>
                    <a:ext uri="{9D8B030D-6E8A-4147-A177-3AD203B41FA5}">
                      <a16:colId xmlns:a16="http://schemas.microsoft.com/office/drawing/2014/main" val="3876671076"/>
                    </a:ext>
                  </a:extLst>
                </a:gridCol>
              </a:tblGrid>
              <a:tr h="400964">
                <a:tc>
                  <a:txBody>
                    <a:bodyPr/>
                    <a:lstStyle/>
                    <a:p>
                      <a:pPr marL="0" marR="0">
                        <a:lnSpc>
                          <a:spcPct val="107000"/>
                        </a:lnSpc>
                        <a:spcAft>
                          <a:spcPts val="800"/>
                        </a:spcAft>
                      </a:pPr>
                      <a:r>
                        <a:rPr lang="en-US" sz="1600" kern="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Total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Male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Female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29065951"/>
                  </a:ext>
                </a:extLst>
              </a:tr>
              <a:tr h="345340">
                <a:tc>
                  <a:txBody>
                    <a:bodyPr/>
                    <a:lstStyle/>
                    <a:p>
                      <a:pPr>
                        <a:lnSpc>
                          <a:spcPct val="107000"/>
                        </a:lnSpc>
                      </a:pPr>
                      <a:endParaRPr lang="en-US" sz="1600" kern="100" dirty="0">
                        <a:effectLst/>
                        <a:latin typeface="Aptos" panose="020B0004020202020204" pitchFamily="34" charset="0"/>
                      </a:endParaRPr>
                    </a:p>
                  </a:txBody>
                  <a:tcPr marL="68580" marR="68580" marT="0" marB="0" anchor="ctr"/>
                </a:tc>
                <a:tc>
                  <a:txBody>
                    <a:bodyPr/>
                    <a:lstStyle/>
                    <a:p>
                      <a:pPr marL="0" marR="0" algn="ctr">
                        <a:lnSpc>
                          <a:spcPct val="107000"/>
                        </a:lnSpc>
                        <a:spcAft>
                          <a:spcPts val="800"/>
                        </a:spcAft>
                      </a:pPr>
                      <a:r>
                        <a:rPr lang="en-US" sz="1600" kern="0" dirty="0">
                          <a:effectLst/>
                        </a:rPr>
                        <a:t>N=87(100%)</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N=63(72%)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N=24(28%)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428272"/>
                  </a:ext>
                </a:extLst>
              </a:tr>
              <a:tr h="253639">
                <a:tc>
                  <a:txBody>
                    <a:bodyPr/>
                    <a:lstStyle/>
                    <a:p>
                      <a:pPr marL="0" marR="0">
                        <a:lnSpc>
                          <a:spcPct val="107000"/>
                        </a:lnSpc>
                        <a:spcAft>
                          <a:spcPts val="800"/>
                        </a:spcAft>
                      </a:pPr>
                      <a:r>
                        <a:rPr lang="en-US" sz="1600" kern="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Weighted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Weighted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Weighted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07007202"/>
                  </a:ext>
                </a:extLst>
              </a:tr>
            </a:tbl>
          </a:graphicData>
        </a:graphic>
      </p:graphicFrame>
      <p:sp>
        <p:nvSpPr>
          <p:cNvPr id="4" name="Title 1">
            <a:extLst>
              <a:ext uri="{FF2B5EF4-FFF2-40B4-BE49-F238E27FC236}">
                <a16:creationId xmlns:a16="http://schemas.microsoft.com/office/drawing/2014/main" id="{BC7FE3AE-1F16-1D93-D953-B13ED01FF138}"/>
              </a:ext>
            </a:extLst>
          </p:cNvPr>
          <p:cNvSpPr>
            <a:spLocks noGrp="1"/>
          </p:cNvSpPr>
          <p:nvPr>
            <p:ph type="title"/>
          </p:nvPr>
        </p:nvSpPr>
        <p:spPr>
          <a:xfrm>
            <a:off x="457200" y="206375"/>
            <a:ext cx="8229600" cy="857250"/>
          </a:xfrm>
        </p:spPr>
        <p:txBody>
          <a:bodyPr anchor="ctr">
            <a:normAutofit fontScale="90000"/>
          </a:bodyPr>
          <a:lstStyle/>
          <a:p>
            <a:r>
              <a:rPr lang="en-US" dirty="0"/>
              <a:t>Socio-demographic description </a:t>
            </a:r>
            <a:r>
              <a:rPr lang="en-US" sz="2000" dirty="0"/>
              <a:t>contd..</a:t>
            </a:r>
          </a:p>
        </p:txBody>
      </p:sp>
      <p:sp>
        <p:nvSpPr>
          <p:cNvPr id="5" name="Oval 4">
            <a:extLst>
              <a:ext uri="{FF2B5EF4-FFF2-40B4-BE49-F238E27FC236}">
                <a16:creationId xmlns:a16="http://schemas.microsoft.com/office/drawing/2014/main" id="{A94539C3-D3CA-A763-BE1F-41BEC88DD277}"/>
              </a:ext>
            </a:extLst>
          </p:cNvPr>
          <p:cNvSpPr/>
          <p:nvPr/>
        </p:nvSpPr>
        <p:spPr>
          <a:xfrm>
            <a:off x="7279950" y="4394136"/>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26E1FA1-BDE3-4973-49B5-02D1862E9147}"/>
              </a:ext>
            </a:extLst>
          </p:cNvPr>
          <p:cNvPicPr>
            <a:picLocks noChangeAspect="1"/>
          </p:cNvPicPr>
          <p:nvPr/>
        </p:nvPicPr>
        <p:blipFill>
          <a:blip r:embed="rId3"/>
          <a:stretch>
            <a:fillRect/>
          </a:stretch>
        </p:blipFill>
        <p:spPr>
          <a:xfrm>
            <a:off x="5343406" y="2337898"/>
            <a:ext cx="1024217" cy="359695"/>
          </a:xfrm>
          <a:prstGeom prst="rect">
            <a:avLst/>
          </a:prstGeom>
        </p:spPr>
      </p:pic>
    </p:spTree>
    <p:extLst>
      <p:ext uri="{BB962C8B-B14F-4D97-AF65-F5344CB8AC3E}">
        <p14:creationId xmlns:p14="http://schemas.microsoft.com/office/powerpoint/2010/main" val="232122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92326-2EFD-6EA5-E82B-61E7986CAFD1}"/>
              </a:ext>
            </a:extLst>
          </p:cNvPr>
          <p:cNvSpPr>
            <a:spLocks noGrp="1"/>
          </p:cNvSpPr>
          <p:nvPr>
            <p:ph type="title"/>
          </p:nvPr>
        </p:nvSpPr>
        <p:spPr>
          <a:xfrm>
            <a:off x="457200" y="206375"/>
            <a:ext cx="8561294" cy="857250"/>
          </a:xfrm>
        </p:spPr>
        <p:txBody>
          <a:bodyPr>
            <a:noAutofit/>
          </a:bodyPr>
          <a:lstStyle/>
          <a:p>
            <a:r>
              <a:rPr lang="en-US" sz="3000" dirty="0"/>
              <a:t>Prevalence of Depression, Anxiety, and Isolation</a:t>
            </a:r>
          </a:p>
        </p:txBody>
      </p:sp>
      <p:graphicFrame>
        <p:nvGraphicFramePr>
          <p:cNvPr id="5" name="Content Placeholder 4">
            <a:extLst>
              <a:ext uri="{FF2B5EF4-FFF2-40B4-BE49-F238E27FC236}">
                <a16:creationId xmlns:a16="http://schemas.microsoft.com/office/drawing/2014/main" id="{8A369DDC-7EF5-A976-88E3-1AFF5509B402}"/>
              </a:ext>
            </a:extLst>
          </p:cNvPr>
          <p:cNvGraphicFramePr>
            <a:graphicFrameLocks noGrp="1"/>
          </p:cNvGraphicFramePr>
          <p:nvPr>
            <p:ph sz="half" idx="1"/>
            <p:extLst>
              <p:ext uri="{D42A27DB-BD31-4B8C-83A1-F6EECF244321}">
                <p14:modId xmlns:p14="http://schemas.microsoft.com/office/powerpoint/2010/main" val="3262817820"/>
              </p:ext>
            </p:extLst>
          </p:nvPr>
        </p:nvGraphicFramePr>
        <p:xfrm>
          <a:off x="457200" y="1184332"/>
          <a:ext cx="8229599" cy="3774130"/>
        </p:xfrm>
        <a:graphic>
          <a:graphicData uri="http://schemas.openxmlformats.org/drawingml/2006/table">
            <a:tbl>
              <a:tblPr firstRow="1" firstCol="1" bandRow="1">
                <a:tableStyleId>{5C22544A-7EE6-4342-B048-85BDC9FD1C3A}</a:tableStyleId>
              </a:tblPr>
              <a:tblGrid>
                <a:gridCol w="2068921">
                  <a:extLst>
                    <a:ext uri="{9D8B030D-6E8A-4147-A177-3AD203B41FA5}">
                      <a16:colId xmlns:a16="http://schemas.microsoft.com/office/drawing/2014/main" val="4236234970"/>
                    </a:ext>
                  </a:extLst>
                </a:gridCol>
                <a:gridCol w="2054108">
                  <a:extLst>
                    <a:ext uri="{9D8B030D-6E8A-4147-A177-3AD203B41FA5}">
                      <a16:colId xmlns:a16="http://schemas.microsoft.com/office/drawing/2014/main" val="3182357830"/>
                    </a:ext>
                  </a:extLst>
                </a:gridCol>
                <a:gridCol w="2054108">
                  <a:extLst>
                    <a:ext uri="{9D8B030D-6E8A-4147-A177-3AD203B41FA5}">
                      <a16:colId xmlns:a16="http://schemas.microsoft.com/office/drawing/2014/main" val="3426592102"/>
                    </a:ext>
                  </a:extLst>
                </a:gridCol>
                <a:gridCol w="2052462">
                  <a:extLst>
                    <a:ext uri="{9D8B030D-6E8A-4147-A177-3AD203B41FA5}">
                      <a16:colId xmlns:a16="http://schemas.microsoft.com/office/drawing/2014/main" val="3152457048"/>
                    </a:ext>
                  </a:extLst>
                </a:gridCol>
              </a:tblGrid>
              <a:tr h="230283">
                <a:tc>
                  <a:txBody>
                    <a:bodyPr/>
                    <a:lstStyle/>
                    <a:p>
                      <a:pPr marL="0" marR="0">
                        <a:lnSpc>
                          <a:spcPct val="107000"/>
                        </a:lnSpc>
                        <a:spcAft>
                          <a:spcPts val="800"/>
                        </a:spcAft>
                      </a:pPr>
                      <a:r>
                        <a:rPr lang="en-US" sz="1600" kern="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US" sz="1600" kern="0" dirty="0">
                          <a:effectLst/>
                        </a:rPr>
                        <a:t>Total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Male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Female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9844376"/>
                  </a:ext>
                </a:extLst>
              </a:tr>
              <a:tr h="230865">
                <a:tc>
                  <a:txBody>
                    <a:bodyPr/>
                    <a:lstStyle/>
                    <a:p>
                      <a:pPr>
                        <a:lnSpc>
                          <a:spcPct val="107000"/>
                        </a:lnSpc>
                      </a:pPr>
                      <a:endParaRPr lang="en-US" sz="1600" kern="100">
                        <a:effectLst/>
                        <a:latin typeface="Aptos" panose="020B0004020202020204" pitchFamily="34" charset="0"/>
                      </a:endParaRPr>
                    </a:p>
                  </a:txBody>
                  <a:tcPr marL="68580" marR="68580" marT="0" marB="0" anchor="b"/>
                </a:tc>
                <a:tc>
                  <a:txBody>
                    <a:bodyPr/>
                    <a:lstStyle/>
                    <a:p>
                      <a:pPr marL="0" marR="0" algn="ctr">
                        <a:lnSpc>
                          <a:spcPct val="107000"/>
                        </a:lnSpc>
                        <a:spcAft>
                          <a:spcPts val="800"/>
                        </a:spcAft>
                      </a:pPr>
                      <a:r>
                        <a:rPr lang="en-US" sz="1600" kern="0">
                          <a:effectLst/>
                        </a:rPr>
                        <a:t>N=87(100%)</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N=63(72%)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N=24(28%)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25548360"/>
                  </a:ext>
                </a:extLst>
              </a:tr>
              <a:tr h="230283">
                <a:tc>
                  <a:txBody>
                    <a:bodyPr/>
                    <a:lstStyle/>
                    <a:p>
                      <a:pPr marL="0" marR="0">
                        <a:lnSpc>
                          <a:spcPct val="107000"/>
                        </a:lnSpc>
                        <a:spcAft>
                          <a:spcPts val="800"/>
                        </a:spcAft>
                      </a:pPr>
                      <a:r>
                        <a:rPr lang="en-US" sz="1600" kern="0" dirty="0">
                          <a:effectLst/>
                        </a:rPr>
                        <a:t> </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tc>
                <a:tc>
                  <a:txBody>
                    <a:bodyPr/>
                    <a:lstStyle/>
                    <a:p>
                      <a:pPr marL="0" marR="0" algn="ctr">
                        <a:lnSpc>
                          <a:spcPct val="107000"/>
                        </a:lnSpc>
                        <a:spcAft>
                          <a:spcPts val="800"/>
                        </a:spcAft>
                      </a:pPr>
                      <a:r>
                        <a:rPr lang="en-US" sz="1600" kern="0">
                          <a:effectLst/>
                        </a:rPr>
                        <a:t>Weighted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Weighted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Weighted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96045262"/>
                  </a:ext>
                </a:extLst>
              </a:tr>
              <a:tr h="230865">
                <a:tc gridSpan="3">
                  <a:txBody>
                    <a:bodyPr/>
                    <a:lstStyle/>
                    <a:p>
                      <a:pPr marL="0" marR="0">
                        <a:lnSpc>
                          <a:spcPct val="107000"/>
                        </a:lnSpc>
                        <a:spcAft>
                          <a:spcPts val="800"/>
                        </a:spcAft>
                      </a:pPr>
                      <a:r>
                        <a:rPr lang="en-US" sz="1600" b="0" kern="0" dirty="0">
                          <a:effectLst/>
                        </a:rPr>
                        <a:t>Depression</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hMerge="1">
                  <a:txBody>
                    <a:bodyPr/>
                    <a:lstStyle/>
                    <a:p>
                      <a:endParaRPr lang="en-US"/>
                    </a:p>
                  </a:txBody>
                  <a:tcPr/>
                </a:tc>
                <a:tc hMerge="1">
                  <a:txBody>
                    <a:bodyPr/>
                    <a:lstStyle/>
                    <a:p>
                      <a:endParaRPr lang="en-US"/>
                    </a:p>
                  </a:txBody>
                  <a:tcPr/>
                </a:tc>
                <a:tc>
                  <a:txBody>
                    <a:bodyPr/>
                    <a:lstStyle/>
                    <a:p>
                      <a:pPr>
                        <a:lnSpc>
                          <a:spcPct val="107000"/>
                        </a:lnSpc>
                      </a:pPr>
                      <a:endParaRPr lang="en-US" sz="1600" kern="100">
                        <a:effectLst/>
                        <a:latin typeface="Aptos" panose="020B0004020202020204" pitchFamily="34" charset="0"/>
                      </a:endParaRPr>
                    </a:p>
                  </a:txBody>
                  <a:tcPr marL="68580" marR="68580" marT="0" marB="0" anchor="b"/>
                </a:tc>
                <a:extLst>
                  <a:ext uri="{0D108BD9-81ED-4DB2-BD59-A6C34878D82A}">
                    <a16:rowId xmlns:a16="http://schemas.microsoft.com/office/drawing/2014/main" val="3019424091"/>
                  </a:ext>
                </a:extLst>
              </a:tr>
              <a:tr h="230283">
                <a:tc>
                  <a:txBody>
                    <a:bodyPr/>
                    <a:lstStyle/>
                    <a:p>
                      <a:pPr marL="0" marR="0">
                        <a:lnSpc>
                          <a:spcPct val="107000"/>
                        </a:lnSpc>
                        <a:spcAft>
                          <a:spcPts val="800"/>
                        </a:spcAft>
                      </a:pPr>
                      <a:r>
                        <a:rPr lang="en-US" sz="1600" b="0" kern="0">
                          <a:effectLst/>
                        </a:rPr>
                        <a:t>Yes</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44.83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36.51</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66.67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28281045"/>
                  </a:ext>
                </a:extLst>
              </a:tr>
              <a:tr h="230283">
                <a:tc>
                  <a:txBody>
                    <a:bodyPr/>
                    <a:lstStyle/>
                    <a:p>
                      <a:pPr marL="0" marR="0">
                        <a:lnSpc>
                          <a:spcPct val="107000"/>
                        </a:lnSpc>
                        <a:spcAft>
                          <a:spcPts val="800"/>
                        </a:spcAft>
                      </a:pPr>
                      <a:r>
                        <a:rPr lang="en-US" sz="1600" b="0" kern="0">
                          <a:effectLst/>
                        </a:rPr>
                        <a:t>No</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55.17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63.49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33.33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04094925"/>
                  </a:ext>
                </a:extLst>
              </a:tr>
              <a:tr h="230865">
                <a:tc>
                  <a:txBody>
                    <a:bodyPr/>
                    <a:lstStyle/>
                    <a:p>
                      <a:pPr marL="0" marR="0">
                        <a:lnSpc>
                          <a:spcPct val="107000"/>
                        </a:lnSpc>
                        <a:spcAft>
                          <a:spcPts val="800"/>
                        </a:spcAft>
                      </a:pPr>
                      <a:r>
                        <a:rPr lang="en-US" sz="1600" b="0" kern="0" dirty="0">
                          <a:effectLst/>
                        </a:rPr>
                        <a:t>Anxiety</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07000"/>
                        </a:lnSpc>
                      </a:pPr>
                      <a:endParaRPr lang="en-US" sz="1600" kern="100" dirty="0">
                        <a:effectLst/>
                        <a:latin typeface="Aptos" panose="020B0004020202020204" pitchFamily="34" charset="0"/>
                      </a:endParaRPr>
                    </a:p>
                  </a:txBody>
                  <a:tcPr marL="68580" marR="68580" marT="0" marB="0" anchor="ctr"/>
                </a:tc>
                <a:tc>
                  <a:txBody>
                    <a:bodyPr/>
                    <a:lstStyle/>
                    <a:p>
                      <a:pPr>
                        <a:lnSpc>
                          <a:spcPct val="107000"/>
                        </a:lnSpc>
                      </a:pPr>
                      <a:endParaRPr lang="en-US" sz="1600" kern="100">
                        <a:effectLst/>
                        <a:latin typeface="Aptos" panose="020B0004020202020204" pitchFamily="34" charset="0"/>
                      </a:endParaRPr>
                    </a:p>
                  </a:txBody>
                  <a:tcPr marL="68580" marR="68580" marT="0" marB="0" anchor="ctr"/>
                </a:tc>
                <a:tc>
                  <a:txBody>
                    <a:bodyPr/>
                    <a:lstStyle/>
                    <a:p>
                      <a:pPr>
                        <a:lnSpc>
                          <a:spcPct val="107000"/>
                        </a:lnSpc>
                      </a:pPr>
                      <a:endParaRPr lang="en-US" sz="1600" kern="100">
                        <a:effectLst/>
                        <a:latin typeface="Aptos" panose="020B0004020202020204" pitchFamily="34" charset="0"/>
                      </a:endParaRPr>
                    </a:p>
                  </a:txBody>
                  <a:tcPr marL="68580" marR="68580" marT="0" marB="0" anchor="ctr"/>
                </a:tc>
                <a:extLst>
                  <a:ext uri="{0D108BD9-81ED-4DB2-BD59-A6C34878D82A}">
                    <a16:rowId xmlns:a16="http://schemas.microsoft.com/office/drawing/2014/main" val="1902541960"/>
                  </a:ext>
                </a:extLst>
              </a:tr>
              <a:tr h="230283">
                <a:tc>
                  <a:txBody>
                    <a:bodyPr/>
                    <a:lstStyle/>
                    <a:p>
                      <a:pPr marL="0" marR="0">
                        <a:lnSpc>
                          <a:spcPct val="107000"/>
                        </a:lnSpc>
                        <a:spcAft>
                          <a:spcPts val="800"/>
                        </a:spcAft>
                      </a:pPr>
                      <a:r>
                        <a:rPr lang="en-US" sz="1600" b="0" kern="0">
                          <a:effectLst/>
                        </a:rPr>
                        <a:t>Yes</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45.98</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41.27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58.33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4951596"/>
                  </a:ext>
                </a:extLst>
              </a:tr>
              <a:tr h="230283">
                <a:tc>
                  <a:txBody>
                    <a:bodyPr/>
                    <a:lstStyle/>
                    <a:p>
                      <a:pPr marL="0" marR="0">
                        <a:lnSpc>
                          <a:spcPct val="107000"/>
                        </a:lnSpc>
                        <a:spcAft>
                          <a:spcPts val="800"/>
                        </a:spcAft>
                      </a:pPr>
                      <a:r>
                        <a:rPr lang="en-US" sz="1600" b="0" kern="0">
                          <a:effectLst/>
                        </a:rPr>
                        <a:t>No</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54.02</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58.73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41.67</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16946074"/>
                  </a:ext>
                </a:extLst>
              </a:tr>
              <a:tr h="230865">
                <a:tc>
                  <a:txBody>
                    <a:bodyPr/>
                    <a:lstStyle/>
                    <a:p>
                      <a:pPr marL="0" marR="0">
                        <a:lnSpc>
                          <a:spcPct val="107000"/>
                        </a:lnSpc>
                        <a:spcAft>
                          <a:spcPts val="800"/>
                        </a:spcAft>
                      </a:pPr>
                      <a:r>
                        <a:rPr lang="en-US" sz="1600" b="0" kern="0" dirty="0">
                          <a:effectLst/>
                        </a:rPr>
                        <a:t>Isolation</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07000"/>
                        </a:lnSpc>
                      </a:pPr>
                      <a:endParaRPr lang="en-US" sz="1600" kern="100" dirty="0">
                        <a:effectLst/>
                        <a:latin typeface="Aptos" panose="020B0004020202020204" pitchFamily="34" charset="0"/>
                      </a:endParaRPr>
                    </a:p>
                  </a:txBody>
                  <a:tcPr marL="68580" marR="68580" marT="0" marB="0" anchor="ctr"/>
                </a:tc>
                <a:tc>
                  <a:txBody>
                    <a:bodyPr/>
                    <a:lstStyle/>
                    <a:p>
                      <a:pPr>
                        <a:lnSpc>
                          <a:spcPct val="107000"/>
                        </a:lnSpc>
                      </a:pPr>
                      <a:endParaRPr lang="en-US" sz="1600" kern="100">
                        <a:effectLst/>
                        <a:latin typeface="Aptos" panose="020B0004020202020204" pitchFamily="34" charset="0"/>
                      </a:endParaRPr>
                    </a:p>
                  </a:txBody>
                  <a:tcPr marL="68580" marR="68580" marT="0" marB="0" anchor="ctr"/>
                </a:tc>
                <a:tc>
                  <a:txBody>
                    <a:bodyPr/>
                    <a:lstStyle/>
                    <a:p>
                      <a:pPr>
                        <a:lnSpc>
                          <a:spcPct val="107000"/>
                        </a:lnSpc>
                      </a:pPr>
                      <a:endParaRPr lang="en-US" sz="1600" kern="100">
                        <a:effectLst/>
                        <a:latin typeface="Aptos" panose="020B0004020202020204" pitchFamily="34" charset="0"/>
                      </a:endParaRPr>
                    </a:p>
                  </a:txBody>
                  <a:tcPr marL="68580" marR="68580" marT="0" marB="0" anchor="ctr"/>
                </a:tc>
                <a:extLst>
                  <a:ext uri="{0D108BD9-81ED-4DB2-BD59-A6C34878D82A}">
                    <a16:rowId xmlns:a16="http://schemas.microsoft.com/office/drawing/2014/main" val="3482213818"/>
                  </a:ext>
                </a:extLst>
              </a:tr>
              <a:tr h="230283">
                <a:tc>
                  <a:txBody>
                    <a:bodyPr/>
                    <a:lstStyle/>
                    <a:p>
                      <a:pPr marL="0" marR="0">
                        <a:lnSpc>
                          <a:spcPct val="107000"/>
                        </a:lnSpc>
                        <a:spcAft>
                          <a:spcPts val="800"/>
                        </a:spcAft>
                      </a:pPr>
                      <a:r>
                        <a:rPr lang="en-US" sz="1600" b="0" kern="0" dirty="0">
                          <a:effectLst/>
                        </a:rPr>
                        <a:t>Yes</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45.98</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46.03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45.83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2204600"/>
                  </a:ext>
                </a:extLst>
              </a:tr>
              <a:tr h="230283">
                <a:tc>
                  <a:txBody>
                    <a:bodyPr/>
                    <a:lstStyle/>
                    <a:p>
                      <a:pPr marL="0" marR="0">
                        <a:lnSpc>
                          <a:spcPct val="107000"/>
                        </a:lnSpc>
                        <a:spcAft>
                          <a:spcPts val="800"/>
                        </a:spcAft>
                      </a:pPr>
                      <a:r>
                        <a:rPr lang="en-US" sz="1600" b="0" kern="0" dirty="0">
                          <a:effectLst/>
                        </a:rPr>
                        <a:t>No</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54.02</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53.97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54.17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15321781"/>
                  </a:ext>
                </a:extLst>
              </a:tr>
              <a:tr h="230865">
                <a:tc>
                  <a:txBody>
                    <a:bodyPr/>
                    <a:lstStyle/>
                    <a:p>
                      <a:pPr marL="0" marR="0">
                        <a:lnSpc>
                          <a:spcPct val="107000"/>
                        </a:lnSpc>
                        <a:spcAft>
                          <a:spcPts val="800"/>
                        </a:spcAft>
                      </a:pPr>
                      <a:r>
                        <a:rPr lang="en-US" sz="1600" b="0" kern="0">
                          <a:effectLst/>
                        </a:rPr>
                        <a:t>Future Insecurity</a:t>
                      </a:r>
                      <a:endParaRPr lang="en-US" sz="1600" b="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07000"/>
                        </a:lnSpc>
                      </a:pPr>
                      <a:endParaRPr lang="en-US" sz="1600" kern="100">
                        <a:effectLst/>
                        <a:latin typeface="Aptos" panose="020B0004020202020204" pitchFamily="34" charset="0"/>
                      </a:endParaRPr>
                    </a:p>
                  </a:txBody>
                  <a:tcPr marL="68580" marR="68580" marT="0" marB="0" anchor="ctr"/>
                </a:tc>
                <a:tc>
                  <a:txBody>
                    <a:bodyPr/>
                    <a:lstStyle/>
                    <a:p>
                      <a:pPr>
                        <a:lnSpc>
                          <a:spcPct val="107000"/>
                        </a:lnSpc>
                      </a:pPr>
                      <a:endParaRPr lang="en-US" sz="1600" kern="100">
                        <a:effectLst/>
                        <a:latin typeface="Aptos" panose="020B0004020202020204" pitchFamily="34" charset="0"/>
                      </a:endParaRPr>
                    </a:p>
                  </a:txBody>
                  <a:tcPr marL="68580" marR="68580" marT="0" marB="0" anchor="ctr"/>
                </a:tc>
                <a:tc>
                  <a:txBody>
                    <a:bodyPr/>
                    <a:lstStyle/>
                    <a:p>
                      <a:pPr>
                        <a:lnSpc>
                          <a:spcPct val="107000"/>
                        </a:lnSpc>
                      </a:pPr>
                      <a:endParaRPr lang="en-US" sz="1600" kern="100">
                        <a:effectLst/>
                        <a:latin typeface="Aptos" panose="020B0004020202020204" pitchFamily="34" charset="0"/>
                      </a:endParaRPr>
                    </a:p>
                  </a:txBody>
                  <a:tcPr marL="68580" marR="68580" marT="0" marB="0" anchor="ctr"/>
                </a:tc>
                <a:extLst>
                  <a:ext uri="{0D108BD9-81ED-4DB2-BD59-A6C34878D82A}">
                    <a16:rowId xmlns:a16="http://schemas.microsoft.com/office/drawing/2014/main" val="400295178"/>
                  </a:ext>
                </a:extLst>
              </a:tr>
              <a:tr h="230283">
                <a:tc>
                  <a:txBody>
                    <a:bodyPr/>
                    <a:lstStyle/>
                    <a:p>
                      <a:pPr marL="0" marR="0">
                        <a:lnSpc>
                          <a:spcPct val="107000"/>
                        </a:lnSpc>
                        <a:spcAft>
                          <a:spcPts val="800"/>
                        </a:spcAft>
                      </a:pPr>
                      <a:r>
                        <a:rPr lang="en-US" sz="1600" b="0" kern="0" dirty="0">
                          <a:effectLst/>
                        </a:rPr>
                        <a:t>Yes</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37.93</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36.51</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41.67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61120123"/>
                  </a:ext>
                </a:extLst>
              </a:tr>
              <a:tr h="230283">
                <a:tc>
                  <a:txBody>
                    <a:bodyPr/>
                    <a:lstStyle/>
                    <a:p>
                      <a:pPr marL="0" marR="0">
                        <a:lnSpc>
                          <a:spcPct val="107000"/>
                        </a:lnSpc>
                        <a:spcAft>
                          <a:spcPts val="800"/>
                        </a:spcAft>
                      </a:pPr>
                      <a:r>
                        <a:rPr lang="en-US" sz="1600" b="0" kern="0" dirty="0">
                          <a:effectLst/>
                        </a:rPr>
                        <a:t>No</a:t>
                      </a:r>
                      <a:endParaRPr lang="en-US" sz="1600" b="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62.07</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a:effectLst/>
                        </a:rPr>
                        <a:t>63.49</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pPr>
                      <a:r>
                        <a:rPr lang="en-US" sz="1600" kern="0" dirty="0">
                          <a:effectLst/>
                        </a:rPr>
                        <a:t>58.33</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92439622"/>
                  </a:ext>
                </a:extLst>
              </a:tr>
            </a:tbl>
          </a:graphicData>
        </a:graphic>
      </p:graphicFrame>
      <p:sp>
        <p:nvSpPr>
          <p:cNvPr id="6" name="Oval 5">
            <a:extLst>
              <a:ext uri="{FF2B5EF4-FFF2-40B4-BE49-F238E27FC236}">
                <a16:creationId xmlns:a16="http://schemas.microsoft.com/office/drawing/2014/main" id="{665033E4-1EB4-E732-3F5B-82AA7E9E0A4C}"/>
              </a:ext>
            </a:extLst>
          </p:cNvPr>
          <p:cNvSpPr/>
          <p:nvPr/>
        </p:nvSpPr>
        <p:spPr>
          <a:xfrm>
            <a:off x="7102488" y="2190398"/>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79F9032-AF88-BCD7-1D25-3AB749243BF2}"/>
              </a:ext>
            </a:extLst>
          </p:cNvPr>
          <p:cNvSpPr/>
          <p:nvPr/>
        </p:nvSpPr>
        <p:spPr>
          <a:xfrm>
            <a:off x="7102488" y="2940851"/>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72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9D91B-6C42-1A56-DCD7-02FFA1B8162B}"/>
              </a:ext>
            </a:extLst>
          </p:cNvPr>
          <p:cNvSpPr>
            <a:spLocks noGrp="1"/>
          </p:cNvSpPr>
          <p:nvPr>
            <p:ph type="title"/>
          </p:nvPr>
        </p:nvSpPr>
        <p:spPr>
          <a:xfrm>
            <a:off x="457198" y="48133"/>
            <a:ext cx="8229600" cy="857250"/>
          </a:xfrm>
        </p:spPr>
        <p:txBody>
          <a:bodyPr>
            <a:normAutofit/>
          </a:bodyPr>
          <a:lstStyle/>
          <a:p>
            <a:r>
              <a:rPr lang="en-US" sz="3000" dirty="0"/>
              <a:t>Logistic Regression Coefficient and p-value </a:t>
            </a:r>
          </a:p>
        </p:txBody>
      </p:sp>
      <p:graphicFrame>
        <p:nvGraphicFramePr>
          <p:cNvPr id="10" name="Table 9">
            <a:extLst>
              <a:ext uri="{FF2B5EF4-FFF2-40B4-BE49-F238E27FC236}">
                <a16:creationId xmlns:a16="http://schemas.microsoft.com/office/drawing/2014/main" id="{A9156D8C-2014-2808-F2AC-B6BA927C114B}"/>
              </a:ext>
            </a:extLst>
          </p:cNvPr>
          <p:cNvGraphicFramePr>
            <a:graphicFrameLocks noGrp="1"/>
          </p:cNvGraphicFramePr>
          <p:nvPr>
            <p:extLst>
              <p:ext uri="{D42A27DB-BD31-4B8C-83A1-F6EECF244321}">
                <p14:modId xmlns:p14="http://schemas.microsoft.com/office/powerpoint/2010/main" val="3983631244"/>
              </p:ext>
            </p:extLst>
          </p:nvPr>
        </p:nvGraphicFramePr>
        <p:xfrm>
          <a:off x="457198" y="905383"/>
          <a:ext cx="7866669" cy="4175760"/>
        </p:xfrm>
        <a:graphic>
          <a:graphicData uri="http://schemas.openxmlformats.org/drawingml/2006/table">
            <a:tbl>
              <a:tblPr firstRow="1" firstCol="1" bandRow="1">
                <a:tableStyleId>{5C22544A-7EE6-4342-B048-85BDC9FD1C3A}</a:tableStyleId>
              </a:tblPr>
              <a:tblGrid>
                <a:gridCol w="3875491">
                  <a:extLst>
                    <a:ext uri="{9D8B030D-6E8A-4147-A177-3AD203B41FA5}">
                      <a16:colId xmlns:a16="http://schemas.microsoft.com/office/drawing/2014/main" val="2239563885"/>
                    </a:ext>
                  </a:extLst>
                </a:gridCol>
                <a:gridCol w="1388236">
                  <a:extLst>
                    <a:ext uri="{9D8B030D-6E8A-4147-A177-3AD203B41FA5}">
                      <a16:colId xmlns:a16="http://schemas.microsoft.com/office/drawing/2014/main" val="4289582465"/>
                    </a:ext>
                  </a:extLst>
                </a:gridCol>
                <a:gridCol w="2602942">
                  <a:extLst>
                    <a:ext uri="{9D8B030D-6E8A-4147-A177-3AD203B41FA5}">
                      <a16:colId xmlns:a16="http://schemas.microsoft.com/office/drawing/2014/main" val="2945880089"/>
                    </a:ext>
                  </a:extLst>
                </a:gridCol>
              </a:tblGrid>
              <a:tr h="239028">
                <a:tc>
                  <a:txBody>
                    <a:bodyPr/>
                    <a:lstStyle/>
                    <a:p>
                      <a:pPr marL="0" marR="0">
                        <a:lnSpc>
                          <a:spcPct val="100000"/>
                        </a:lnSpc>
                        <a:spcAft>
                          <a:spcPts val="800"/>
                        </a:spcAft>
                      </a:pPr>
                      <a:r>
                        <a:rPr lang="en-US" sz="1800" kern="0" dirty="0">
                          <a:effectLst/>
                          <a:latin typeface="+mj-lt"/>
                        </a:rPr>
                        <a:t> </a:t>
                      </a:r>
                      <a:endParaRPr lang="en-US" sz="18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800" kern="0" dirty="0">
                          <a:effectLst/>
                          <a:latin typeface="+mj-lt"/>
                        </a:rPr>
                        <a:t>β</a:t>
                      </a:r>
                      <a:endParaRPr lang="en-US" sz="18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800" kern="0" dirty="0">
                          <a:effectLst/>
                          <a:latin typeface="+mj-lt"/>
                        </a:rPr>
                        <a:t>p-value</a:t>
                      </a:r>
                      <a:endParaRPr lang="en-US" sz="18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19851892"/>
                  </a:ext>
                </a:extLst>
              </a:tr>
              <a:tr h="212457">
                <a:tc>
                  <a:txBody>
                    <a:bodyPr/>
                    <a:lstStyle/>
                    <a:p>
                      <a:pPr marL="0" marR="0">
                        <a:lnSpc>
                          <a:spcPct val="100000"/>
                        </a:lnSpc>
                        <a:spcAft>
                          <a:spcPts val="800"/>
                        </a:spcAft>
                      </a:pPr>
                      <a:r>
                        <a:rPr lang="en-US" sz="1600" b="0" kern="0" dirty="0">
                          <a:effectLst/>
                          <a:latin typeface="+mj-lt"/>
                        </a:rPr>
                        <a:t>CGPA: 0.0-3.0</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a:lnSpc>
                          <a:spcPct val="100000"/>
                        </a:lnSpc>
                      </a:pPr>
                      <a:endParaRPr lang="en-US" sz="1600" kern="100">
                        <a:effectLst/>
                        <a:latin typeface="+mj-lt"/>
                      </a:endParaRPr>
                    </a:p>
                  </a:txBody>
                  <a:tcPr marL="68580" marR="68580" marT="0" marB="0" anchor="b"/>
                </a:tc>
                <a:tc>
                  <a:txBody>
                    <a:bodyPr/>
                    <a:lstStyle/>
                    <a:p>
                      <a:pPr>
                        <a:lnSpc>
                          <a:spcPct val="100000"/>
                        </a:lnSpc>
                      </a:pPr>
                      <a:endParaRPr lang="en-US" sz="1600" kern="100">
                        <a:effectLst/>
                        <a:latin typeface="+mj-lt"/>
                      </a:endParaRPr>
                    </a:p>
                  </a:txBody>
                  <a:tcPr marL="68580" marR="68580" marT="0" marB="0" anchor="b"/>
                </a:tc>
                <a:extLst>
                  <a:ext uri="{0D108BD9-81ED-4DB2-BD59-A6C34878D82A}">
                    <a16:rowId xmlns:a16="http://schemas.microsoft.com/office/drawing/2014/main" val="1855425825"/>
                  </a:ext>
                </a:extLst>
              </a:tr>
              <a:tr h="212457">
                <a:tc>
                  <a:txBody>
                    <a:bodyPr/>
                    <a:lstStyle/>
                    <a:p>
                      <a:pPr marL="0" marR="0">
                        <a:lnSpc>
                          <a:spcPct val="100000"/>
                        </a:lnSpc>
                        <a:spcAft>
                          <a:spcPts val="800"/>
                        </a:spcAft>
                      </a:pPr>
                      <a:r>
                        <a:rPr lang="en-US" sz="1600" b="0" kern="0" dirty="0">
                          <a:effectLst/>
                          <a:latin typeface="+mj-lt"/>
                        </a:rPr>
                        <a:t>3.0-3.5</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0.47</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0.379</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81164242"/>
                  </a:ext>
                </a:extLst>
              </a:tr>
              <a:tr h="212457">
                <a:tc>
                  <a:txBody>
                    <a:bodyPr/>
                    <a:lstStyle/>
                    <a:p>
                      <a:pPr marL="0" marR="0">
                        <a:lnSpc>
                          <a:spcPct val="100000"/>
                        </a:lnSpc>
                        <a:spcAft>
                          <a:spcPts val="800"/>
                        </a:spcAft>
                      </a:pPr>
                      <a:r>
                        <a:rPr lang="en-US" sz="1600" b="0" kern="0" dirty="0">
                          <a:effectLst/>
                          <a:latin typeface="+mj-lt"/>
                        </a:rPr>
                        <a:t>3.5-4.0</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1.067</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0.0473*</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3463435"/>
                  </a:ext>
                </a:extLst>
              </a:tr>
              <a:tr h="212457">
                <a:tc>
                  <a:txBody>
                    <a:bodyPr/>
                    <a:lstStyle/>
                    <a:p>
                      <a:pPr marL="0" marR="0">
                        <a:lnSpc>
                          <a:spcPct val="100000"/>
                        </a:lnSpc>
                        <a:spcAft>
                          <a:spcPts val="800"/>
                        </a:spcAft>
                      </a:pPr>
                      <a:r>
                        <a:rPr lang="en-US" sz="1600" b="0" kern="0" dirty="0">
                          <a:effectLst/>
                          <a:latin typeface="+mj-lt"/>
                        </a:rPr>
                        <a:t>Social Relationship: Minimal</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a:lnSpc>
                          <a:spcPct val="100000"/>
                        </a:lnSpc>
                      </a:pPr>
                      <a:endParaRPr lang="en-US" sz="1600" kern="100">
                        <a:effectLst/>
                        <a:latin typeface="+mj-lt"/>
                      </a:endParaRPr>
                    </a:p>
                  </a:txBody>
                  <a:tcPr marL="68580" marR="68580" marT="0" marB="0" anchor="b"/>
                </a:tc>
                <a:tc>
                  <a:txBody>
                    <a:bodyPr/>
                    <a:lstStyle/>
                    <a:p>
                      <a:pPr>
                        <a:lnSpc>
                          <a:spcPct val="100000"/>
                        </a:lnSpc>
                      </a:pPr>
                      <a:endParaRPr lang="en-US" sz="1600" kern="100">
                        <a:effectLst/>
                        <a:latin typeface="+mj-lt"/>
                      </a:endParaRPr>
                    </a:p>
                  </a:txBody>
                  <a:tcPr marL="68580" marR="68580" marT="0" marB="0" anchor="b"/>
                </a:tc>
                <a:extLst>
                  <a:ext uri="{0D108BD9-81ED-4DB2-BD59-A6C34878D82A}">
                    <a16:rowId xmlns:a16="http://schemas.microsoft.com/office/drawing/2014/main" val="1364271885"/>
                  </a:ext>
                </a:extLst>
              </a:tr>
              <a:tr h="212457">
                <a:tc>
                  <a:txBody>
                    <a:bodyPr/>
                    <a:lstStyle/>
                    <a:p>
                      <a:pPr marL="0" marR="0">
                        <a:lnSpc>
                          <a:spcPct val="100000"/>
                        </a:lnSpc>
                        <a:spcAft>
                          <a:spcPts val="800"/>
                        </a:spcAft>
                      </a:pPr>
                      <a:r>
                        <a:rPr lang="en-US" sz="1600" b="0" kern="0" dirty="0">
                          <a:effectLst/>
                          <a:latin typeface="+mj-lt"/>
                        </a:rPr>
                        <a:t>Moderate</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-0.143</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0.77</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762459654"/>
                  </a:ext>
                </a:extLst>
              </a:tr>
              <a:tr h="212457">
                <a:tc>
                  <a:txBody>
                    <a:bodyPr/>
                    <a:lstStyle/>
                    <a:p>
                      <a:pPr marL="0" marR="0">
                        <a:lnSpc>
                          <a:spcPct val="100000"/>
                        </a:lnSpc>
                        <a:spcAft>
                          <a:spcPts val="800"/>
                        </a:spcAft>
                      </a:pPr>
                      <a:r>
                        <a:rPr lang="en-US" sz="1600" b="0" kern="0" dirty="0">
                          <a:effectLst/>
                          <a:latin typeface="+mj-lt"/>
                        </a:rPr>
                        <a:t>High</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-2.22</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0.002*</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672174765"/>
                  </a:ext>
                </a:extLst>
              </a:tr>
              <a:tr h="212457">
                <a:tc>
                  <a:txBody>
                    <a:bodyPr/>
                    <a:lstStyle/>
                    <a:p>
                      <a:pPr marL="0" marR="0">
                        <a:lnSpc>
                          <a:spcPct val="100000"/>
                        </a:lnSpc>
                        <a:spcAft>
                          <a:spcPts val="800"/>
                        </a:spcAft>
                      </a:pPr>
                      <a:r>
                        <a:rPr lang="en-US" sz="1600" b="0" kern="0" dirty="0">
                          <a:effectLst/>
                          <a:latin typeface="+mj-lt"/>
                        </a:rPr>
                        <a:t>Degree Major: Other</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dirty="0">
                          <a:effectLst/>
                          <a:latin typeface="+mj-lt"/>
                        </a:rPr>
                        <a:t> </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a:effectLst/>
                          <a:latin typeface="+mj-lt"/>
                        </a:rPr>
                        <a:t> </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66463977"/>
                  </a:ext>
                </a:extLst>
              </a:tr>
              <a:tr h="212457">
                <a:tc>
                  <a:txBody>
                    <a:bodyPr/>
                    <a:lstStyle/>
                    <a:p>
                      <a:pPr marL="0" marR="0">
                        <a:lnSpc>
                          <a:spcPct val="100000"/>
                        </a:lnSpc>
                        <a:spcAft>
                          <a:spcPts val="800"/>
                        </a:spcAft>
                      </a:pPr>
                      <a:r>
                        <a:rPr lang="en-US" sz="1600" b="0" kern="0">
                          <a:effectLst/>
                          <a:latin typeface="+mj-lt"/>
                        </a:rPr>
                        <a:t>Data Science</a:t>
                      </a:r>
                      <a:endParaRPr lang="en-US" sz="1600" b="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-1.937</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0.027*</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00688743"/>
                  </a:ext>
                </a:extLst>
              </a:tr>
              <a:tr h="212457">
                <a:tc>
                  <a:txBody>
                    <a:bodyPr/>
                    <a:lstStyle/>
                    <a:p>
                      <a:pPr marL="0" marR="0">
                        <a:lnSpc>
                          <a:spcPct val="100000"/>
                        </a:lnSpc>
                        <a:spcAft>
                          <a:spcPts val="800"/>
                        </a:spcAft>
                      </a:pPr>
                      <a:r>
                        <a:rPr lang="en-US" sz="1600" b="0" kern="0" dirty="0">
                          <a:effectLst/>
                          <a:latin typeface="+mj-lt"/>
                        </a:rPr>
                        <a:t>Study Satisfaction: NO</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dirty="0">
                          <a:effectLst/>
                          <a:latin typeface="+mj-lt"/>
                        </a:rPr>
                        <a:t> </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dirty="0">
                          <a:effectLst/>
                          <a:latin typeface="+mj-lt"/>
                        </a:rPr>
                        <a:t> </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62014950"/>
                  </a:ext>
                </a:extLst>
              </a:tr>
              <a:tr h="212457">
                <a:tc>
                  <a:txBody>
                    <a:bodyPr/>
                    <a:lstStyle/>
                    <a:p>
                      <a:pPr marL="0" marR="0">
                        <a:lnSpc>
                          <a:spcPct val="100000"/>
                        </a:lnSpc>
                        <a:spcAft>
                          <a:spcPts val="800"/>
                        </a:spcAft>
                      </a:pPr>
                      <a:r>
                        <a:rPr lang="en-US" sz="1600" b="0" kern="0" dirty="0">
                          <a:effectLst/>
                          <a:latin typeface="+mj-lt"/>
                        </a:rPr>
                        <a:t>Yes</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-1.963</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0.014*</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96487200"/>
                  </a:ext>
                </a:extLst>
              </a:tr>
              <a:tr h="212457">
                <a:tc>
                  <a:txBody>
                    <a:bodyPr/>
                    <a:lstStyle/>
                    <a:p>
                      <a:pPr marL="0" marR="0">
                        <a:lnSpc>
                          <a:spcPct val="100000"/>
                        </a:lnSpc>
                        <a:spcAft>
                          <a:spcPts val="800"/>
                        </a:spcAft>
                      </a:pPr>
                      <a:r>
                        <a:rPr lang="en-US" sz="1600" b="0" kern="0" dirty="0">
                          <a:effectLst/>
                          <a:latin typeface="+mj-lt"/>
                        </a:rPr>
                        <a:t>Academic pressure: No</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a:effectLst/>
                          <a:latin typeface="+mj-lt"/>
                        </a:rPr>
                        <a:t> </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a:effectLst/>
                          <a:latin typeface="+mj-lt"/>
                        </a:rPr>
                        <a:t> </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05509152"/>
                  </a:ext>
                </a:extLst>
              </a:tr>
              <a:tr h="212457">
                <a:tc>
                  <a:txBody>
                    <a:bodyPr/>
                    <a:lstStyle/>
                    <a:p>
                      <a:pPr marL="0" marR="0">
                        <a:lnSpc>
                          <a:spcPct val="100000"/>
                        </a:lnSpc>
                        <a:spcAft>
                          <a:spcPts val="800"/>
                        </a:spcAft>
                      </a:pPr>
                      <a:r>
                        <a:rPr lang="en-US" sz="1600" b="0" kern="0" dirty="0">
                          <a:effectLst/>
                          <a:latin typeface="+mj-lt"/>
                        </a:rPr>
                        <a:t>Yes</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1.557</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0.011*</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9571760"/>
                  </a:ext>
                </a:extLst>
              </a:tr>
              <a:tr h="212457">
                <a:tc>
                  <a:txBody>
                    <a:bodyPr/>
                    <a:lstStyle/>
                    <a:p>
                      <a:pPr marL="0" marR="0">
                        <a:lnSpc>
                          <a:spcPct val="100000"/>
                        </a:lnSpc>
                        <a:spcAft>
                          <a:spcPts val="800"/>
                        </a:spcAft>
                      </a:pPr>
                      <a:r>
                        <a:rPr lang="en-US" sz="1600" b="0" kern="0" dirty="0">
                          <a:effectLst/>
                          <a:latin typeface="+mj-lt"/>
                        </a:rPr>
                        <a:t>Academic Year: First year</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a:effectLst/>
                          <a:latin typeface="+mj-lt"/>
                        </a:rPr>
                        <a:t> </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nSpc>
                          <a:spcPct val="100000"/>
                        </a:lnSpc>
                        <a:spcAft>
                          <a:spcPts val="800"/>
                        </a:spcAft>
                      </a:pPr>
                      <a:r>
                        <a:rPr lang="en-US" sz="1600" kern="0" dirty="0">
                          <a:effectLst/>
                          <a:latin typeface="+mj-lt"/>
                        </a:rPr>
                        <a:t> </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266789868"/>
                  </a:ext>
                </a:extLst>
              </a:tr>
              <a:tr h="212457">
                <a:tc>
                  <a:txBody>
                    <a:bodyPr/>
                    <a:lstStyle/>
                    <a:p>
                      <a:pPr marL="0" marR="0">
                        <a:lnSpc>
                          <a:spcPct val="100000"/>
                        </a:lnSpc>
                        <a:spcAft>
                          <a:spcPts val="800"/>
                        </a:spcAft>
                      </a:pPr>
                      <a:r>
                        <a:rPr lang="en-US" sz="1600" b="0" kern="0" dirty="0">
                          <a:effectLst/>
                          <a:latin typeface="+mj-lt"/>
                        </a:rPr>
                        <a:t>Second year</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-1.872</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0.024*</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102712582"/>
                  </a:ext>
                </a:extLst>
              </a:tr>
              <a:tr h="212457">
                <a:tc>
                  <a:txBody>
                    <a:bodyPr/>
                    <a:lstStyle/>
                    <a:p>
                      <a:pPr marL="0" marR="0">
                        <a:lnSpc>
                          <a:spcPct val="100000"/>
                        </a:lnSpc>
                        <a:spcAft>
                          <a:spcPts val="800"/>
                        </a:spcAft>
                      </a:pPr>
                      <a:r>
                        <a:rPr lang="en-US" sz="1600" b="0" kern="0" dirty="0">
                          <a:effectLst/>
                          <a:latin typeface="+mj-lt"/>
                        </a:rPr>
                        <a:t>Third year</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a:effectLst/>
                          <a:latin typeface="+mj-lt"/>
                        </a:rPr>
                        <a:t>0.0001</a:t>
                      </a:r>
                      <a:endParaRPr lang="en-US" sz="1600" kern="10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0.99</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99602823"/>
                  </a:ext>
                </a:extLst>
              </a:tr>
              <a:tr h="212457">
                <a:tc>
                  <a:txBody>
                    <a:bodyPr/>
                    <a:lstStyle/>
                    <a:p>
                      <a:pPr marL="0" marR="0">
                        <a:lnSpc>
                          <a:spcPct val="100000"/>
                        </a:lnSpc>
                        <a:spcAft>
                          <a:spcPts val="800"/>
                        </a:spcAft>
                      </a:pPr>
                      <a:r>
                        <a:rPr lang="en-US" sz="1600" b="0" kern="0" dirty="0">
                          <a:effectLst/>
                          <a:latin typeface="+mj-lt"/>
                        </a:rPr>
                        <a:t>Fourth year</a:t>
                      </a:r>
                      <a:endParaRPr lang="en-US" sz="1600" b="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0.405</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tc>
                  <a:txBody>
                    <a:bodyPr/>
                    <a:lstStyle/>
                    <a:p>
                      <a:pPr marL="0" marR="0" algn="r">
                        <a:lnSpc>
                          <a:spcPct val="100000"/>
                        </a:lnSpc>
                        <a:spcAft>
                          <a:spcPts val="800"/>
                        </a:spcAft>
                      </a:pPr>
                      <a:r>
                        <a:rPr lang="en-US" sz="1600" kern="0" dirty="0">
                          <a:effectLst/>
                          <a:latin typeface="+mj-lt"/>
                        </a:rPr>
                        <a:t>0.579</a:t>
                      </a:r>
                      <a:endParaRPr lang="en-US" sz="1600" kern="100" dirty="0">
                        <a:effectLst/>
                        <a:latin typeface="+mj-lt"/>
                        <a:ea typeface="Aptos" panose="020B000402020202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32274644"/>
                  </a:ext>
                </a:extLst>
              </a:tr>
            </a:tbl>
          </a:graphicData>
        </a:graphic>
      </p:graphicFrame>
      <p:sp>
        <p:nvSpPr>
          <p:cNvPr id="12" name="Oval 11">
            <a:extLst>
              <a:ext uri="{FF2B5EF4-FFF2-40B4-BE49-F238E27FC236}">
                <a16:creationId xmlns:a16="http://schemas.microsoft.com/office/drawing/2014/main" id="{75C700B0-DCE4-C423-500D-9D5B3E31616C}"/>
              </a:ext>
            </a:extLst>
          </p:cNvPr>
          <p:cNvSpPr/>
          <p:nvPr/>
        </p:nvSpPr>
        <p:spPr>
          <a:xfrm>
            <a:off x="5025251" y="1632087"/>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AB4516A-30F2-2EBB-3DCC-1BA4EADD1611}"/>
              </a:ext>
            </a:extLst>
          </p:cNvPr>
          <p:cNvSpPr/>
          <p:nvPr/>
        </p:nvSpPr>
        <p:spPr>
          <a:xfrm>
            <a:off x="4968888" y="2368819"/>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45AD799-CE5D-3718-6C16-85C37EB06684}"/>
              </a:ext>
            </a:extLst>
          </p:cNvPr>
          <p:cNvSpPr/>
          <p:nvPr/>
        </p:nvSpPr>
        <p:spPr>
          <a:xfrm>
            <a:off x="4968888" y="2844459"/>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39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299626D-C892-0CA1-01F6-3C627D4C84A4}"/>
              </a:ext>
            </a:extLst>
          </p:cNvPr>
          <p:cNvSpPr>
            <a:spLocks noGrp="1"/>
          </p:cNvSpPr>
          <p:nvPr>
            <p:ph type="title"/>
          </p:nvPr>
        </p:nvSpPr>
        <p:spPr>
          <a:xfrm>
            <a:off x="457200" y="206375"/>
            <a:ext cx="8229600" cy="857250"/>
          </a:xfrm>
        </p:spPr>
        <p:txBody>
          <a:bodyPr>
            <a:noAutofit/>
          </a:bodyPr>
          <a:lstStyle/>
          <a:p>
            <a:pPr marL="0" marR="0">
              <a:lnSpc>
                <a:spcPct val="107000"/>
              </a:lnSpc>
              <a:spcAft>
                <a:spcPts val="800"/>
              </a:spcAft>
            </a:pPr>
            <a:r>
              <a:rPr lang="en-US" sz="3000" b="1" kern="100" dirty="0">
                <a:effectLst/>
                <a:latin typeface="Arial" panose="020B0604020202020204" pitchFamily="34" charset="0"/>
                <a:ea typeface="Aptos" panose="020B0004020202020204" pitchFamily="34" charset="0"/>
                <a:cs typeface="Arial" panose="020B0604020202020204" pitchFamily="34" charset="0"/>
              </a:rPr>
              <a:t>Coefficient (β) and </a:t>
            </a:r>
            <a:r>
              <a:rPr lang="en-US" sz="3000" b="1" i="1" kern="100" dirty="0">
                <a:effectLst/>
                <a:latin typeface="Arial" panose="020B0604020202020204" pitchFamily="34" charset="0"/>
                <a:ea typeface="Aptos" panose="020B0004020202020204" pitchFamily="34" charset="0"/>
                <a:cs typeface="Arial" panose="020B0604020202020204" pitchFamily="34" charset="0"/>
              </a:rPr>
              <a:t>p</a:t>
            </a:r>
            <a:r>
              <a:rPr lang="en-US" sz="3000" b="1" kern="100" dirty="0">
                <a:effectLst/>
                <a:latin typeface="Arial" panose="020B0604020202020204" pitchFamily="34" charset="0"/>
                <a:ea typeface="Aptos" panose="020B0004020202020204" pitchFamily="34" charset="0"/>
                <a:cs typeface="Arial" panose="020B0604020202020204" pitchFamily="34" charset="0"/>
              </a:rPr>
              <a:t>-value for predictors of depression</a:t>
            </a:r>
            <a:endParaRPr lang="en-US" sz="3000" kern="100" dirty="0">
              <a:effectLst/>
              <a:latin typeface="Arial" panose="020B0604020202020204" pitchFamily="34" charset="0"/>
              <a:ea typeface="Aptos" panose="020B00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5DA6732C-1EEF-CAEC-A462-936098CB4C5F}"/>
              </a:ext>
            </a:extLst>
          </p:cNvPr>
          <p:cNvGraphicFramePr>
            <a:graphicFrameLocks noGrp="1"/>
          </p:cNvGraphicFramePr>
          <p:nvPr>
            <p:extLst>
              <p:ext uri="{D42A27DB-BD31-4B8C-83A1-F6EECF244321}">
                <p14:modId xmlns:p14="http://schemas.microsoft.com/office/powerpoint/2010/main" val="2404434948"/>
              </p:ext>
            </p:extLst>
          </p:nvPr>
        </p:nvGraphicFramePr>
        <p:xfrm>
          <a:off x="457200" y="1589905"/>
          <a:ext cx="8148918" cy="1837572"/>
        </p:xfrm>
        <a:graphic>
          <a:graphicData uri="http://schemas.openxmlformats.org/drawingml/2006/table">
            <a:tbl>
              <a:tblPr firstRow="1" firstCol="1" bandRow="1">
                <a:tableStyleId>{5C22544A-7EE6-4342-B048-85BDC9FD1C3A}</a:tableStyleId>
              </a:tblPr>
              <a:tblGrid>
                <a:gridCol w="1983701">
                  <a:extLst>
                    <a:ext uri="{9D8B030D-6E8A-4147-A177-3AD203B41FA5}">
                      <a16:colId xmlns:a16="http://schemas.microsoft.com/office/drawing/2014/main" val="674433273"/>
                    </a:ext>
                  </a:extLst>
                </a:gridCol>
                <a:gridCol w="2205078">
                  <a:extLst>
                    <a:ext uri="{9D8B030D-6E8A-4147-A177-3AD203B41FA5}">
                      <a16:colId xmlns:a16="http://schemas.microsoft.com/office/drawing/2014/main" val="1283642541"/>
                    </a:ext>
                  </a:extLst>
                </a:gridCol>
                <a:gridCol w="1696995">
                  <a:extLst>
                    <a:ext uri="{9D8B030D-6E8A-4147-A177-3AD203B41FA5}">
                      <a16:colId xmlns:a16="http://schemas.microsoft.com/office/drawing/2014/main" val="4092424187"/>
                    </a:ext>
                  </a:extLst>
                </a:gridCol>
                <a:gridCol w="2263144">
                  <a:extLst>
                    <a:ext uri="{9D8B030D-6E8A-4147-A177-3AD203B41FA5}">
                      <a16:colId xmlns:a16="http://schemas.microsoft.com/office/drawing/2014/main" val="1547199529"/>
                    </a:ext>
                  </a:extLst>
                </a:gridCol>
              </a:tblGrid>
              <a:tr h="597676">
                <a:tc>
                  <a:txBody>
                    <a:bodyPr/>
                    <a:lstStyle/>
                    <a:p>
                      <a:pPr>
                        <a:lnSpc>
                          <a:spcPct val="107000"/>
                        </a:lnSpc>
                      </a:pPr>
                      <a:endParaRPr lang="en-US" sz="1900" kern="100" dirty="0">
                        <a:effectLst/>
                        <a:latin typeface="Aptos" panose="020B0004020202020204" pitchFamily="34" charset="0"/>
                      </a:endParaRPr>
                    </a:p>
                  </a:txBody>
                  <a:tcPr marL="117348" marR="117348" marT="0" marB="0"/>
                </a:tc>
                <a:tc>
                  <a:txBody>
                    <a:bodyPr/>
                    <a:lstStyle/>
                    <a:p>
                      <a:pPr marL="0" marR="0" algn="ctr">
                        <a:lnSpc>
                          <a:spcPct val="107000"/>
                        </a:lnSpc>
                        <a:spcAft>
                          <a:spcPts val="800"/>
                        </a:spcAft>
                      </a:pPr>
                      <a:r>
                        <a:rPr lang="en-US" sz="1900" kern="0" dirty="0">
                          <a:effectLst/>
                        </a:rPr>
                        <a:t>Coefficients </a:t>
                      </a:r>
                      <a:r>
                        <a:rPr lang="en-US" sz="2000" b="1" kern="100" dirty="0">
                          <a:effectLst/>
                          <a:latin typeface="Arial" panose="020B0604020202020204" pitchFamily="34" charset="0"/>
                          <a:ea typeface="Aptos" panose="020B0004020202020204" pitchFamily="34" charset="0"/>
                          <a:cs typeface="Arial" panose="020B0604020202020204" pitchFamily="34" charset="0"/>
                        </a:rPr>
                        <a:t>(β) </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tc>
                <a:tc>
                  <a:txBody>
                    <a:bodyPr/>
                    <a:lstStyle/>
                    <a:p>
                      <a:pPr marL="0" marR="0" algn="ctr">
                        <a:lnSpc>
                          <a:spcPct val="107000"/>
                        </a:lnSpc>
                        <a:spcAft>
                          <a:spcPts val="800"/>
                        </a:spcAft>
                      </a:pPr>
                      <a:r>
                        <a:rPr lang="en-US" sz="1900" kern="0" dirty="0">
                          <a:effectLst/>
                        </a:rPr>
                        <a:t>p - value</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tc>
                <a:tc>
                  <a:txBody>
                    <a:bodyPr/>
                    <a:lstStyle/>
                    <a:p>
                      <a:pPr marL="0" marR="0" algn="ctr">
                        <a:lnSpc>
                          <a:spcPct val="107000"/>
                        </a:lnSpc>
                        <a:spcAft>
                          <a:spcPts val="800"/>
                        </a:spcAft>
                      </a:pPr>
                      <a:r>
                        <a:rPr lang="en-US" sz="1900" kern="0">
                          <a:effectLst/>
                        </a:rPr>
                        <a:t>Significance</a:t>
                      </a:r>
                      <a:endParaRPr lang="en-US" sz="1900" kern="10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tc>
                <a:extLst>
                  <a:ext uri="{0D108BD9-81ED-4DB2-BD59-A6C34878D82A}">
                    <a16:rowId xmlns:a16="http://schemas.microsoft.com/office/drawing/2014/main" val="4273517993"/>
                  </a:ext>
                </a:extLst>
              </a:tr>
              <a:tr h="321110">
                <a:tc>
                  <a:txBody>
                    <a:bodyPr/>
                    <a:lstStyle/>
                    <a:p>
                      <a:pPr marL="0" marR="0">
                        <a:lnSpc>
                          <a:spcPct val="107000"/>
                        </a:lnSpc>
                        <a:spcAft>
                          <a:spcPts val="800"/>
                        </a:spcAft>
                      </a:pPr>
                      <a:r>
                        <a:rPr lang="en-US" sz="1900" kern="0" dirty="0">
                          <a:effectLst/>
                        </a:rPr>
                        <a:t>Anxiety</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a:effectLst/>
                        </a:rPr>
                        <a:t>2.401</a:t>
                      </a:r>
                      <a:endParaRPr lang="en-US" sz="1900" kern="10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&lt;0.0001</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extLst>
                  <a:ext uri="{0D108BD9-81ED-4DB2-BD59-A6C34878D82A}">
                    <a16:rowId xmlns:a16="http://schemas.microsoft.com/office/drawing/2014/main" val="1866406986"/>
                  </a:ext>
                </a:extLst>
              </a:tr>
              <a:tr h="321110">
                <a:tc>
                  <a:txBody>
                    <a:bodyPr/>
                    <a:lstStyle/>
                    <a:p>
                      <a:pPr marL="0" marR="0">
                        <a:lnSpc>
                          <a:spcPct val="107000"/>
                        </a:lnSpc>
                        <a:spcAft>
                          <a:spcPts val="800"/>
                        </a:spcAft>
                      </a:pPr>
                      <a:r>
                        <a:rPr lang="en-US" sz="1900" kern="0">
                          <a:effectLst/>
                        </a:rPr>
                        <a:t>Isolation</a:t>
                      </a:r>
                      <a:endParaRPr lang="en-US" sz="1900" kern="10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1.316</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0.037</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extLst>
                  <a:ext uri="{0D108BD9-81ED-4DB2-BD59-A6C34878D82A}">
                    <a16:rowId xmlns:a16="http://schemas.microsoft.com/office/drawing/2014/main" val="3207052199"/>
                  </a:ext>
                </a:extLst>
              </a:tr>
              <a:tr h="597676">
                <a:tc>
                  <a:txBody>
                    <a:bodyPr/>
                    <a:lstStyle/>
                    <a:p>
                      <a:pPr marL="0" marR="0">
                        <a:lnSpc>
                          <a:spcPct val="107000"/>
                        </a:lnSpc>
                        <a:spcAft>
                          <a:spcPts val="800"/>
                        </a:spcAft>
                      </a:pPr>
                      <a:r>
                        <a:rPr lang="en-US" sz="1900" kern="0">
                          <a:effectLst/>
                        </a:rPr>
                        <a:t>Future insecurity</a:t>
                      </a:r>
                      <a:endParaRPr lang="en-US" sz="1900" kern="10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1.454</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0.021</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tc>
                  <a:txBody>
                    <a:bodyPr/>
                    <a:lstStyle/>
                    <a:p>
                      <a:pPr marL="0" marR="0" algn="ctr">
                        <a:lnSpc>
                          <a:spcPct val="107000"/>
                        </a:lnSpc>
                        <a:spcAft>
                          <a:spcPts val="800"/>
                        </a:spcAft>
                      </a:pPr>
                      <a:r>
                        <a:rPr lang="en-US" sz="1900" kern="0" dirty="0">
                          <a:effectLst/>
                        </a:rPr>
                        <a:t>*</a:t>
                      </a:r>
                      <a:endParaRPr lang="en-US" sz="1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17348" marR="117348" marT="0" marB="0" anchor="b"/>
                </a:tc>
                <a:extLst>
                  <a:ext uri="{0D108BD9-81ED-4DB2-BD59-A6C34878D82A}">
                    <a16:rowId xmlns:a16="http://schemas.microsoft.com/office/drawing/2014/main" val="2276271830"/>
                  </a:ext>
                </a:extLst>
              </a:tr>
            </a:tbl>
          </a:graphicData>
        </a:graphic>
      </p:graphicFrame>
    </p:spTree>
    <p:extLst>
      <p:ext uri="{BB962C8B-B14F-4D97-AF65-F5344CB8AC3E}">
        <p14:creationId xmlns:p14="http://schemas.microsoft.com/office/powerpoint/2010/main" val="4210364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229600" cy="857250"/>
          </a:xfrm>
        </p:spPr>
        <p:txBody>
          <a:bodyPr anchor="ctr">
            <a:normAutofit/>
          </a:bodyPr>
          <a:lstStyle/>
          <a:p>
            <a:r>
              <a:rPr lang="en-US" b="0"/>
              <a:t>Presentation Outline</a:t>
            </a:r>
          </a:p>
        </p:txBody>
      </p:sp>
      <p:graphicFrame>
        <p:nvGraphicFramePr>
          <p:cNvPr id="5" name="Content Placeholder 2">
            <a:extLst>
              <a:ext uri="{FF2B5EF4-FFF2-40B4-BE49-F238E27FC236}">
                <a16:creationId xmlns:a16="http://schemas.microsoft.com/office/drawing/2014/main" id="{1AD1C45D-CB3B-C1AD-6FF4-1F0A7C43CC47}"/>
              </a:ext>
            </a:extLst>
          </p:cNvPr>
          <p:cNvGraphicFramePr>
            <a:graphicFrameLocks noGrp="1"/>
          </p:cNvGraphicFramePr>
          <p:nvPr>
            <p:ph idx="1"/>
            <p:extLst>
              <p:ext uri="{D42A27DB-BD31-4B8C-83A1-F6EECF244321}">
                <p14:modId xmlns:p14="http://schemas.microsoft.com/office/powerpoint/2010/main" val="1707055815"/>
              </p:ext>
            </p:extLst>
          </p:nvPr>
        </p:nvGraphicFramePr>
        <p:xfrm>
          <a:off x="171450" y="1244277"/>
          <a:ext cx="8858250" cy="35848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70724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43136-D765-AA51-4D3A-C6C6ECF0AEA5}"/>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D2030399-3DC7-115A-B68A-A3D695B86FFB}"/>
              </a:ext>
            </a:extLst>
          </p:cNvPr>
          <p:cNvSpPr>
            <a:spLocks noGrp="1"/>
          </p:cNvSpPr>
          <p:nvPr>
            <p:ph type="title"/>
          </p:nvPr>
        </p:nvSpPr>
        <p:spPr>
          <a:xfrm>
            <a:off x="457200" y="206375"/>
            <a:ext cx="8229600" cy="857250"/>
          </a:xfrm>
        </p:spPr>
        <p:txBody>
          <a:bodyPr anchor="ctr">
            <a:normAutofit/>
          </a:bodyPr>
          <a:lstStyle/>
          <a:p>
            <a:pPr marL="0" marR="0">
              <a:lnSpc>
                <a:spcPct val="90000"/>
              </a:lnSpc>
              <a:spcAft>
                <a:spcPts val="800"/>
              </a:spcAft>
            </a:pPr>
            <a:r>
              <a:rPr lang="en-US" sz="2400" b="1" dirty="0">
                <a:effectLst/>
              </a:rPr>
              <a:t>Correlational between Depression, Anxiety and Future insecurity </a:t>
            </a:r>
            <a:endParaRPr lang="en-US" sz="2400" kern="100" dirty="0">
              <a:effectLst/>
            </a:endParaRPr>
          </a:p>
        </p:txBody>
      </p:sp>
      <p:graphicFrame>
        <p:nvGraphicFramePr>
          <p:cNvPr id="3" name="Table 2">
            <a:extLst>
              <a:ext uri="{FF2B5EF4-FFF2-40B4-BE49-F238E27FC236}">
                <a16:creationId xmlns:a16="http://schemas.microsoft.com/office/drawing/2014/main" id="{498EC846-E04B-DFFA-3F89-2E3400B1B50C}"/>
              </a:ext>
            </a:extLst>
          </p:cNvPr>
          <p:cNvGraphicFramePr>
            <a:graphicFrameLocks noGrp="1"/>
          </p:cNvGraphicFramePr>
          <p:nvPr>
            <p:extLst>
              <p:ext uri="{D42A27DB-BD31-4B8C-83A1-F6EECF244321}">
                <p14:modId xmlns:p14="http://schemas.microsoft.com/office/powerpoint/2010/main" val="2336494083"/>
              </p:ext>
            </p:extLst>
          </p:nvPr>
        </p:nvGraphicFramePr>
        <p:xfrm>
          <a:off x="457200" y="1392864"/>
          <a:ext cx="8229602" cy="3096901"/>
        </p:xfrm>
        <a:graphic>
          <a:graphicData uri="http://schemas.openxmlformats.org/drawingml/2006/table">
            <a:tbl>
              <a:tblPr firstRow="1" firstCol="1" bandRow="1">
                <a:tableStyleId>{5C22544A-7EE6-4342-B048-85BDC9FD1C3A}</a:tableStyleId>
              </a:tblPr>
              <a:tblGrid>
                <a:gridCol w="2266550">
                  <a:extLst>
                    <a:ext uri="{9D8B030D-6E8A-4147-A177-3AD203B41FA5}">
                      <a16:colId xmlns:a16="http://schemas.microsoft.com/office/drawing/2014/main" val="3162439144"/>
                    </a:ext>
                  </a:extLst>
                </a:gridCol>
                <a:gridCol w="1661266">
                  <a:extLst>
                    <a:ext uri="{9D8B030D-6E8A-4147-A177-3AD203B41FA5}">
                      <a16:colId xmlns:a16="http://schemas.microsoft.com/office/drawing/2014/main" val="1462618012"/>
                    </a:ext>
                  </a:extLst>
                </a:gridCol>
                <a:gridCol w="1311735">
                  <a:extLst>
                    <a:ext uri="{9D8B030D-6E8A-4147-A177-3AD203B41FA5}">
                      <a16:colId xmlns:a16="http://schemas.microsoft.com/office/drawing/2014/main" val="418504121"/>
                    </a:ext>
                  </a:extLst>
                </a:gridCol>
                <a:gridCol w="1328785">
                  <a:extLst>
                    <a:ext uri="{9D8B030D-6E8A-4147-A177-3AD203B41FA5}">
                      <a16:colId xmlns:a16="http://schemas.microsoft.com/office/drawing/2014/main" val="2092366491"/>
                    </a:ext>
                  </a:extLst>
                </a:gridCol>
                <a:gridCol w="1661266">
                  <a:extLst>
                    <a:ext uri="{9D8B030D-6E8A-4147-A177-3AD203B41FA5}">
                      <a16:colId xmlns:a16="http://schemas.microsoft.com/office/drawing/2014/main" val="2067226996"/>
                    </a:ext>
                  </a:extLst>
                </a:gridCol>
              </a:tblGrid>
              <a:tr h="1015060">
                <a:tc>
                  <a:txBody>
                    <a:bodyPr/>
                    <a:lstStyle/>
                    <a:p>
                      <a:pPr marL="0" marR="0">
                        <a:lnSpc>
                          <a:spcPct val="107000"/>
                        </a:lnSpc>
                        <a:spcAft>
                          <a:spcPts val="800"/>
                        </a:spcAft>
                      </a:pPr>
                      <a:r>
                        <a:rPr lang="en-US" sz="2000" kern="0">
                          <a:effectLst/>
                        </a:rPr>
                        <a:t>Variables Compared</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Correlation Method</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Test Statistic (z)</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p-value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Correlation Estimate (tau)</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extLst>
                  <a:ext uri="{0D108BD9-81ED-4DB2-BD59-A6C34878D82A}">
                    <a16:rowId xmlns:a16="http://schemas.microsoft.com/office/drawing/2014/main" val="1361082106"/>
                  </a:ext>
                </a:extLst>
              </a:tr>
              <a:tr h="693947">
                <a:tc>
                  <a:txBody>
                    <a:bodyPr/>
                    <a:lstStyle/>
                    <a:p>
                      <a:pPr marL="0" marR="0">
                        <a:lnSpc>
                          <a:spcPct val="107000"/>
                        </a:lnSpc>
                        <a:spcAft>
                          <a:spcPts val="800"/>
                        </a:spcAft>
                      </a:pPr>
                      <a:r>
                        <a:rPr lang="en-US" sz="2000" kern="0">
                          <a:effectLst/>
                        </a:rPr>
                        <a:t>Depression and Isolation</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Kendall's tau</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4.760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gn="ctr">
                        <a:lnSpc>
                          <a:spcPct val="107000"/>
                        </a:lnSpc>
                        <a:spcAft>
                          <a:spcPts val="800"/>
                        </a:spcAft>
                      </a:pPr>
                      <a:r>
                        <a:rPr lang="en-US" sz="2000" kern="0">
                          <a:effectLst/>
                        </a:rPr>
                        <a:t>&lt;0.0001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0.513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extLst>
                  <a:ext uri="{0D108BD9-81ED-4DB2-BD59-A6C34878D82A}">
                    <a16:rowId xmlns:a16="http://schemas.microsoft.com/office/drawing/2014/main" val="1656770810"/>
                  </a:ext>
                </a:extLst>
              </a:tr>
              <a:tr h="693947">
                <a:tc>
                  <a:txBody>
                    <a:bodyPr/>
                    <a:lstStyle/>
                    <a:p>
                      <a:pPr marL="0" marR="0">
                        <a:lnSpc>
                          <a:spcPct val="107000"/>
                        </a:lnSpc>
                        <a:spcAft>
                          <a:spcPts val="800"/>
                        </a:spcAft>
                      </a:pPr>
                      <a:r>
                        <a:rPr lang="en-US" sz="2000" kern="0">
                          <a:effectLst/>
                        </a:rPr>
                        <a:t>Depression and Anxiety</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Kendall's tau</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6.050</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gn="ctr">
                        <a:lnSpc>
                          <a:spcPct val="107000"/>
                        </a:lnSpc>
                        <a:spcAft>
                          <a:spcPts val="800"/>
                        </a:spcAft>
                      </a:pPr>
                      <a:r>
                        <a:rPr lang="en-US" sz="2000" kern="0">
                          <a:effectLst/>
                        </a:rPr>
                        <a:t>&lt;0.0001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dirty="0">
                          <a:effectLst/>
                        </a:rPr>
                        <a:t>0.652</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extLst>
                  <a:ext uri="{0D108BD9-81ED-4DB2-BD59-A6C34878D82A}">
                    <a16:rowId xmlns:a16="http://schemas.microsoft.com/office/drawing/2014/main" val="190771976"/>
                  </a:ext>
                </a:extLst>
              </a:tr>
              <a:tr h="693947">
                <a:tc>
                  <a:txBody>
                    <a:bodyPr/>
                    <a:lstStyle/>
                    <a:p>
                      <a:pPr marL="0" marR="0">
                        <a:lnSpc>
                          <a:spcPct val="107000"/>
                        </a:lnSpc>
                        <a:spcAft>
                          <a:spcPts val="800"/>
                        </a:spcAft>
                      </a:pPr>
                      <a:r>
                        <a:rPr lang="en-US" sz="2000" kern="0">
                          <a:effectLst/>
                        </a:rPr>
                        <a:t>Depression and Future insecurity</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Kendall's tau</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a:effectLst/>
                        </a:rPr>
                        <a:t>4.067</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gn="ctr">
                        <a:lnSpc>
                          <a:spcPct val="107000"/>
                        </a:lnSpc>
                        <a:spcAft>
                          <a:spcPts val="800"/>
                        </a:spcAft>
                      </a:pPr>
                      <a:r>
                        <a:rPr lang="en-US" sz="2000" kern="0">
                          <a:effectLst/>
                        </a:rPr>
                        <a:t>&lt;0.0001</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tc>
                  <a:txBody>
                    <a:bodyPr/>
                    <a:lstStyle/>
                    <a:p>
                      <a:pPr marL="0" marR="0">
                        <a:lnSpc>
                          <a:spcPct val="107000"/>
                        </a:lnSpc>
                        <a:spcAft>
                          <a:spcPts val="800"/>
                        </a:spcAft>
                      </a:pPr>
                      <a:r>
                        <a:rPr lang="en-US" sz="2000" kern="0" dirty="0">
                          <a:effectLst/>
                        </a:rPr>
                        <a:t>0.438</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22762" marR="122762" marT="0" marB="0" anchor="ctr"/>
                </a:tc>
                <a:extLst>
                  <a:ext uri="{0D108BD9-81ED-4DB2-BD59-A6C34878D82A}">
                    <a16:rowId xmlns:a16="http://schemas.microsoft.com/office/drawing/2014/main" val="3340177569"/>
                  </a:ext>
                </a:extLst>
              </a:tr>
            </a:tbl>
          </a:graphicData>
        </a:graphic>
      </p:graphicFrame>
      <p:sp>
        <p:nvSpPr>
          <p:cNvPr id="4" name="Oval 3">
            <a:extLst>
              <a:ext uri="{FF2B5EF4-FFF2-40B4-BE49-F238E27FC236}">
                <a16:creationId xmlns:a16="http://schemas.microsoft.com/office/drawing/2014/main" id="{B15F0BAE-F430-A9A6-1F75-2B2D04C5B3A6}"/>
              </a:ext>
            </a:extLst>
          </p:cNvPr>
          <p:cNvSpPr/>
          <p:nvPr/>
        </p:nvSpPr>
        <p:spPr>
          <a:xfrm>
            <a:off x="6986374" y="3322512"/>
            <a:ext cx="923637" cy="261092"/>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70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157A5-44BF-00B8-B602-523240DE7DF5}"/>
            </a:ext>
          </a:extLst>
        </p:cNvPr>
        <p:cNvGrpSpPr/>
        <p:nvPr/>
      </p:nvGrpSpPr>
      <p:grpSpPr>
        <a:xfrm>
          <a:off x="0" y="0"/>
          <a:ext cx="0" cy="0"/>
          <a:chOff x="0" y="0"/>
          <a:chExt cx="0" cy="0"/>
        </a:xfrm>
      </p:grpSpPr>
      <p:pic>
        <p:nvPicPr>
          <p:cNvPr id="17410" name="Picture 2">
            <a:extLst>
              <a:ext uri="{FF2B5EF4-FFF2-40B4-BE49-F238E27FC236}">
                <a16:creationId xmlns:a16="http://schemas.microsoft.com/office/drawing/2014/main" id="{643D427A-4D97-E28D-93EA-FFAF00BB49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285" y="0"/>
            <a:ext cx="9628226" cy="5143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ABE41A1-8FBB-7976-107B-742170E25C95}"/>
              </a:ext>
            </a:extLst>
          </p:cNvPr>
          <p:cNvSpPr>
            <a:spLocks noGrp="1"/>
          </p:cNvSpPr>
          <p:nvPr>
            <p:ph type="title"/>
          </p:nvPr>
        </p:nvSpPr>
        <p:spPr>
          <a:xfrm>
            <a:off x="-163286" y="2348940"/>
            <a:ext cx="9628227" cy="857250"/>
          </a:xfrm>
          <a:solidFill>
            <a:srgbClr val="002868"/>
          </a:solidFill>
        </p:spPr>
        <p:txBody>
          <a:bodyPr anchor="ctr">
            <a:normAutofit/>
          </a:bodyPr>
          <a:lstStyle/>
          <a:p>
            <a:r>
              <a:rPr lang="en-US" b="1" dirty="0">
                <a:solidFill>
                  <a:schemeClr val="bg1"/>
                </a:solidFill>
                <a:latin typeface="Arial" panose="020B0604020202020204" pitchFamily="34" charset="0"/>
                <a:cs typeface="Arial" panose="020B0604020202020204" pitchFamily="34" charset="0"/>
              </a:rPr>
              <a:t>SUMMARY &amp; CONCLUSION</a:t>
            </a:r>
          </a:p>
        </p:txBody>
      </p:sp>
    </p:spTree>
    <p:extLst>
      <p:ext uri="{BB962C8B-B14F-4D97-AF65-F5344CB8AC3E}">
        <p14:creationId xmlns:p14="http://schemas.microsoft.com/office/powerpoint/2010/main" val="2544830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B8751-947E-E92B-20D4-354890CEB144}"/>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3F6687D7-683F-C753-3CD1-DFB079E54B0E}"/>
              </a:ext>
            </a:extLst>
          </p:cNvPr>
          <p:cNvSpPr>
            <a:spLocks noGrp="1"/>
          </p:cNvSpPr>
          <p:nvPr>
            <p:ph type="title"/>
          </p:nvPr>
        </p:nvSpPr>
        <p:spPr>
          <a:xfrm>
            <a:off x="457200" y="206375"/>
            <a:ext cx="8229600" cy="857250"/>
          </a:xfrm>
        </p:spPr>
        <p:txBody>
          <a:bodyPr vert="horz" lIns="91440" tIns="45720" rIns="91440" bIns="45720" rtlCol="0" anchor="ctr">
            <a:normAutofit/>
          </a:bodyPr>
          <a:lstStyle/>
          <a:p>
            <a:pPr marL="0" marR="0">
              <a:spcAft>
                <a:spcPts val="800"/>
              </a:spcAft>
            </a:pPr>
            <a:r>
              <a:rPr lang="en-US" b="1" kern="1200" dirty="0">
                <a:latin typeface="Arial"/>
                <a:ea typeface="+mj-ea"/>
                <a:cs typeface="Arial"/>
              </a:rPr>
              <a:t>Socio-Demographic Results</a:t>
            </a:r>
            <a:endParaRPr lang="en-US" b="1" kern="1200" dirty="0">
              <a:effectLst/>
              <a:latin typeface="Arial"/>
              <a:ea typeface="+mj-ea"/>
              <a:cs typeface="Arial"/>
            </a:endParaRPr>
          </a:p>
        </p:txBody>
      </p:sp>
      <p:sp>
        <p:nvSpPr>
          <p:cNvPr id="9" name="TextBox 8">
            <a:extLst>
              <a:ext uri="{FF2B5EF4-FFF2-40B4-BE49-F238E27FC236}">
                <a16:creationId xmlns:a16="http://schemas.microsoft.com/office/drawing/2014/main" id="{E7AC75D6-5301-C472-65D3-6129BAC93C94}"/>
              </a:ext>
            </a:extLst>
          </p:cNvPr>
          <p:cNvSpPr txBox="1"/>
          <p:nvPr/>
        </p:nvSpPr>
        <p:spPr>
          <a:xfrm>
            <a:off x="457200" y="1244277"/>
            <a:ext cx="8343900" cy="3394075"/>
          </a:xfrm>
          <a:prstGeom prst="rect">
            <a:avLst/>
          </a:prstGeom>
        </p:spPr>
        <p:txBody>
          <a:bodyPr vert="horz" lIns="91440" tIns="45720" rIns="91440" bIns="45720" rtlCol="0">
            <a:normAutofit lnSpcReduction="10000"/>
          </a:bodyPr>
          <a:lstStyle/>
          <a:p>
            <a:pPr marL="342900" marR="0" indent="-342900">
              <a:spcBef>
                <a:spcPct val="20000"/>
              </a:spcBef>
              <a:buFont typeface="Arial"/>
              <a:buChar char="•"/>
            </a:pPr>
            <a:r>
              <a:rPr lang="en-US" sz="2300" b="1" dirty="0">
                <a:effectLst/>
                <a:latin typeface="+mj-lt"/>
                <a:cs typeface="Arial"/>
              </a:rPr>
              <a:t>Academic Pressure and Workload:</a:t>
            </a:r>
            <a:r>
              <a:rPr lang="en-US" sz="2300" dirty="0">
                <a:effectLst/>
                <a:latin typeface="+mj-lt"/>
                <a:cs typeface="Arial"/>
              </a:rPr>
              <a:t> Higher among female students</a:t>
            </a:r>
          </a:p>
          <a:p>
            <a:pPr marL="342900" marR="0" indent="-342900">
              <a:spcBef>
                <a:spcPct val="20000"/>
              </a:spcBef>
              <a:buFont typeface="Arial"/>
              <a:buChar char="•"/>
            </a:pPr>
            <a:r>
              <a:rPr lang="en-US" sz="2300" b="1" dirty="0">
                <a:effectLst/>
                <a:latin typeface="+mj-lt"/>
                <a:cs typeface="Arial"/>
              </a:rPr>
              <a:t>Sports Engagement:</a:t>
            </a:r>
            <a:r>
              <a:rPr lang="en-US" sz="2300" dirty="0">
                <a:effectLst/>
                <a:latin typeface="+mj-lt"/>
                <a:cs typeface="Arial"/>
              </a:rPr>
              <a:t> higher participation among males</a:t>
            </a:r>
          </a:p>
          <a:p>
            <a:pPr marL="342900" marR="0" indent="-342900">
              <a:spcBef>
                <a:spcPct val="20000"/>
              </a:spcBef>
              <a:buFont typeface="Arial"/>
              <a:buChar char="•"/>
            </a:pPr>
            <a:r>
              <a:rPr lang="en-US" sz="2300" b="1" dirty="0">
                <a:effectLst/>
                <a:latin typeface="+mj-lt"/>
                <a:cs typeface="Arial"/>
              </a:rPr>
              <a:t>Social Relationships:</a:t>
            </a:r>
            <a:r>
              <a:rPr lang="en-US" sz="2300" dirty="0">
                <a:effectLst/>
                <a:latin typeface="+mj-lt"/>
                <a:cs typeface="Arial"/>
              </a:rPr>
              <a:t> Females have minimal social relationships compare to male student</a:t>
            </a:r>
          </a:p>
          <a:p>
            <a:pPr marL="342900" marR="0" indent="-342900">
              <a:spcBef>
                <a:spcPct val="20000"/>
              </a:spcBef>
              <a:buFont typeface="Arial"/>
              <a:buChar char="•"/>
            </a:pPr>
            <a:r>
              <a:rPr lang="en-US" sz="2300" b="1" dirty="0">
                <a:effectLst/>
                <a:latin typeface="+mj-lt"/>
                <a:cs typeface="Arial"/>
              </a:rPr>
              <a:t>Mental Health Challenges:</a:t>
            </a:r>
            <a:r>
              <a:rPr lang="en-US" sz="2300" dirty="0">
                <a:effectLst/>
                <a:latin typeface="+mj-lt"/>
                <a:cs typeface="Arial"/>
              </a:rPr>
              <a:t> Depression and anxiety are more prevalent among female students</a:t>
            </a:r>
          </a:p>
          <a:p>
            <a:pPr marL="342900" marR="0" indent="-342900">
              <a:spcBef>
                <a:spcPct val="20000"/>
              </a:spcBef>
              <a:buFont typeface="Arial"/>
              <a:buChar char="•"/>
            </a:pPr>
            <a:r>
              <a:rPr lang="en-US" sz="2300" b="1" dirty="0">
                <a:effectLst/>
                <a:latin typeface="+mj-lt"/>
                <a:cs typeface="Arial"/>
              </a:rPr>
              <a:t>Isolation:</a:t>
            </a:r>
            <a:r>
              <a:rPr lang="en-US" sz="2300" dirty="0">
                <a:effectLst/>
                <a:latin typeface="+mj-lt"/>
                <a:cs typeface="Arial"/>
              </a:rPr>
              <a:t> Equally affects students regardless of gender</a:t>
            </a:r>
          </a:p>
          <a:p>
            <a:pPr marL="342900" marR="0" indent="-342900">
              <a:spcBef>
                <a:spcPct val="20000"/>
              </a:spcBef>
              <a:spcAft>
                <a:spcPts val="800"/>
              </a:spcAft>
              <a:buFont typeface="Arial"/>
              <a:buChar char="•"/>
            </a:pPr>
            <a:r>
              <a:rPr lang="en-US" sz="2300" b="1" dirty="0">
                <a:effectLst/>
                <a:latin typeface="+mj-lt"/>
                <a:cs typeface="Arial"/>
              </a:rPr>
              <a:t>Future Insecurity:</a:t>
            </a:r>
            <a:r>
              <a:rPr lang="en-US" sz="2300" dirty="0">
                <a:effectLst/>
                <a:latin typeface="+mj-lt"/>
                <a:cs typeface="Arial"/>
              </a:rPr>
              <a:t> Slightly higher among female students</a:t>
            </a:r>
          </a:p>
          <a:p>
            <a:pPr marL="342900" marR="0" indent="-342900">
              <a:spcBef>
                <a:spcPct val="20000"/>
              </a:spcBef>
              <a:spcAft>
                <a:spcPts val="800"/>
              </a:spcAft>
              <a:buFont typeface="Arial"/>
              <a:buChar char="•"/>
            </a:pPr>
            <a:endParaRPr lang="en-US" sz="2000" dirty="0">
              <a:effectLst/>
              <a:latin typeface="+mj-lt"/>
              <a:cs typeface="Arial"/>
            </a:endParaRPr>
          </a:p>
        </p:txBody>
      </p:sp>
    </p:spTree>
    <p:extLst>
      <p:ext uri="{BB962C8B-B14F-4D97-AF65-F5344CB8AC3E}">
        <p14:creationId xmlns:p14="http://schemas.microsoft.com/office/powerpoint/2010/main" val="372818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86C52-CE65-9EA1-51FC-1BBD0E0BE5C7}"/>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F5E4E761-B481-D6EA-2E32-E37AC4236F1E}"/>
              </a:ext>
            </a:extLst>
          </p:cNvPr>
          <p:cNvSpPr>
            <a:spLocks noGrp="1"/>
          </p:cNvSpPr>
          <p:nvPr>
            <p:ph type="title"/>
          </p:nvPr>
        </p:nvSpPr>
        <p:spPr>
          <a:xfrm>
            <a:off x="457200" y="206375"/>
            <a:ext cx="8229600" cy="857250"/>
          </a:xfrm>
        </p:spPr>
        <p:txBody>
          <a:bodyPr vert="horz" lIns="91440" tIns="45720" rIns="91440" bIns="45720" rtlCol="0" anchor="ctr">
            <a:normAutofit/>
          </a:bodyPr>
          <a:lstStyle/>
          <a:p>
            <a:pPr marL="0" marR="0">
              <a:spcAft>
                <a:spcPts val="800"/>
              </a:spcAft>
            </a:pPr>
            <a:r>
              <a:rPr lang="en-US" b="1" dirty="0">
                <a:effectLst/>
              </a:rPr>
              <a:t>Factors </a:t>
            </a:r>
            <a:r>
              <a:rPr lang="en-US" b="1" dirty="0"/>
              <a:t>A</a:t>
            </a:r>
            <a:r>
              <a:rPr lang="en-US" b="1" dirty="0">
                <a:effectLst/>
              </a:rPr>
              <a:t>ffecting De</a:t>
            </a:r>
            <a:r>
              <a:rPr lang="en-US" b="1" dirty="0"/>
              <a:t>pression</a:t>
            </a:r>
            <a:endParaRPr lang="en-US" kern="1200" dirty="0">
              <a:effectLst/>
              <a:latin typeface="Arial"/>
              <a:ea typeface="+mj-ea"/>
              <a:cs typeface="Arial"/>
            </a:endParaRPr>
          </a:p>
        </p:txBody>
      </p:sp>
      <p:sp>
        <p:nvSpPr>
          <p:cNvPr id="6" name="TextBox 5">
            <a:extLst>
              <a:ext uri="{FF2B5EF4-FFF2-40B4-BE49-F238E27FC236}">
                <a16:creationId xmlns:a16="http://schemas.microsoft.com/office/drawing/2014/main" id="{E54F456C-2A90-F997-F30D-F5E9AEC55906}"/>
              </a:ext>
            </a:extLst>
          </p:cNvPr>
          <p:cNvSpPr txBox="1"/>
          <p:nvPr/>
        </p:nvSpPr>
        <p:spPr>
          <a:xfrm>
            <a:off x="157163" y="1244277"/>
            <a:ext cx="8986837" cy="3999236"/>
          </a:xfrm>
          <a:prstGeom prst="rect">
            <a:avLst/>
          </a:prstGeom>
        </p:spPr>
        <p:txBody>
          <a:bodyPr vert="horz" lIns="91440" tIns="45720" rIns="91440" bIns="45720" rtlCol="0">
            <a:normAutofit fontScale="92500"/>
          </a:bodyPr>
          <a:lstStyle/>
          <a:p>
            <a:pPr marL="342900" indent="-342900">
              <a:spcBef>
                <a:spcPts val="300"/>
              </a:spcBef>
              <a:buFont typeface="Arial"/>
              <a:buChar char="•"/>
            </a:pPr>
            <a:r>
              <a:rPr lang="en-US" sz="2200" b="1" dirty="0">
                <a:latin typeface="Arial"/>
                <a:cs typeface="Arial"/>
              </a:rPr>
              <a:t>CGPA 3.5–4.0</a:t>
            </a:r>
            <a:r>
              <a:rPr lang="en-US" sz="2200" dirty="0">
                <a:latin typeface="Arial"/>
                <a:cs typeface="Arial"/>
              </a:rPr>
              <a:t>: Significant positive association with depression (p = 0.0473)</a:t>
            </a:r>
          </a:p>
          <a:p>
            <a:pPr marL="342900" indent="-342900">
              <a:spcBef>
                <a:spcPts val="300"/>
              </a:spcBef>
              <a:buFont typeface="Arial"/>
              <a:buChar char="•"/>
            </a:pPr>
            <a:r>
              <a:rPr lang="en-US" sz="2200" b="1" dirty="0">
                <a:latin typeface="Arial"/>
                <a:cs typeface="Arial"/>
              </a:rPr>
              <a:t>High Social Relationships</a:t>
            </a:r>
            <a:r>
              <a:rPr lang="en-US" sz="2200" dirty="0">
                <a:latin typeface="Arial"/>
                <a:cs typeface="Arial"/>
              </a:rPr>
              <a:t>: Significant negative association (p = 0.002)</a:t>
            </a:r>
          </a:p>
          <a:p>
            <a:pPr marL="342900" indent="-342900">
              <a:spcBef>
                <a:spcPts val="300"/>
              </a:spcBef>
              <a:buFont typeface="Arial"/>
              <a:buChar char="•"/>
            </a:pPr>
            <a:r>
              <a:rPr lang="en-US" sz="2200" b="1" dirty="0">
                <a:latin typeface="Arial"/>
                <a:cs typeface="Arial"/>
              </a:rPr>
              <a:t>Data Science Major</a:t>
            </a:r>
            <a:r>
              <a:rPr lang="en-US" sz="2200" dirty="0">
                <a:latin typeface="Arial"/>
                <a:cs typeface="Arial"/>
              </a:rPr>
              <a:t>: Less likely to experience depression compared to others (p = 0.027)</a:t>
            </a:r>
          </a:p>
          <a:p>
            <a:pPr marL="342900" indent="-342900">
              <a:spcBef>
                <a:spcPts val="300"/>
              </a:spcBef>
              <a:buFont typeface="Arial"/>
              <a:buChar char="•"/>
            </a:pPr>
            <a:r>
              <a:rPr lang="en-US" sz="2200" b="1" dirty="0">
                <a:latin typeface="Arial"/>
                <a:cs typeface="Arial"/>
              </a:rPr>
              <a:t>Study Satisfaction (Yes)</a:t>
            </a:r>
            <a:r>
              <a:rPr lang="en-US" sz="2200" dirty="0">
                <a:latin typeface="Arial"/>
                <a:cs typeface="Arial"/>
              </a:rPr>
              <a:t>: Significant negative association (p = 0.014)</a:t>
            </a:r>
          </a:p>
          <a:p>
            <a:pPr marL="342900" indent="-342900">
              <a:spcBef>
                <a:spcPts val="300"/>
              </a:spcBef>
              <a:buFont typeface="Arial"/>
              <a:buChar char="•"/>
            </a:pPr>
            <a:r>
              <a:rPr lang="en-US" sz="2200" b="1" dirty="0">
                <a:latin typeface="Arial"/>
                <a:cs typeface="Arial"/>
              </a:rPr>
              <a:t>Academic Pressure (Yes)</a:t>
            </a:r>
            <a:r>
              <a:rPr lang="en-US" sz="2200" dirty="0">
                <a:latin typeface="Arial"/>
                <a:cs typeface="Arial"/>
              </a:rPr>
              <a:t>: Significant positive association (p = 0.011)</a:t>
            </a:r>
          </a:p>
          <a:p>
            <a:pPr marL="342900" indent="-342900">
              <a:spcBef>
                <a:spcPts val="300"/>
              </a:spcBef>
              <a:buFont typeface="Arial"/>
              <a:buChar char="•"/>
            </a:pPr>
            <a:r>
              <a:rPr lang="en-US" sz="2200" b="1" dirty="0">
                <a:latin typeface="Arial"/>
                <a:cs typeface="Arial"/>
              </a:rPr>
              <a:t>Second-Year Students</a:t>
            </a:r>
            <a:r>
              <a:rPr lang="en-US" sz="2200" dirty="0">
                <a:latin typeface="Arial"/>
                <a:cs typeface="Arial"/>
              </a:rPr>
              <a:t>: Significant negative association compared to first-year students (p = 0.024)</a:t>
            </a:r>
          </a:p>
          <a:p>
            <a:pPr marL="285750" marR="0" lvl="0" indent="-285750">
              <a:spcBef>
                <a:spcPts val="300"/>
              </a:spcBef>
              <a:buFont typeface="Arial" panose="020B0604020202020204" pitchFamily="34" charset="0"/>
              <a:buChar char="•"/>
            </a:pPr>
            <a:r>
              <a:rPr lang="en-US" sz="2200" dirty="0">
                <a:latin typeface="Arial"/>
                <a:cs typeface="Arial"/>
              </a:rPr>
              <a:t>Other factors (e.g., moderate social relationships, third/fourth academic years) showed no significant effects (p &gt; 0.05)</a:t>
            </a:r>
          </a:p>
          <a:p>
            <a:pPr marL="342900" indent="-342900">
              <a:lnSpc>
                <a:spcPct val="90000"/>
              </a:lnSpc>
              <a:spcBef>
                <a:spcPct val="20000"/>
              </a:spcBef>
              <a:buFont typeface="Arial"/>
              <a:buChar char="•"/>
            </a:pPr>
            <a:endParaRPr lang="en-US" dirty="0">
              <a:latin typeface="Arial"/>
              <a:cs typeface="Arial"/>
            </a:endParaRPr>
          </a:p>
        </p:txBody>
      </p:sp>
    </p:spTree>
    <p:extLst>
      <p:ext uri="{BB962C8B-B14F-4D97-AF65-F5344CB8AC3E}">
        <p14:creationId xmlns:p14="http://schemas.microsoft.com/office/powerpoint/2010/main" val="30222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2D8B7-6DD9-D3D1-1E11-EFAF9E0D89FC}"/>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EFC0966D-9D09-DB2A-7F3F-9D80472CE4E7}"/>
              </a:ext>
            </a:extLst>
          </p:cNvPr>
          <p:cNvSpPr>
            <a:spLocks noGrp="1"/>
          </p:cNvSpPr>
          <p:nvPr>
            <p:ph type="title"/>
          </p:nvPr>
        </p:nvSpPr>
        <p:spPr>
          <a:xfrm>
            <a:off x="0" y="206375"/>
            <a:ext cx="9144000" cy="857250"/>
          </a:xfrm>
        </p:spPr>
        <p:txBody>
          <a:bodyPr vert="horz" lIns="91440" tIns="45720" rIns="91440" bIns="45720" rtlCol="0" anchor="ctr">
            <a:noAutofit/>
          </a:bodyPr>
          <a:lstStyle/>
          <a:p>
            <a:pPr marL="0" marR="0" algn="ctr">
              <a:spcAft>
                <a:spcPts val="800"/>
              </a:spcAft>
            </a:pPr>
            <a:r>
              <a:rPr lang="en-US" sz="3200" b="1" kern="1200" dirty="0">
                <a:latin typeface="Arial"/>
                <a:ea typeface="+mj-ea"/>
                <a:cs typeface="Arial"/>
              </a:rPr>
              <a:t>Relationship with Predictors of Depression</a:t>
            </a:r>
            <a:endParaRPr lang="en-US" sz="3200" b="1" kern="1200" dirty="0">
              <a:effectLst/>
              <a:latin typeface="Arial"/>
              <a:ea typeface="+mj-ea"/>
              <a:cs typeface="Arial"/>
            </a:endParaRPr>
          </a:p>
        </p:txBody>
      </p:sp>
      <p:sp>
        <p:nvSpPr>
          <p:cNvPr id="4" name="TextBox 3">
            <a:extLst>
              <a:ext uri="{FF2B5EF4-FFF2-40B4-BE49-F238E27FC236}">
                <a16:creationId xmlns:a16="http://schemas.microsoft.com/office/drawing/2014/main" id="{6456A15F-BD35-839B-724C-E692C9306C4A}"/>
              </a:ext>
            </a:extLst>
          </p:cNvPr>
          <p:cNvSpPr txBox="1"/>
          <p:nvPr/>
        </p:nvSpPr>
        <p:spPr>
          <a:xfrm>
            <a:off x="457200" y="1244277"/>
            <a:ext cx="8229600" cy="3394075"/>
          </a:xfrm>
          <a:prstGeom prst="rect">
            <a:avLst/>
          </a:prstGeom>
        </p:spPr>
        <p:txBody>
          <a:bodyPr vert="horz" lIns="91440" tIns="45720" rIns="91440" bIns="45720" rtlCol="0">
            <a:normAutofit/>
          </a:bodyPr>
          <a:lstStyle/>
          <a:p>
            <a:pPr marL="342900" marR="0" indent="-342900">
              <a:spcBef>
                <a:spcPct val="20000"/>
              </a:spcBef>
              <a:buFont typeface="Arial"/>
              <a:buChar char="•"/>
            </a:pPr>
            <a:r>
              <a:rPr lang="en-US" sz="2400" b="1" dirty="0">
                <a:effectLst/>
                <a:latin typeface="Arial"/>
                <a:cs typeface="Arial"/>
              </a:rPr>
              <a:t>Anxiety</a:t>
            </a:r>
            <a:r>
              <a:rPr lang="en-US" sz="2400" dirty="0">
                <a:effectLst/>
                <a:latin typeface="Arial"/>
                <a:cs typeface="Arial"/>
              </a:rPr>
              <a:t> is the strongest predictor and has the highest correlation with depression</a:t>
            </a:r>
          </a:p>
          <a:p>
            <a:pPr marL="342900" marR="0" indent="-342900">
              <a:spcBef>
                <a:spcPct val="20000"/>
              </a:spcBef>
              <a:spcAft>
                <a:spcPts val="800"/>
              </a:spcAft>
              <a:buFont typeface="Arial"/>
              <a:buChar char="•"/>
            </a:pPr>
            <a:r>
              <a:rPr lang="en-US" sz="2400" b="1" dirty="0">
                <a:effectLst/>
                <a:latin typeface="Arial"/>
                <a:cs typeface="Arial"/>
              </a:rPr>
              <a:t>Isolation</a:t>
            </a:r>
            <a:r>
              <a:rPr lang="en-US" sz="2400" dirty="0">
                <a:effectLst/>
                <a:latin typeface="Arial"/>
                <a:cs typeface="Arial"/>
              </a:rPr>
              <a:t> and </a:t>
            </a:r>
            <a:r>
              <a:rPr lang="en-US" sz="2400" b="1" dirty="0">
                <a:effectLst/>
                <a:latin typeface="Arial"/>
                <a:cs typeface="Arial"/>
              </a:rPr>
              <a:t>Future Insecurity</a:t>
            </a:r>
            <a:r>
              <a:rPr lang="en-US" sz="2400" dirty="0">
                <a:effectLst/>
                <a:latin typeface="Arial"/>
                <a:cs typeface="Arial"/>
              </a:rPr>
              <a:t> are significant but weaker predictors and moderately correlated with depression</a:t>
            </a:r>
          </a:p>
        </p:txBody>
      </p:sp>
    </p:spTree>
    <p:extLst>
      <p:ext uri="{BB962C8B-B14F-4D97-AF65-F5344CB8AC3E}">
        <p14:creationId xmlns:p14="http://schemas.microsoft.com/office/powerpoint/2010/main" val="2582144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675D3-6210-E869-648E-65E3F5FAE0B3}"/>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76BF1127-7CD9-971F-9635-E09C193F6A67}"/>
              </a:ext>
            </a:extLst>
          </p:cNvPr>
          <p:cNvSpPr>
            <a:spLocks noGrp="1"/>
          </p:cNvSpPr>
          <p:nvPr>
            <p:ph type="title"/>
          </p:nvPr>
        </p:nvSpPr>
        <p:spPr>
          <a:xfrm>
            <a:off x="0" y="206375"/>
            <a:ext cx="9144000" cy="857250"/>
          </a:xfrm>
        </p:spPr>
        <p:txBody>
          <a:bodyPr vert="horz" lIns="91440" tIns="45720" rIns="91440" bIns="45720" rtlCol="0" anchor="ctr">
            <a:noAutofit/>
          </a:bodyPr>
          <a:lstStyle/>
          <a:p>
            <a:pPr marL="0" marR="0" algn="ctr">
              <a:spcAft>
                <a:spcPts val="800"/>
              </a:spcAft>
            </a:pPr>
            <a:r>
              <a:rPr lang="en-US" sz="3600" dirty="0">
                <a:latin typeface="+mj-lt"/>
              </a:rPr>
              <a:t>Suggestions for Students</a:t>
            </a:r>
            <a:endParaRPr lang="en-US" sz="3600" b="1" kern="1200" dirty="0">
              <a:effectLst/>
              <a:latin typeface="+mj-lt"/>
              <a:ea typeface="+mj-ea"/>
              <a:cs typeface="Arial"/>
            </a:endParaRPr>
          </a:p>
        </p:txBody>
      </p:sp>
      <p:sp>
        <p:nvSpPr>
          <p:cNvPr id="4" name="TextBox 3">
            <a:extLst>
              <a:ext uri="{FF2B5EF4-FFF2-40B4-BE49-F238E27FC236}">
                <a16:creationId xmlns:a16="http://schemas.microsoft.com/office/drawing/2014/main" id="{B5282B5F-9EE6-5A71-E9DC-C5A4E0F94E12}"/>
              </a:ext>
            </a:extLst>
          </p:cNvPr>
          <p:cNvSpPr txBox="1"/>
          <p:nvPr/>
        </p:nvSpPr>
        <p:spPr>
          <a:xfrm>
            <a:off x="1" y="1244277"/>
            <a:ext cx="8917496" cy="3394075"/>
          </a:xfrm>
          <a:prstGeom prst="rect">
            <a:avLst/>
          </a:prstGeom>
        </p:spPr>
        <p:txBody>
          <a:bodyPr vert="horz" lIns="91440" tIns="45720" rIns="91440" bIns="45720" rtlCol="0">
            <a:normAutofit fontScale="77500" lnSpcReduction="20000"/>
          </a:bodyPr>
          <a:lstStyle/>
          <a:p>
            <a:pPr marL="342900" marR="0" lvl="0" indent="-342900">
              <a:lnSpc>
                <a:spcPct val="107000"/>
              </a:lnSpc>
              <a:buFont typeface="Arial" panose="020B0604020202020204" pitchFamily="34" charset="0"/>
              <a:buChar char="•"/>
              <a:tabLst>
                <a:tab pos="400050" algn="l"/>
              </a:tabLst>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Don’t Stress About High Grades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Focus on learning and growth instead of worrying too much about a perfect CGPA</a:t>
            </a:r>
          </a:p>
          <a:p>
            <a:pPr marL="342900" marR="0" lvl="0" indent="-342900">
              <a:lnSpc>
                <a:spcPct val="107000"/>
              </a:lnSpc>
              <a:buFont typeface="Arial" panose="020B0604020202020204" pitchFamily="34" charset="0"/>
              <a:buChar char="•"/>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Build Friendships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Spend time with friends and join social activities to feel connected and supported</a:t>
            </a:r>
          </a:p>
          <a:p>
            <a:pPr marL="342900" marR="0" lvl="0" indent="-342900">
              <a:lnSpc>
                <a:spcPct val="107000"/>
              </a:lnSpc>
              <a:buFont typeface="Arial" panose="020B0604020202020204" pitchFamily="34" charset="0"/>
              <a:buChar char="•"/>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Choose the Right Major</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Study something you genuinely enjoy and aligns with your career goals</a:t>
            </a:r>
          </a:p>
          <a:p>
            <a:pPr marL="342900" marR="0" lvl="0" indent="-342900">
              <a:lnSpc>
                <a:spcPct val="107000"/>
              </a:lnSpc>
              <a:buFont typeface="Arial" panose="020B0604020202020204" pitchFamily="34" charset="0"/>
              <a:buChar char="•"/>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Manage Academic Pressure</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Use time management and seek help from counselors when feeling overwhelmed</a:t>
            </a:r>
          </a:p>
          <a:p>
            <a:pPr marL="342900" marR="0" lvl="0" indent="-342900">
              <a:lnSpc>
                <a:spcPct val="107000"/>
              </a:lnSpc>
              <a:buFont typeface="Arial" panose="020B0604020202020204" pitchFamily="34" charset="0"/>
              <a:buChar char="•"/>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Enjoy Your Studies</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If you’re dissatisfied, talk to advisors about possible changes or support</a:t>
            </a:r>
          </a:p>
          <a:p>
            <a:pPr marL="342900" marR="0" lvl="0" indent="-342900">
              <a:lnSpc>
                <a:spcPct val="107000"/>
              </a:lnSpc>
              <a:buFont typeface="Arial" panose="020B0604020202020204" pitchFamily="34" charset="0"/>
              <a:buChar char="•"/>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Take Care of Yourself</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Get enough sleep, stay active, and engage in hobbies you enjoy</a:t>
            </a:r>
          </a:p>
          <a:p>
            <a:pPr marL="342900" marR="0" lvl="0" indent="-342900">
              <a:lnSpc>
                <a:spcPct val="107000"/>
              </a:lnSpc>
              <a:spcAft>
                <a:spcPts val="800"/>
              </a:spcAft>
              <a:buFont typeface="Arial" panose="020B0604020202020204" pitchFamily="34" charset="0"/>
              <a:buChar char="•"/>
            </a:pPr>
            <a:r>
              <a:rPr lang="en-US" sz="2200" b="1" kern="100" dirty="0">
                <a:effectLst/>
                <a:latin typeface="Aptos" panose="020B0004020202020204" pitchFamily="34" charset="0"/>
                <a:ea typeface="Aptos" panose="020B0004020202020204" pitchFamily="34" charset="0"/>
                <a:cs typeface="Times New Roman" panose="02020603050405020304" pitchFamily="18" charset="0"/>
              </a:rPr>
              <a:t>Seek Help as a Freshman</a:t>
            </a:r>
            <a:r>
              <a:rPr lang="en-US" sz="2200" kern="100" dirty="0">
                <a:effectLst/>
                <a:latin typeface="Aptos" panose="020B0004020202020204" pitchFamily="34" charset="0"/>
                <a:ea typeface="Aptos" panose="020B0004020202020204" pitchFamily="34" charset="0"/>
                <a:cs typeface="Times New Roman" panose="02020603050405020304" pitchFamily="18" charset="0"/>
              </a:rPr>
              <a:t>: First-year students should use campus resources and mentorship programs to adjust better</a:t>
            </a:r>
          </a:p>
          <a:p>
            <a:pPr marL="342900" marR="0" indent="-342900">
              <a:spcBef>
                <a:spcPct val="20000"/>
              </a:spcBef>
              <a:spcAft>
                <a:spcPts val="800"/>
              </a:spcAft>
              <a:buFont typeface="Arial"/>
              <a:buChar char="•"/>
            </a:pPr>
            <a:endParaRPr lang="en-US" sz="2400" dirty="0">
              <a:effectLst/>
              <a:latin typeface="Arial"/>
              <a:cs typeface="Arial"/>
            </a:endParaRPr>
          </a:p>
        </p:txBody>
      </p:sp>
    </p:spTree>
    <p:extLst>
      <p:ext uri="{BB962C8B-B14F-4D97-AF65-F5344CB8AC3E}">
        <p14:creationId xmlns:p14="http://schemas.microsoft.com/office/powerpoint/2010/main" val="1608451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d Christmas Decoration, Snow, English Text Thank You Paper With English Text Thank You. Rustic White Christmas Flat Lay With Snow. Red Decoration Like Santa Hat, Sled, Snowflakes And Stars. White Wooden Background christmas thank you stock pictures, royalty-free photos &amp; images">
            <a:extLst>
              <a:ext uri="{FF2B5EF4-FFF2-40B4-BE49-F238E27FC236}">
                <a16:creationId xmlns:a16="http://schemas.microsoft.com/office/drawing/2014/main" id="{D84D0ECE-B019-2E90-5222-B487740E1F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5731"/>
          <a:stretch/>
        </p:blipFill>
        <p:spPr bwMode="auto">
          <a:xfrm>
            <a:off x="20" y="10"/>
            <a:ext cx="9143980" cy="5143490"/>
          </a:xfrm>
          <a:prstGeom prst="rect">
            <a:avLst/>
          </a:prstGeom>
          <a:solidFill>
            <a:srgbClr val="FFFFFF"/>
          </a:solidFill>
        </p:spPr>
      </p:pic>
    </p:spTree>
    <p:extLst>
      <p:ext uri="{BB962C8B-B14F-4D97-AF65-F5344CB8AC3E}">
        <p14:creationId xmlns:p14="http://schemas.microsoft.com/office/powerpoint/2010/main" val="389403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B8C0F-B99B-C309-2511-F7B7763D777E}"/>
              </a:ext>
            </a:extLst>
          </p:cNvPr>
          <p:cNvSpPr>
            <a:spLocks noGrp="1"/>
          </p:cNvSpPr>
          <p:nvPr>
            <p:ph type="ctrTitle"/>
          </p:nvPr>
        </p:nvSpPr>
        <p:spPr>
          <a:xfrm>
            <a:off x="0" y="1894177"/>
            <a:ext cx="9144000" cy="1101725"/>
          </a:xfrm>
          <a:solidFill>
            <a:srgbClr val="002060"/>
          </a:solidFill>
        </p:spPr>
        <p:txBody>
          <a:bodyPr/>
          <a:lstStyle/>
          <a:p>
            <a:r>
              <a:rPr lang="en-US" b="1" dirty="0">
                <a:solidFill>
                  <a:schemeClr val="bg1"/>
                </a:solidFill>
              </a:rPr>
              <a:t>INTRODUCTION</a:t>
            </a:r>
          </a:p>
        </p:txBody>
      </p:sp>
      <p:pic>
        <p:nvPicPr>
          <p:cNvPr id="12290" name="Picture 2" descr="Premium Photo | Female hands hold card paper with text Introduction on a  whitesurface.">
            <a:extLst>
              <a:ext uri="{FF2B5EF4-FFF2-40B4-BE49-F238E27FC236}">
                <a16:creationId xmlns:a16="http://schemas.microsoft.com/office/drawing/2014/main" id="{669BBC21-5EB7-1BFE-1F21-974F65846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91" y="-523036"/>
            <a:ext cx="9291782" cy="6189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664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p>
        </p:txBody>
      </p:sp>
      <p:sp>
        <p:nvSpPr>
          <p:cNvPr id="3" name="Content Placeholder 2"/>
          <p:cNvSpPr>
            <a:spLocks noGrp="1"/>
          </p:cNvSpPr>
          <p:nvPr>
            <p:ph sz="half" idx="1"/>
          </p:nvPr>
        </p:nvSpPr>
        <p:spPr/>
        <p:txBody>
          <a:bodyPr>
            <a:normAutofit fontScale="92500" lnSpcReduction="20000"/>
          </a:bodyPr>
          <a:lstStyle/>
          <a:p>
            <a:pPr>
              <a:buFont typeface="Arial" panose="020B0604020202020204" pitchFamily="34" charset="0"/>
              <a:buChar char="•"/>
            </a:pPr>
            <a:r>
              <a:rPr lang="en-US" dirty="0">
                <a:latin typeface="+mj-lt"/>
              </a:rPr>
              <a:t>Depression: A leading mental health disorder globally</a:t>
            </a:r>
          </a:p>
          <a:p>
            <a:pPr>
              <a:buFont typeface="Arial" panose="020B0604020202020204" pitchFamily="34" charset="0"/>
              <a:buChar char="•"/>
            </a:pPr>
            <a:r>
              <a:rPr lang="en-US" dirty="0">
                <a:latin typeface="+mj-lt"/>
              </a:rPr>
              <a:t>Recognized by WHO as a major contributor to the global disease burden</a:t>
            </a:r>
          </a:p>
          <a:p>
            <a:pPr>
              <a:buFont typeface="Arial" panose="020B0604020202020204" pitchFamily="34" charset="0"/>
              <a:buChar char="•"/>
            </a:pPr>
            <a:r>
              <a:rPr lang="en-US" dirty="0">
                <a:latin typeface="+mj-lt"/>
              </a:rPr>
              <a:t>High prevalence among young adults, particularly university students</a:t>
            </a:r>
          </a:p>
          <a:p>
            <a:pPr>
              <a:buFont typeface="Arial" panose="020B0604020202020204" pitchFamily="34" charset="0"/>
              <a:buChar char="•"/>
            </a:pPr>
            <a:r>
              <a:rPr lang="en-US" dirty="0">
                <a:latin typeface="+mj-lt"/>
              </a:rPr>
              <a:t>Depression rates among university students: 20% - 30%</a:t>
            </a:r>
          </a:p>
          <a:p>
            <a:pPr>
              <a:buFont typeface="Arial" panose="020B0604020202020204" pitchFamily="34" charset="0"/>
              <a:buChar char="•"/>
            </a:pPr>
            <a:r>
              <a:rPr lang="en-US" dirty="0">
                <a:latin typeface="+mj-lt"/>
              </a:rPr>
              <a:t>Key concerns: Suicide risk, academic failure, social withdrawal</a:t>
            </a:r>
          </a:p>
          <a:p>
            <a:pPr marL="0" indent="0">
              <a:buNone/>
            </a:pPr>
            <a:endParaRPr lang="en-US" dirty="0">
              <a:latin typeface="+mj-lt"/>
            </a:endParaRPr>
          </a:p>
        </p:txBody>
      </p:sp>
      <p:sp>
        <p:nvSpPr>
          <p:cNvPr id="8" name="AutoShape 4">
            <a:extLst>
              <a:ext uri="{FF2B5EF4-FFF2-40B4-BE49-F238E27FC236}">
                <a16:creationId xmlns:a16="http://schemas.microsoft.com/office/drawing/2014/main" id="{CA5FA540-6540-9FFC-FF00-59583039B46C}"/>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descr="A person sitting on the floor with many papers around her&#10;&#10;Description automatically generated">
            <a:extLst>
              <a:ext uri="{FF2B5EF4-FFF2-40B4-BE49-F238E27FC236}">
                <a16:creationId xmlns:a16="http://schemas.microsoft.com/office/drawing/2014/main" id="{CE7A31FA-DE1F-84C4-6998-FA60DB396B96}"/>
              </a:ext>
            </a:extLst>
          </p:cNvPr>
          <p:cNvPicPr>
            <a:picLocks noChangeAspect="1"/>
          </p:cNvPicPr>
          <p:nvPr/>
        </p:nvPicPr>
        <p:blipFill>
          <a:blip r:embed="rId3"/>
          <a:srcRect l="10758" r="11294" b="17110"/>
          <a:stretch/>
        </p:blipFill>
        <p:spPr>
          <a:xfrm>
            <a:off x="4648202" y="1389460"/>
            <a:ext cx="4255659" cy="3394074"/>
          </a:xfrm>
          <a:prstGeom prst="rect">
            <a:avLst/>
          </a:prstGeom>
        </p:spPr>
      </p:pic>
    </p:spTree>
    <p:extLst>
      <p:ext uri="{BB962C8B-B14F-4D97-AF65-F5344CB8AC3E}">
        <p14:creationId xmlns:p14="http://schemas.microsoft.com/office/powerpoint/2010/main" val="170836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6375"/>
            <a:ext cx="8755552" cy="857250"/>
          </a:xfrm>
        </p:spPr>
        <p:txBody>
          <a:bodyPr>
            <a:normAutofit fontScale="90000"/>
          </a:bodyPr>
          <a:lstStyle/>
          <a:p>
            <a:r>
              <a:rPr lang="en-US" dirty="0"/>
              <a:t>Why Focus on University Students?</a:t>
            </a:r>
          </a:p>
        </p:txBody>
      </p:sp>
      <p:sp>
        <p:nvSpPr>
          <p:cNvPr id="4" name="Content Placeholder 3"/>
          <p:cNvSpPr>
            <a:spLocks noGrp="1"/>
          </p:cNvSpPr>
          <p:nvPr>
            <p:ph sz="half" idx="2"/>
          </p:nvPr>
        </p:nvSpPr>
        <p:spPr>
          <a:xfrm>
            <a:off x="457199" y="1384443"/>
            <a:ext cx="8055430" cy="2962275"/>
          </a:xfrm>
        </p:spPr>
        <p:txBody>
          <a:bodyPr>
            <a:normAutofit fontScale="25000" lnSpcReduction="20000"/>
          </a:bodyPr>
          <a:lstStyle/>
          <a:p>
            <a:r>
              <a:rPr lang="en-US" sz="7600" dirty="0">
                <a:latin typeface="+mj-lt"/>
              </a:rPr>
              <a:t>University students are vulnerable due to:</a:t>
            </a:r>
          </a:p>
          <a:p>
            <a:pPr marL="682625" lvl="1" indent="-282575">
              <a:lnSpc>
                <a:spcPct val="120000"/>
              </a:lnSpc>
              <a:spcBef>
                <a:spcPts val="0"/>
              </a:spcBef>
              <a:buFont typeface="Arial" panose="020B0604020202020204" pitchFamily="34" charset="0"/>
              <a:buChar char="•"/>
            </a:pPr>
            <a:r>
              <a:rPr lang="en-US" sz="7600" dirty="0">
                <a:latin typeface="+mj-lt"/>
              </a:rPr>
              <a:t>Academic </a:t>
            </a:r>
            <a:r>
              <a:rPr lang="en-US" sz="7400" dirty="0">
                <a:latin typeface="+mj-lt"/>
              </a:rPr>
              <a:t>pressures (high workload, pressure to succeed)</a:t>
            </a:r>
          </a:p>
          <a:p>
            <a:pPr marL="682625" lvl="1" indent="-282575">
              <a:lnSpc>
                <a:spcPct val="120000"/>
              </a:lnSpc>
              <a:spcBef>
                <a:spcPts val="0"/>
              </a:spcBef>
              <a:buFont typeface="Arial" panose="020B0604020202020204" pitchFamily="34" charset="0"/>
              <a:buChar char="•"/>
            </a:pPr>
            <a:r>
              <a:rPr kumimoji="0" lang="en-US" altLang="en-US" sz="7400" i="0" u="none" strike="noStrike" cap="none" normalizeH="0" baseline="0" dirty="0">
                <a:ln>
                  <a:noFill/>
                </a:ln>
                <a:solidFill>
                  <a:schemeClr val="tx1"/>
                </a:solidFill>
                <a:effectLst/>
                <a:latin typeface="+mj-lt"/>
              </a:rPr>
              <a:t>Financial concerns (tuition, living expenses)</a:t>
            </a:r>
          </a:p>
          <a:p>
            <a:pPr marL="682625" lvl="1" indent="-282575">
              <a:lnSpc>
                <a:spcPct val="120000"/>
              </a:lnSpc>
              <a:spcBef>
                <a:spcPts val="0"/>
              </a:spcBef>
              <a:buFont typeface="Arial" panose="020B0604020202020204" pitchFamily="34" charset="0"/>
              <a:buChar char="•"/>
            </a:pPr>
            <a:r>
              <a:rPr kumimoji="0" lang="en-US" altLang="en-US" sz="7400" i="0" u="none" strike="noStrike" cap="none" normalizeH="0" baseline="0" dirty="0">
                <a:ln>
                  <a:noFill/>
                </a:ln>
                <a:solidFill>
                  <a:schemeClr val="tx1"/>
                </a:solidFill>
                <a:effectLst/>
                <a:latin typeface="+mj-lt"/>
              </a:rPr>
              <a:t>Social challenges </a:t>
            </a:r>
            <a:r>
              <a:rPr kumimoji="0" lang="en-US" altLang="en-US" sz="7400" b="0" i="0" u="none" strike="noStrike" cap="none" normalizeH="0" baseline="0" dirty="0">
                <a:ln>
                  <a:noFill/>
                </a:ln>
                <a:solidFill>
                  <a:schemeClr val="tx1"/>
                </a:solidFill>
                <a:effectLst/>
                <a:latin typeface="+mj-lt"/>
              </a:rPr>
              <a:t>(isolation, adjusting to independence) </a:t>
            </a:r>
            <a:endParaRPr lang="en-US" sz="7400" dirty="0">
              <a:latin typeface="+mj-lt"/>
            </a:endParaRPr>
          </a:p>
          <a:p>
            <a:pPr marL="282575" indent="-282575">
              <a:lnSpc>
                <a:spcPct val="120000"/>
              </a:lnSpc>
              <a:spcBef>
                <a:spcPts val="600"/>
              </a:spcBef>
              <a:buFont typeface="Arial" panose="020B0604020202020204" pitchFamily="34" charset="0"/>
              <a:buChar char="•"/>
            </a:pPr>
            <a:r>
              <a:rPr lang="en-US" sz="7600" dirty="0">
                <a:latin typeface="+mj-lt"/>
              </a:rPr>
              <a:t>Increased depressive tendencies during school closures (Jiang et al., 2023)</a:t>
            </a:r>
          </a:p>
          <a:p>
            <a:pPr marL="282575" indent="-282575">
              <a:lnSpc>
                <a:spcPct val="120000"/>
              </a:lnSpc>
              <a:spcBef>
                <a:spcPts val="600"/>
              </a:spcBef>
              <a:buFont typeface="Arial" panose="020B0604020202020204" pitchFamily="34" charset="0"/>
              <a:buChar char="•"/>
            </a:pPr>
            <a:r>
              <a:rPr lang="en-US" sz="7600" dirty="0">
                <a:latin typeface="+mj-lt"/>
              </a:rPr>
              <a:t>Higher study stress correlates with depressive tendencies (Liu et al., 2023)</a:t>
            </a:r>
          </a:p>
          <a:p>
            <a:pPr marL="282575" indent="-282575">
              <a:lnSpc>
                <a:spcPct val="120000"/>
              </a:lnSpc>
              <a:spcBef>
                <a:spcPts val="600"/>
              </a:spcBef>
              <a:buFont typeface="Arial" panose="020B0604020202020204" pitchFamily="34" charset="0"/>
              <a:buChar char="•"/>
            </a:pPr>
            <a:r>
              <a:rPr lang="en-US" sz="7600" dirty="0">
                <a:latin typeface="+mj-lt"/>
              </a:rPr>
              <a:t>Higher rates of depression among females due to academic pressure and societal expectations (American College Health Association, 2022)</a:t>
            </a:r>
          </a:p>
          <a:p>
            <a:pPr marL="282575" indent="-282575">
              <a:lnSpc>
                <a:spcPct val="120000"/>
              </a:lnSpc>
              <a:spcBef>
                <a:spcPts val="600"/>
              </a:spcBef>
              <a:buFont typeface="Arial" panose="020B0604020202020204" pitchFamily="34" charset="0"/>
              <a:buChar char="•"/>
            </a:pPr>
            <a:endParaRPr lang="en-US" sz="7600" dirty="0">
              <a:latin typeface="+mj-lt"/>
            </a:endParaRPr>
          </a:p>
        </p:txBody>
      </p:sp>
    </p:spTree>
    <p:extLst>
      <p:ext uri="{BB962C8B-B14F-4D97-AF65-F5344CB8AC3E}">
        <p14:creationId xmlns:p14="http://schemas.microsoft.com/office/powerpoint/2010/main" val="366802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7B72C-A7CF-4F1B-396C-599C6488E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1E782-A4AC-EEB1-8629-3BCF08F2D4ED}"/>
              </a:ext>
            </a:extLst>
          </p:cNvPr>
          <p:cNvSpPr>
            <a:spLocks noGrp="1"/>
          </p:cNvSpPr>
          <p:nvPr>
            <p:ph type="title"/>
          </p:nvPr>
        </p:nvSpPr>
        <p:spPr>
          <a:xfrm>
            <a:off x="457200" y="206375"/>
            <a:ext cx="8755552" cy="857250"/>
          </a:xfrm>
        </p:spPr>
        <p:txBody>
          <a:bodyPr>
            <a:normAutofit/>
          </a:bodyPr>
          <a:lstStyle/>
          <a:p>
            <a:r>
              <a:rPr lang="en-US" dirty="0"/>
              <a:t>Objectives</a:t>
            </a:r>
          </a:p>
        </p:txBody>
      </p:sp>
      <p:sp>
        <p:nvSpPr>
          <p:cNvPr id="4" name="Content Placeholder 3">
            <a:extLst>
              <a:ext uri="{FF2B5EF4-FFF2-40B4-BE49-F238E27FC236}">
                <a16:creationId xmlns:a16="http://schemas.microsoft.com/office/drawing/2014/main" id="{597F2585-616D-636A-86FA-422C40F7DC6B}"/>
              </a:ext>
            </a:extLst>
          </p:cNvPr>
          <p:cNvSpPr>
            <a:spLocks noGrp="1"/>
          </p:cNvSpPr>
          <p:nvPr>
            <p:ph sz="half" idx="2"/>
          </p:nvPr>
        </p:nvSpPr>
        <p:spPr>
          <a:xfrm>
            <a:off x="457199" y="1240971"/>
            <a:ext cx="8055430" cy="3984172"/>
          </a:xfrm>
        </p:spPr>
        <p:txBody>
          <a:bodyPr>
            <a:normAutofit fontScale="85000" lnSpcReduction="10000"/>
          </a:bodyPr>
          <a:lstStyle/>
          <a:p>
            <a:pPr marL="341313" marR="0" lvl="0" indent="-341313">
              <a:lnSpc>
                <a:spcPct val="107000"/>
              </a:lnSpc>
              <a:spcAft>
                <a:spcPts val="800"/>
              </a:spcAft>
              <a:buFont typeface="+mj-lt"/>
              <a:buAutoNum type="arabicPeriod"/>
            </a:pPr>
            <a:r>
              <a:rPr lang="en-US" sz="2600" kern="100" dirty="0">
                <a:latin typeface="+mj-lt"/>
                <a:ea typeface="Aptos" panose="020B0004020202020204" pitchFamily="34" charset="0"/>
                <a:cs typeface="Times New Roman" panose="02020603050405020304" pitchFamily="18" charset="0"/>
              </a:rPr>
              <a:t>I</a:t>
            </a:r>
            <a:r>
              <a:rPr lang="en-US" sz="2600" kern="100" dirty="0">
                <a:effectLst/>
                <a:latin typeface="+mj-lt"/>
                <a:ea typeface="Aptos" panose="020B0004020202020204" pitchFamily="34" charset="0"/>
                <a:cs typeface="Times New Roman" panose="02020603050405020304" pitchFamily="18" charset="0"/>
              </a:rPr>
              <a:t>dentify key socio-demographic and lifestyle factors (age, gender, GPA, sleep quality, sports participation) of depression</a:t>
            </a:r>
          </a:p>
          <a:p>
            <a:pPr marL="631825" marR="0" indent="-174625">
              <a:lnSpc>
                <a:spcPct val="107000"/>
              </a:lnSpc>
              <a:spcAft>
                <a:spcPts val="800"/>
              </a:spcAft>
            </a:pPr>
            <a:r>
              <a:rPr lang="en-US" sz="2600" kern="100" dirty="0">
                <a:effectLst/>
                <a:latin typeface="+mj-lt"/>
                <a:ea typeface="Aptos" panose="020B0004020202020204" pitchFamily="34" charset="0"/>
                <a:cs typeface="Times New Roman" panose="02020603050405020304" pitchFamily="18" charset="0"/>
              </a:rPr>
              <a:t>Hypothesis: Characteristics like poor sleep quality, low GPA, and limited sports participation are significant predictors of higher depression levels</a:t>
            </a:r>
          </a:p>
          <a:p>
            <a:pPr marL="341313" marR="0" indent="-282575">
              <a:lnSpc>
                <a:spcPct val="107000"/>
              </a:lnSpc>
              <a:spcAft>
                <a:spcPts val="800"/>
              </a:spcAft>
              <a:buNone/>
            </a:pPr>
            <a:r>
              <a:rPr lang="en-US" sz="2600" kern="100" dirty="0">
                <a:effectLst/>
                <a:latin typeface="+mj-lt"/>
                <a:ea typeface="Aptos" panose="020B0004020202020204" pitchFamily="34" charset="0"/>
                <a:cs typeface="Times New Roman" panose="02020603050405020304" pitchFamily="18" charset="0"/>
              </a:rPr>
              <a:t>2. Evaluate the prevalence of depression and examine its relationship with anxiety, social isolation, and future insecurity</a:t>
            </a:r>
          </a:p>
          <a:p>
            <a:pPr marL="688975" marR="0" indent="-173038">
              <a:lnSpc>
                <a:spcPct val="107000"/>
              </a:lnSpc>
              <a:spcAft>
                <a:spcPts val="800"/>
              </a:spcAft>
            </a:pPr>
            <a:r>
              <a:rPr lang="en-US" sz="2600" kern="100" dirty="0">
                <a:effectLst/>
                <a:latin typeface="+mj-lt"/>
                <a:ea typeface="Aptos" panose="020B0004020202020204" pitchFamily="34" charset="0"/>
                <a:cs typeface="Times New Roman" panose="02020603050405020304" pitchFamily="18" charset="0"/>
              </a:rPr>
              <a:t>Hypothesis: Higher levels of anxiety, social isolation, and future insecurity are positively correlated with depression</a:t>
            </a:r>
          </a:p>
          <a:p>
            <a:pPr marL="0" indent="0">
              <a:buNone/>
            </a:pPr>
            <a:endParaRPr lang="en-US" dirty="0">
              <a:latin typeface="+mj-lt"/>
            </a:endParaRPr>
          </a:p>
        </p:txBody>
      </p:sp>
    </p:spTree>
    <p:extLst>
      <p:ext uri="{BB962C8B-B14F-4D97-AF65-F5344CB8AC3E}">
        <p14:creationId xmlns:p14="http://schemas.microsoft.com/office/powerpoint/2010/main" val="242673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34281-799A-A163-42FE-99B336F018AE}"/>
            </a:ext>
          </a:extLst>
        </p:cNvPr>
        <p:cNvGrpSpPr/>
        <p:nvPr/>
      </p:nvGrpSpPr>
      <p:grpSpPr>
        <a:xfrm>
          <a:off x="0" y="0"/>
          <a:ext cx="0" cy="0"/>
          <a:chOff x="0" y="0"/>
          <a:chExt cx="0" cy="0"/>
        </a:xfrm>
      </p:grpSpPr>
      <p:pic>
        <p:nvPicPr>
          <p:cNvPr id="13314" name="Picture 2">
            <a:extLst>
              <a:ext uri="{FF2B5EF4-FFF2-40B4-BE49-F238E27FC236}">
                <a16:creationId xmlns:a16="http://schemas.microsoft.com/office/drawing/2014/main" id="{2D6B4FE0-4A3F-298B-A10C-42BD9D366F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975" y="604404"/>
            <a:ext cx="8802049" cy="39346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FDABA4B-226B-FFD0-BF68-53004896C571}"/>
              </a:ext>
            </a:extLst>
          </p:cNvPr>
          <p:cNvSpPr>
            <a:spLocks noGrp="1"/>
          </p:cNvSpPr>
          <p:nvPr>
            <p:ph type="ctrTitle"/>
          </p:nvPr>
        </p:nvSpPr>
        <p:spPr>
          <a:xfrm>
            <a:off x="0" y="1894177"/>
            <a:ext cx="9144000" cy="1101725"/>
          </a:xfrm>
          <a:solidFill>
            <a:srgbClr val="002060"/>
          </a:solidFill>
        </p:spPr>
        <p:txBody>
          <a:bodyPr/>
          <a:lstStyle/>
          <a:p>
            <a:r>
              <a:rPr lang="en-US" b="1" dirty="0">
                <a:solidFill>
                  <a:schemeClr val="bg1"/>
                </a:solidFill>
              </a:rPr>
              <a:t>METHODS</a:t>
            </a:r>
          </a:p>
        </p:txBody>
      </p:sp>
    </p:spTree>
    <p:extLst>
      <p:ext uri="{BB962C8B-B14F-4D97-AF65-F5344CB8AC3E}">
        <p14:creationId xmlns:p14="http://schemas.microsoft.com/office/powerpoint/2010/main" val="3849659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F4164-2066-1F18-6131-5622083703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64CF7-13A5-E1EE-DDF6-42136AE93D12}"/>
              </a:ext>
            </a:extLst>
          </p:cNvPr>
          <p:cNvSpPr>
            <a:spLocks noGrp="1"/>
          </p:cNvSpPr>
          <p:nvPr>
            <p:ph type="title"/>
          </p:nvPr>
        </p:nvSpPr>
        <p:spPr>
          <a:xfrm>
            <a:off x="457200" y="206375"/>
            <a:ext cx="8229600" cy="857250"/>
          </a:xfrm>
        </p:spPr>
        <p:txBody>
          <a:bodyPr anchor="ctr">
            <a:normAutofit/>
          </a:bodyPr>
          <a:lstStyle/>
          <a:p>
            <a:r>
              <a:rPr lang="en-US" dirty="0"/>
              <a:t>Data acquisition and variables</a:t>
            </a:r>
          </a:p>
        </p:txBody>
      </p:sp>
      <p:sp>
        <p:nvSpPr>
          <p:cNvPr id="4" name="Content Placeholder 3">
            <a:extLst>
              <a:ext uri="{FF2B5EF4-FFF2-40B4-BE49-F238E27FC236}">
                <a16:creationId xmlns:a16="http://schemas.microsoft.com/office/drawing/2014/main" id="{136CCB7E-4AF2-9C21-9B13-DA9244F203F2}"/>
              </a:ext>
            </a:extLst>
          </p:cNvPr>
          <p:cNvSpPr>
            <a:spLocks noGrp="1"/>
          </p:cNvSpPr>
          <p:nvPr>
            <p:ph sz="half" idx="1"/>
          </p:nvPr>
        </p:nvSpPr>
        <p:spPr>
          <a:xfrm>
            <a:off x="145143" y="1244278"/>
            <a:ext cx="9223828" cy="3842980"/>
          </a:xfrm>
        </p:spPr>
        <p:txBody>
          <a:bodyPr>
            <a:normAutofit fontScale="25000" lnSpcReduction="20000"/>
          </a:bodyPr>
          <a:lstStyle/>
          <a:p>
            <a:pPr marL="0" indent="0">
              <a:lnSpc>
                <a:spcPct val="120000"/>
              </a:lnSpc>
              <a:spcBef>
                <a:spcPts val="300"/>
              </a:spcBef>
              <a:buNone/>
            </a:pPr>
            <a:r>
              <a:rPr lang="en-US" sz="8000" b="1" kern="100" dirty="0">
                <a:latin typeface="+mj-lt"/>
                <a:cs typeface="Times New Roman" panose="02020603050405020304" pitchFamily="18" charset="0"/>
              </a:rPr>
              <a:t>Data</a:t>
            </a:r>
            <a:r>
              <a:rPr lang="en-US" sz="6200" b="1" dirty="0">
                <a:latin typeface="+mj-lt"/>
              </a:rPr>
              <a:t> </a:t>
            </a:r>
            <a:r>
              <a:rPr lang="en-US" sz="8000" b="1" kern="100" dirty="0">
                <a:latin typeface="+mj-lt"/>
                <a:cs typeface="Times New Roman" panose="02020603050405020304" pitchFamily="18" charset="0"/>
              </a:rPr>
              <a:t>obtained from </a:t>
            </a:r>
            <a:r>
              <a:rPr lang="en-US" sz="8000" b="1" kern="100" dirty="0">
                <a:solidFill>
                  <a:srgbClr val="467886"/>
                </a:solidFill>
                <a:effectLst/>
                <a:latin typeface="+mj-lt"/>
                <a:ea typeface="Aptos" panose="020B0004020202020204" pitchFamily="34" charset="0"/>
                <a:cs typeface="Times New Roman" panose="02020603050405020304" pitchFamily="18" charset="0"/>
                <a:hlinkClick r:id="rId3"/>
              </a:rPr>
              <a:t>Kaggle</a:t>
            </a:r>
            <a:r>
              <a:rPr lang="en-US" sz="8000" b="1" kern="100" dirty="0">
                <a:solidFill>
                  <a:srgbClr val="467886"/>
                </a:solidFill>
                <a:latin typeface="+mj-lt"/>
                <a:ea typeface="Aptos" panose="020B0004020202020204" pitchFamily="34" charset="0"/>
                <a:cs typeface="Times New Roman" panose="02020603050405020304" pitchFamily="18" charset="0"/>
              </a:rPr>
              <a:t>. </a:t>
            </a:r>
            <a:r>
              <a:rPr lang="en-US" sz="8000" b="1" kern="100" dirty="0">
                <a:latin typeface="+mj-lt"/>
                <a:ea typeface="Aptos" panose="020B0004020202020204" pitchFamily="34" charset="0"/>
                <a:cs typeface="Times New Roman" panose="02020603050405020304" pitchFamily="18" charset="0"/>
              </a:rPr>
              <a:t>Data included</a:t>
            </a:r>
            <a:endParaRPr lang="en-US" sz="8000" b="1" kern="100" dirty="0">
              <a:effectLst/>
              <a:latin typeface="+mj-lt"/>
              <a:ea typeface="Aptos" panose="020B0004020202020204" pitchFamily="34" charset="0"/>
              <a:cs typeface="Times New Roman" panose="02020603050405020304" pitchFamily="18" charset="0"/>
            </a:endParaRPr>
          </a:p>
          <a:p>
            <a:pPr marL="231775" marR="0" indent="-231775">
              <a:lnSpc>
                <a:spcPct val="120000"/>
              </a:lnSpc>
              <a:spcBef>
                <a:spcPts val="300"/>
              </a:spcBef>
              <a:spcAft>
                <a:spcPts val="800"/>
              </a:spcAft>
            </a:pPr>
            <a:r>
              <a:rPr lang="en-US" sz="8000" kern="100" dirty="0">
                <a:effectLst/>
                <a:latin typeface="+mj-lt"/>
                <a:ea typeface="Aptos" panose="020B0004020202020204" pitchFamily="34" charset="0"/>
                <a:cs typeface="Times New Roman" panose="02020603050405020304" pitchFamily="18" charset="0"/>
              </a:rPr>
              <a:t>Demographic information</a:t>
            </a:r>
            <a:r>
              <a:rPr lang="en-US" sz="8000" kern="100" dirty="0">
                <a:latin typeface="+mj-lt"/>
                <a:ea typeface="Aptos" panose="020B0004020202020204" pitchFamily="34" charset="0"/>
                <a:cs typeface="Times New Roman" panose="02020603050405020304" pitchFamily="18" charset="0"/>
              </a:rPr>
              <a:t> </a:t>
            </a:r>
            <a:r>
              <a:rPr lang="en-US" sz="8000" kern="100" dirty="0">
                <a:effectLst/>
                <a:latin typeface="+mj-lt"/>
                <a:ea typeface="Aptos" panose="020B0004020202020204" pitchFamily="34" charset="0"/>
                <a:cs typeface="Times New Roman" panose="02020603050405020304" pitchFamily="18" charset="0"/>
              </a:rPr>
              <a:t>(gender, age)</a:t>
            </a:r>
          </a:p>
          <a:p>
            <a:pPr marL="231775" marR="0" indent="-231775">
              <a:lnSpc>
                <a:spcPct val="120000"/>
              </a:lnSpc>
              <a:spcBef>
                <a:spcPts val="300"/>
              </a:spcBef>
              <a:spcAft>
                <a:spcPts val="800"/>
              </a:spcAft>
            </a:pPr>
            <a:r>
              <a:rPr lang="en-US" sz="8000" kern="100" dirty="0">
                <a:effectLst/>
                <a:latin typeface="+mj-lt"/>
                <a:ea typeface="Aptos" panose="020B0004020202020204" pitchFamily="34" charset="0"/>
                <a:cs typeface="Times New Roman" panose="02020603050405020304" pitchFamily="18" charset="0"/>
              </a:rPr>
              <a:t>Academic factors</a:t>
            </a:r>
            <a:r>
              <a:rPr lang="en-US" sz="8000" kern="100" dirty="0">
                <a:latin typeface="+mj-lt"/>
                <a:ea typeface="Aptos" panose="020B0004020202020204" pitchFamily="34" charset="0"/>
                <a:cs typeface="Times New Roman" panose="02020603050405020304" pitchFamily="18" charset="0"/>
              </a:rPr>
              <a:t> </a:t>
            </a:r>
            <a:r>
              <a:rPr lang="en-US" sz="8000" kern="100" dirty="0">
                <a:effectLst/>
                <a:latin typeface="+mj-lt"/>
                <a:ea typeface="Aptos" panose="020B0004020202020204" pitchFamily="34" charset="0"/>
                <a:cs typeface="Times New Roman" panose="02020603050405020304" pitchFamily="18" charset="0"/>
              </a:rPr>
              <a:t>(degree, academic year, CGPA, study, academic workload)</a:t>
            </a:r>
          </a:p>
          <a:p>
            <a:pPr marL="231775" marR="0" indent="-231775">
              <a:lnSpc>
                <a:spcPct val="120000"/>
              </a:lnSpc>
              <a:spcBef>
                <a:spcPts val="300"/>
              </a:spcBef>
              <a:spcAft>
                <a:spcPts val="800"/>
              </a:spcAft>
            </a:pPr>
            <a:r>
              <a:rPr lang="en-US" sz="8000" kern="100" dirty="0">
                <a:effectLst/>
                <a:latin typeface="+mj-lt"/>
                <a:ea typeface="Aptos" panose="020B0004020202020204" pitchFamily="34" charset="0"/>
                <a:cs typeface="Times New Roman" panose="02020603050405020304" pitchFamily="18" charset="0"/>
              </a:rPr>
              <a:t>Lifestyle (sports engagement, sleep hours)</a:t>
            </a:r>
          </a:p>
          <a:p>
            <a:pPr marL="231775" marR="0" indent="-231775">
              <a:lnSpc>
                <a:spcPct val="120000"/>
              </a:lnSpc>
              <a:spcBef>
                <a:spcPts val="300"/>
              </a:spcBef>
              <a:spcAft>
                <a:spcPts val="800"/>
              </a:spcAft>
            </a:pPr>
            <a:r>
              <a:rPr lang="en-US" sz="8000" kern="100" dirty="0">
                <a:effectLst/>
                <a:latin typeface="+mj-lt"/>
                <a:ea typeface="Aptos" panose="020B0004020202020204" pitchFamily="34" charset="0"/>
                <a:cs typeface="Times New Roman" panose="02020603050405020304" pitchFamily="18" charset="0"/>
              </a:rPr>
              <a:t>Stressors and social dynamics (academic pressure, financial concerns, and quality of social relationships on campus)</a:t>
            </a:r>
          </a:p>
          <a:p>
            <a:pPr marL="231775" marR="0" indent="-231775">
              <a:lnSpc>
                <a:spcPct val="120000"/>
              </a:lnSpc>
              <a:spcBef>
                <a:spcPts val="300"/>
              </a:spcBef>
              <a:spcAft>
                <a:spcPts val="800"/>
              </a:spcAft>
            </a:pPr>
            <a:r>
              <a:rPr lang="en-US" sz="8000" kern="100" dirty="0">
                <a:effectLst/>
                <a:latin typeface="+mj-lt"/>
                <a:ea typeface="Aptos" panose="020B0004020202020204" pitchFamily="34" charset="0"/>
                <a:cs typeface="Times New Roman" panose="02020603050405020304" pitchFamily="18" charset="0"/>
              </a:rPr>
              <a:t>Mental health and emotional well-being (frequency of depression, anxiety, isolation, and future insecurity)</a:t>
            </a:r>
          </a:p>
          <a:p>
            <a:pPr marL="231775" indent="-231775"/>
            <a:endParaRPr lang="en-US" sz="8000" b="1" dirty="0">
              <a:latin typeface="+mj-lt"/>
            </a:endParaRPr>
          </a:p>
          <a:p>
            <a:pPr marL="0" indent="0">
              <a:buNone/>
            </a:pPr>
            <a:endParaRPr lang="en-US" dirty="0">
              <a:latin typeface="+mj-lt"/>
            </a:endParaRPr>
          </a:p>
        </p:txBody>
      </p:sp>
    </p:spTree>
    <p:extLst>
      <p:ext uri="{BB962C8B-B14F-4D97-AF65-F5344CB8AC3E}">
        <p14:creationId xmlns:p14="http://schemas.microsoft.com/office/powerpoint/2010/main" val="151278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E0CA-C3F0-BEC2-4917-A5FDFC55C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5F3CAE-41A3-908C-3146-47A7C7BDDC76}"/>
              </a:ext>
            </a:extLst>
          </p:cNvPr>
          <p:cNvSpPr>
            <a:spLocks noGrp="1"/>
          </p:cNvSpPr>
          <p:nvPr>
            <p:ph type="title"/>
          </p:nvPr>
        </p:nvSpPr>
        <p:spPr>
          <a:xfrm>
            <a:off x="457200" y="206375"/>
            <a:ext cx="8755552" cy="857250"/>
          </a:xfrm>
        </p:spPr>
        <p:txBody>
          <a:bodyPr>
            <a:normAutofit/>
          </a:bodyPr>
          <a:lstStyle/>
          <a:p>
            <a:r>
              <a:rPr lang="en-US" dirty="0"/>
              <a:t>Statistical Analysis</a:t>
            </a:r>
          </a:p>
        </p:txBody>
      </p:sp>
      <p:sp>
        <p:nvSpPr>
          <p:cNvPr id="4" name="Content Placeholder 3">
            <a:extLst>
              <a:ext uri="{FF2B5EF4-FFF2-40B4-BE49-F238E27FC236}">
                <a16:creationId xmlns:a16="http://schemas.microsoft.com/office/drawing/2014/main" id="{67CFCF37-8376-DEAC-C493-95D11CB03721}"/>
              </a:ext>
            </a:extLst>
          </p:cNvPr>
          <p:cNvSpPr>
            <a:spLocks noGrp="1"/>
          </p:cNvSpPr>
          <p:nvPr>
            <p:ph sz="half" idx="2"/>
          </p:nvPr>
        </p:nvSpPr>
        <p:spPr>
          <a:xfrm>
            <a:off x="457199" y="1240971"/>
            <a:ext cx="8055430" cy="3984172"/>
          </a:xfrm>
        </p:spPr>
        <p:txBody>
          <a:bodyPr>
            <a:normAutofit/>
          </a:bodyPr>
          <a:lstStyle/>
          <a:p>
            <a:pPr marL="0" indent="0">
              <a:buNone/>
            </a:pPr>
            <a:r>
              <a:rPr lang="en-US" b="1" dirty="0">
                <a:latin typeface="+mj-lt"/>
              </a:rPr>
              <a:t>Objective 1. </a:t>
            </a:r>
            <a:r>
              <a:rPr lang="en-US" dirty="0">
                <a:latin typeface="+mj-lt"/>
              </a:rPr>
              <a:t>Identify socio-demographic and lifestyle predictors of depression using binary logistic regression</a:t>
            </a:r>
          </a:p>
          <a:p>
            <a:pPr>
              <a:buFont typeface="+mj-lt"/>
              <a:buAutoNum type="arabicPeriod"/>
            </a:pPr>
            <a:r>
              <a:rPr lang="en-US" b="1" dirty="0">
                <a:latin typeface="+mj-lt"/>
              </a:rPr>
              <a:t>Dependent Variable:</a:t>
            </a:r>
            <a:r>
              <a:rPr lang="en-US" dirty="0">
                <a:latin typeface="+mj-lt"/>
              </a:rPr>
              <a:t> Depression (Binary: 0 = No, 1 = Yes)</a:t>
            </a:r>
          </a:p>
          <a:p>
            <a:pPr>
              <a:buFont typeface="+mj-lt"/>
              <a:buAutoNum type="arabicPeriod"/>
            </a:pPr>
            <a:r>
              <a:rPr lang="en-US" b="1" dirty="0">
                <a:latin typeface="+mj-lt"/>
              </a:rPr>
              <a:t>Independent Variables:</a:t>
            </a:r>
            <a:endParaRPr lang="en-US" dirty="0">
              <a:latin typeface="+mj-lt"/>
            </a:endParaRPr>
          </a:p>
          <a:p>
            <a:pPr marL="742950" lvl="1" indent="-285750">
              <a:buFont typeface="Arial" panose="020B0604020202020204" pitchFamily="34" charset="0"/>
              <a:buChar char="•"/>
            </a:pPr>
            <a:r>
              <a:rPr lang="en-US" dirty="0">
                <a:latin typeface="+mj-lt"/>
              </a:rPr>
              <a:t>Socio-demographic factors (gender, age, degree level, etc.)</a:t>
            </a:r>
          </a:p>
          <a:p>
            <a:pPr marL="742950" lvl="1" indent="-285750">
              <a:buFont typeface="Arial" panose="020B0604020202020204" pitchFamily="34" charset="0"/>
              <a:buChar char="•"/>
            </a:pPr>
            <a:r>
              <a:rPr lang="en-US" dirty="0">
                <a:latin typeface="+mj-lt"/>
              </a:rPr>
              <a:t>Lifestyle factors (CGPA, sleep quality, sports participation)</a:t>
            </a:r>
          </a:p>
          <a:p>
            <a:pPr marL="0" indent="0">
              <a:buNone/>
            </a:pPr>
            <a:endParaRPr lang="en-US" b="1" dirty="0">
              <a:latin typeface="+mj-lt"/>
            </a:endParaRPr>
          </a:p>
        </p:txBody>
      </p:sp>
      <p:pic>
        <p:nvPicPr>
          <p:cNvPr id="5" name="Picture 4">
            <a:extLst>
              <a:ext uri="{FF2B5EF4-FFF2-40B4-BE49-F238E27FC236}">
                <a16:creationId xmlns:a16="http://schemas.microsoft.com/office/drawing/2014/main" id="{6312544B-EB40-3BA4-45E6-BC9FC0850726}"/>
              </a:ext>
            </a:extLst>
          </p:cNvPr>
          <p:cNvPicPr>
            <a:picLocks noChangeAspect="1"/>
          </p:cNvPicPr>
          <p:nvPr/>
        </p:nvPicPr>
        <p:blipFill>
          <a:blip r:embed="rId3"/>
          <a:stretch>
            <a:fillRect/>
          </a:stretch>
        </p:blipFill>
        <p:spPr>
          <a:xfrm>
            <a:off x="728696" y="3426254"/>
            <a:ext cx="7512436" cy="952549"/>
          </a:xfrm>
          <a:prstGeom prst="rect">
            <a:avLst/>
          </a:prstGeom>
        </p:spPr>
      </p:pic>
    </p:spTree>
    <p:extLst>
      <p:ext uri="{BB962C8B-B14F-4D97-AF65-F5344CB8AC3E}">
        <p14:creationId xmlns:p14="http://schemas.microsoft.com/office/powerpoint/2010/main" val="577136195"/>
      </p:ext>
    </p:extLst>
  </p:cSld>
  <p:clrMapOvr>
    <a:masterClrMapping/>
  </p:clrMapOvr>
</p:sld>
</file>

<file path=ppt/theme/theme1.xml><?xml version="1.0" encoding="utf-8"?>
<a:theme xmlns:a="http://schemas.openxmlformats.org/drawingml/2006/main" name="blu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7B6F2769-7194-4217-93D3-3AF3A4742282}">
  <ds:schemaRefs>
    <ds:schemaRef ds:uri="http://purl.org/dc/dcmitype/"/>
    <ds:schemaRef ds:uri="http://purl.org/dc/terms/"/>
    <ds:schemaRef ds:uri="http://schemas.openxmlformats.org/package/2006/metadata/core-properties"/>
    <ds:schemaRef ds:uri="http://schemas.microsoft.com/office/infopath/2007/PartnerControls"/>
    <ds:schemaRef ds:uri="http://schemas.microsoft.com/sharepoint/v3/fields"/>
    <ds:schemaRef ds:uri="http://schemas.microsoft.com/office/2006/documentManagement/types"/>
    <ds:schemaRef ds:uri="http://schemas.microsoft.com/office/2006/metadata/properties"/>
    <ds:schemaRef ds:uri="http://www.w3.org/XML/1998/namespace"/>
    <ds:schemaRef ds:uri="http://purl.org/dc/elements/1.1/"/>
  </ds:schemaRefs>
</ds:datastoreItem>
</file>

<file path=customXml/itemProps3.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blue-oakleaf-template.potx</Template>
  <TotalTime>1106</TotalTime>
  <Words>2037</Words>
  <Application>Microsoft Office PowerPoint</Application>
  <PresentationFormat>On-screen Show (16:9)</PresentationFormat>
  <Paragraphs>485</Paragraphs>
  <Slides>26</Slides>
  <Notes>24</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26</vt:i4>
      </vt:variant>
    </vt:vector>
  </HeadingPairs>
  <TitlesOfParts>
    <vt:vector size="33" baseType="lpstr">
      <vt:lpstr>Aptos</vt:lpstr>
      <vt:lpstr>Arial</vt:lpstr>
      <vt:lpstr>Calibri</vt:lpstr>
      <vt:lpstr>Wingdings</vt:lpstr>
      <vt:lpstr>blue-oakleaf-template</vt:lpstr>
      <vt:lpstr>1_Custom Design</vt:lpstr>
      <vt:lpstr>Custom Design</vt:lpstr>
      <vt:lpstr>PowerPoint Presentation</vt:lpstr>
      <vt:lpstr>Presentation Outline</vt:lpstr>
      <vt:lpstr>INTRODUCTION</vt:lpstr>
      <vt:lpstr>Background</vt:lpstr>
      <vt:lpstr>Why Focus on University Students?</vt:lpstr>
      <vt:lpstr>Objectives</vt:lpstr>
      <vt:lpstr>METHODS</vt:lpstr>
      <vt:lpstr>Data acquisition and variables</vt:lpstr>
      <vt:lpstr>Statistical Analysis</vt:lpstr>
      <vt:lpstr>Statistical Analysis</vt:lpstr>
      <vt:lpstr>Statistical Analysis</vt:lpstr>
      <vt:lpstr>RESULTS</vt:lpstr>
      <vt:lpstr>Socio-demographic description</vt:lpstr>
      <vt:lpstr>Socio-demographic description contd..</vt:lpstr>
      <vt:lpstr>Socio-demographic description contd..</vt:lpstr>
      <vt:lpstr>Socio-demographic description contd..</vt:lpstr>
      <vt:lpstr>Prevalence of Depression, Anxiety, and Isolation</vt:lpstr>
      <vt:lpstr>Logistic Regression Coefficient and p-value </vt:lpstr>
      <vt:lpstr>Coefficient (β) and p-value for predictors of depression</vt:lpstr>
      <vt:lpstr>Correlational between Depression, Anxiety and Future insecurity </vt:lpstr>
      <vt:lpstr>SUMMARY &amp; CONCLUSION</vt:lpstr>
      <vt:lpstr>Socio-Demographic Results</vt:lpstr>
      <vt:lpstr>Factors Affecting Depression</vt:lpstr>
      <vt:lpstr>Relationship with Predictors of Depression</vt:lpstr>
      <vt:lpstr>Suggestions for Students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Gautam, Shrijana</cp:lastModifiedBy>
  <cp:revision>54</cp:revision>
  <dcterms:created xsi:type="dcterms:W3CDTF">2010-04-12T23:12:02Z</dcterms:created>
  <dcterms:modified xsi:type="dcterms:W3CDTF">2024-12-05T21:55:42Z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