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7"/>
  </p:normalViewPr>
  <p:slideViewPr>
    <p:cSldViewPr snapToGrid="0">
      <p:cViewPr varScale="1">
        <p:scale>
          <a:sx n="118" d="100"/>
          <a:sy n="118" d="100"/>
        </p:scale>
        <p:origin x="9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61975d8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61975d8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looked at a dataset of German credit history to determine whether a person has bad or good credit status. To minimize any risk or loss for bank, bank needs a decision to give approval of a loan. </a:t>
            </a:r>
            <a:r>
              <a:rPr lang="en" sz="1200">
                <a:latin typeface="Times New Roman"/>
                <a:ea typeface="Times New Roman"/>
                <a:cs typeface="Times New Roman"/>
                <a:sym typeface="Times New Roman"/>
              </a:rPr>
              <a:t>Based on the loan application the bank receives, they look at the applicant’s profile to determine the types of risks. Some attributes are more important factors in determining the class attribute of the credit status. If an applicant has a good credit status, the person is likely to repay the loan but if they have bad status they are not as likely to repay to loan. It is important to note that if the bank does not approve a loan for an applicant who has good status, they will lose business. If the bank approves a loan for an applicant with bad credit status, this will be a financial loss to bank.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61975d8d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61975d8d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Most of the accuracies are in the 70’s%</a:t>
            </a:r>
            <a:endParaRPr/>
          </a:p>
          <a:p>
            <a:pPr marL="0" lvl="0" indent="0" algn="l" rtl="0">
              <a:lnSpc>
                <a:spcPct val="100000"/>
              </a:lnSpc>
              <a:spcBef>
                <a:spcPts val="0"/>
              </a:spcBef>
              <a:spcAft>
                <a:spcPts val="0"/>
              </a:spcAft>
              <a:buNone/>
            </a:pPr>
            <a:r>
              <a:rPr lang="en"/>
              <a:t>Highest accuracy model was InfoGain with Simple Logistic(76.06), Lowest was WrapperSubsetEval with MultiLayerPerceptron(67.88%)</a:t>
            </a:r>
            <a:endParaRPr/>
          </a:p>
          <a:p>
            <a:pPr marL="0" lvl="0" indent="0" algn="l" rtl="0">
              <a:lnSpc>
                <a:spcPct val="100000"/>
              </a:lnSpc>
              <a:spcBef>
                <a:spcPts val="0"/>
              </a:spcBef>
              <a:spcAft>
                <a:spcPts val="0"/>
              </a:spcAft>
              <a:buNone/>
            </a:pPr>
            <a:r>
              <a:rPr lang="en" sz="1200">
                <a:latin typeface="Roboto"/>
                <a:ea typeface="Roboto"/>
                <a:cs typeface="Roboto"/>
                <a:sym typeface="Roboto"/>
              </a:rPr>
              <a:t>SimpleLogistic had highest accuracy rate among four of the the algorithms.</a:t>
            </a:r>
            <a:endParaRPr/>
          </a:p>
          <a:p>
            <a:pPr marL="0" lvl="0" indent="0" algn="l" rtl="0">
              <a:lnSpc>
                <a:spcPct val="100000"/>
              </a:lnSpc>
              <a:spcBef>
                <a:spcPts val="1600"/>
              </a:spcBef>
              <a:spcAft>
                <a:spcPts val="0"/>
              </a:spcAft>
              <a:buNone/>
            </a:pPr>
            <a:r>
              <a:rPr lang="en"/>
              <a:t>The CfsSubsetEval with the Naive Bayes classifier and own selected attribute with Naive Bayes produced the same accuracy although the number of selected attributes were different.</a:t>
            </a:r>
            <a:endParaRPr/>
          </a:p>
          <a:p>
            <a:pPr marL="0" lvl="0" indent="0" algn="l" rtl="0">
              <a:lnSpc>
                <a:spcPct val="115000"/>
              </a:lnSpc>
              <a:spcBef>
                <a:spcPts val="1600"/>
              </a:spcBef>
              <a:spcAft>
                <a:spcPts val="0"/>
              </a:spcAft>
              <a:buNone/>
            </a:pPr>
            <a:endParaRPr sz="1200">
              <a:latin typeface="Roboto"/>
              <a:ea typeface="Roboto"/>
              <a:cs typeface="Roboto"/>
              <a:sym typeface="Roboto"/>
            </a:endParaRPr>
          </a:p>
          <a:p>
            <a:pPr marL="0" lvl="0" indent="0" algn="l" rtl="0">
              <a:spcBef>
                <a:spcPts val="16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1975d8d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1975d8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performance measure for the algorithm is listed here. The attributes chosen from this measure were the 14 attributes checking_status, savings_status, credit_history, duration_months, purpose_of_credit, property_magnitude, housing_type, other_payment_plans, credit_amount, present_employment_years, personal_status, job, foreign_worker and other_parties. </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Simple Logistic Classifier with InfoGain Attribute had the highest accuracy with 251 correctly classified instances showing a 76.0606% in comparison to the other models. </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There are 212 TP’s  and 39 TN’s.. The average for TP rate is 0.761-closer to 1  and average FP rate is 0.449.</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In this case, 212 TP’s mean that they accurately determine 212 instances with good credit risk, so the bank determines they can approve of a loan.</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However, it seems that there are more FP’s (60 instances) then there are of FN’s (19). With more FP’s, this means that if a bank determines 60 applicants with a good credit risk, so if they approve their loan, they can lose business since these applicants aren’t as likely to repay the loan, as they actually had a bad credit risk. 19 FN’s means that 19 applicants are determined to have bad credit status so they don’t get approved of a loan but they actually have good status which means that the bank missed their opportunity for that business.</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ROC curve is 0.769, so it has an area closer to 1 than to 0.5.</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If we compare this to other models under the same attribute selection algorithm of InfoGainAttribute, such as the Naive Bayes classifier, that model is slightly less accurate. That model produced 73.93% of correctly classified instances of 203 TP’s and 41 TN’S. That model had an average TP rate of 0.739,less than 0.766 and an average FP rate of 0.446, closer to zero.The ROC curve has an area of 0.765, slightly lower than 0.769 from our best model. For that model, there are 58 FP’s, so only 2 less than 60 that showed in our best model.  Comparing to other models, since the percentage of highly classified instances is still greater, that value outweighs all other performance measures.</a:t>
            </a: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61975d8dc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1975d8dc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61975d8dc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61975d8d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61975d8d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61975d8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Checking status has 4 categories, “&lt;0”, “0&lt;=x&lt;200”, “&gt;=200” or “no-checking”. </a:t>
            </a:r>
            <a:r>
              <a:rPr lang="en"/>
              <a:t>Credit History has 5 categories, which are “all-paid”, “critical/other existing credit”, “delayed previously”, “existing paid” and “no credits all paid”. Purpose of credits categories are “domestic appliance”, “Radio/tv”,” education”, “furniture/equipment”, “new car”, “used car”, “business”, “other”, “repairs” and “retraining”. Savings status categories are “&lt;100”, “&gt;= 1000”,  “100 &lt;=x&lt;500”, “500&lt;=x&lt;1000” and “no known savings”. Present_employment years has categories as “&gt;=7”, “1&lt;=x&lt;4”, “4&lt;=X&lt;7” or “unemployment”. Personal status has “male-single”, “male mar/wid” (married), “mal div/sep”(divorced/separated) and “female div/dep/mar”. Other parties are “none”, “guarantor” or “co applicant”. Property magnitude has “life insurance”, “no known property”, “real estate” and “car”. Other payment plans are “none”, “bank” and “stores”. Housing types categories are “own”, “for free, and “rent”. Job status is “high qualify/self emp/mgmt.”, “unemp/unskilled non-res”, “unskilled resident” and “skilled”. Both own telephone and foreign worker attributes have either “yes” or “no” response. Credit attribute class has either the “good” or “bad” response.</a:t>
            </a:r>
            <a:endParaRPr/>
          </a:p>
          <a:p>
            <a:pPr marL="0" lvl="0" indent="0" algn="l" rtl="0">
              <a:spcBef>
                <a:spcPts val="0"/>
              </a:spcBef>
              <a:spcAft>
                <a:spcPts val="0"/>
              </a:spcAft>
              <a:buClr>
                <a:srgbClr val="000000"/>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When we opened our data in Weka, we used the preprocessing tools to split our training and test datasets. We did so by choosing the supervised-instance-resample filter and changing noReplacement to True and sampleSizePercent to 33. When we applied that filter, we got our test data set and saved it, which was a dataset of 330 tuples. To get our training set, we needed to undo that selection to get original/initial dataset, followed the same filter process but changed InvertSelection to True. After applying that filter, we saved that result and got our training set of 660 tuples. </a:t>
            </a:r>
            <a:endParaRPr/>
          </a:p>
          <a:p>
            <a:pPr marL="0" lvl="0" indent="0" algn="l" rtl="0">
              <a:spcBef>
                <a:spcPts val="0"/>
              </a:spcBef>
              <a:spcAft>
                <a:spcPts val="0"/>
              </a:spcAft>
              <a:buClr>
                <a:srgbClr val="000000"/>
              </a:buClr>
              <a:buSzPts val="1100"/>
              <a:buFont typeface="Arial"/>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9873fe7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9873fe7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Note: </a:t>
            </a:r>
            <a:r>
              <a:rPr lang="en" sz="1200">
                <a:latin typeface="Times New Roman"/>
                <a:ea typeface="Times New Roman"/>
                <a:cs typeface="Times New Roman"/>
                <a:sym typeface="Times New Roman"/>
              </a:rPr>
              <a:t>The reason behind choosing this algorithm is these algorithm were continuously able to convert the data with minimal loss of data.</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b="1">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97016173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97016173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1975d8d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1975d8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61975d8dc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61975d8dc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Multilayer Perceptron took very long to produce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62715f4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62715f4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For CFSSubsetEval-</a:t>
            </a:r>
            <a:r>
              <a:rPr lang="en" i="1"/>
              <a:t>Best Fit </a:t>
            </a:r>
            <a:r>
              <a:rPr lang="en"/>
              <a:t>for the search method, </a:t>
            </a:r>
            <a:r>
              <a:rPr lang="en" sz="1200">
                <a:latin typeface="Times New Roman"/>
                <a:ea typeface="Times New Roman"/>
                <a:cs typeface="Times New Roman"/>
                <a:sym typeface="Times New Roman"/>
              </a:rPr>
              <a:t>We removed those attributes that showed 0%’s</a:t>
            </a: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For InfoGainAttributeEval- picked top 14 ranked attributes</a:t>
            </a: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NOTE: (OWN ATTRIBUTES SELECTED) </a:t>
            </a:r>
            <a:r>
              <a:rPr lang="en" sz="1200">
                <a:latin typeface="Times New Roman"/>
                <a:ea typeface="Times New Roman"/>
                <a:cs typeface="Times New Roman"/>
                <a:sym typeface="Times New Roman"/>
              </a:rPr>
              <a:t>The attributes we selected are checking_status(PP), credit_history(C), purpose_of_credit(C), saving status(PP), present_emplyment_years(E), personal_status(P), other_parties(C), property_magnitude(PP), other_payment_plans(C), housing_type(PP), job(E), foreign_worker(PS).</a:t>
            </a: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We chose this attributes based on the what we thought would be more relevant to determine the credit status.</a:t>
            </a: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We tried to choose more attributes from each category that we divided the attributes within(personal properties, credits,employment,personal status)</a:t>
            </a:r>
            <a:endParaRPr sz="12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62715f4d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62715f4d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r>
              <a:rPr lang="en"/>
              <a:t>For the WrapperSubsetEval and ClassifierAttributeEval+Ranker, we needed to select the different classifiers from the attribute selection panel for each of the four classifiers we chose.</a:t>
            </a:r>
            <a:endParaRPr/>
          </a:p>
          <a:p>
            <a:pPr marL="457200" lvl="0" indent="-298450" algn="l" rtl="0">
              <a:lnSpc>
                <a:spcPct val="115000"/>
              </a:lnSpc>
              <a:spcBef>
                <a:spcPts val="0"/>
              </a:spcBef>
              <a:spcAft>
                <a:spcPts val="0"/>
              </a:spcAft>
              <a:buSzPts val="1100"/>
              <a:buAutoNum type="arabicPeriod"/>
            </a:pPr>
            <a:r>
              <a:rPr lang="en"/>
              <a:t>For WrapperSubsetEval, we choose </a:t>
            </a:r>
            <a:r>
              <a:rPr lang="en" i="1"/>
              <a:t>BestFit </a:t>
            </a:r>
            <a:r>
              <a:rPr lang="en"/>
              <a:t>for classifiers Naive Bayes, J48, and SimpleLogistic but chose </a:t>
            </a:r>
            <a:r>
              <a:rPr lang="en" i="1"/>
              <a:t>GreedyStepWise</a:t>
            </a:r>
            <a:r>
              <a:rPr lang="en"/>
              <a:t> for MultiLayerPerceptron classifier.</a:t>
            </a:r>
            <a:endParaRPr/>
          </a:p>
          <a:p>
            <a:pPr marL="457200" lvl="0" indent="-298450" algn="l" rtl="0">
              <a:lnSpc>
                <a:spcPct val="115000"/>
              </a:lnSpc>
              <a:spcBef>
                <a:spcPts val="0"/>
              </a:spcBef>
              <a:spcAft>
                <a:spcPts val="0"/>
              </a:spcAft>
              <a:buSzPts val="1100"/>
              <a:buAutoNum type="arabicPeriod"/>
            </a:pPr>
            <a:r>
              <a:rPr lang="en" sz="1200">
                <a:latin typeface="Times New Roman"/>
                <a:ea typeface="Times New Roman"/>
                <a:cs typeface="Times New Roman"/>
                <a:sym typeface="Times New Roman"/>
              </a:rPr>
              <a:t>For WrapperSubsetEval, we removed the attributes with 0%’s in “Preprocessing” tab</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The WrapperSubsetEval seemed to be performing slowly as it took almost 3 hours to produce the result for the MultilayerPerceptron Classifier.</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2715f4d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2715f4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For ClassifierAttributeEval, we selected the top 10 ranked attributes for each classifier.</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Mining Goal</a:t>
            </a:r>
            <a:endParaRPr/>
          </a:p>
        </p:txBody>
      </p:sp>
      <p:sp>
        <p:nvSpPr>
          <p:cNvPr id="61" name="Google Shape;61;p14"/>
          <p:cNvSpPr txBox="1">
            <a:spLocks noGrp="1"/>
          </p:cNvSpPr>
          <p:nvPr>
            <p:ph type="body" idx="4294967295"/>
          </p:nvPr>
        </p:nvSpPr>
        <p:spPr>
          <a:xfrm>
            <a:off x="311700" y="101780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Class Attribute: Credit status classified as ‘Good’ or ‘Bad’</a:t>
            </a:r>
            <a:endParaRPr/>
          </a:p>
          <a:p>
            <a:pPr marL="457200" lvl="0" indent="-342900" algn="l" rtl="0">
              <a:spcBef>
                <a:spcPts val="0"/>
              </a:spcBef>
              <a:spcAft>
                <a:spcPts val="0"/>
              </a:spcAft>
              <a:buSzPts val="1800"/>
              <a:buChar char="❖"/>
            </a:pPr>
            <a:r>
              <a:rPr lang="en"/>
              <a:t>Bank needs decision whether to give approval of a loan.</a:t>
            </a:r>
            <a:endParaRPr/>
          </a:p>
          <a:p>
            <a:pPr marL="457200" lvl="0" indent="-342900" algn="l" rtl="0">
              <a:spcBef>
                <a:spcPts val="0"/>
              </a:spcBef>
              <a:spcAft>
                <a:spcPts val="0"/>
              </a:spcAft>
              <a:buSzPts val="1800"/>
              <a:buChar char="❖"/>
            </a:pPr>
            <a:r>
              <a:rPr lang="en"/>
              <a:t>Type of risks: FP or FN</a:t>
            </a:r>
            <a:endParaRPr/>
          </a:p>
          <a:p>
            <a:pPr marL="457200" lvl="0" indent="-342900" algn="l" rtl="0">
              <a:spcBef>
                <a:spcPts val="0"/>
              </a:spcBef>
              <a:spcAft>
                <a:spcPts val="0"/>
              </a:spcAft>
              <a:buSzPts val="1800"/>
              <a:buChar char="❖"/>
            </a:pPr>
            <a:r>
              <a:rPr lang="en"/>
              <a:t>20 models using 5 different methods to predict highest accuracy of correctly classified instances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Tables</a:t>
            </a:r>
            <a:endParaRPr/>
          </a:p>
          <a:p>
            <a:pPr marL="0" lvl="0" indent="0" algn="l" rtl="0">
              <a:spcBef>
                <a:spcPts val="0"/>
              </a:spcBef>
              <a:spcAft>
                <a:spcPts val="0"/>
              </a:spcAft>
              <a:buNone/>
            </a:pPr>
            <a:endParaRPr/>
          </a:p>
        </p:txBody>
      </p:sp>
      <p:pic>
        <p:nvPicPr>
          <p:cNvPr id="115" name="Google Shape;115;p23"/>
          <p:cNvPicPr preferRelativeResize="0"/>
          <p:nvPr/>
        </p:nvPicPr>
        <p:blipFill>
          <a:blip r:embed="rId3">
            <a:alphaModFix/>
          </a:blip>
          <a:stretch>
            <a:fillRect/>
          </a:stretch>
        </p:blipFill>
        <p:spPr>
          <a:xfrm>
            <a:off x="212588" y="574950"/>
            <a:ext cx="4260300" cy="1333153"/>
          </a:xfrm>
          <a:prstGeom prst="rect">
            <a:avLst/>
          </a:prstGeom>
          <a:noFill/>
          <a:ln>
            <a:noFill/>
          </a:ln>
        </p:spPr>
      </p:pic>
      <p:pic>
        <p:nvPicPr>
          <p:cNvPr id="116" name="Google Shape;116;p23"/>
          <p:cNvPicPr preferRelativeResize="0"/>
          <p:nvPr/>
        </p:nvPicPr>
        <p:blipFill>
          <a:blip r:embed="rId4">
            <a:alphaModFix/>
          </a:blip>
          <a:stretch>
            <a:fillRect/>
          </a:stretch>
        </p:blipFill>
        <p:spPr>
          <a:xfrm>
            <a:off x="212600" y="2009850"/>
            <a:ext cx="4214477" cy="1333150"/>
          </a:xfrm>
          <a:prstGeom prst="rect">
            <a:avLst/>
          </a:prstGeom>
          <a:noFill/>
          <a:ln>
            <a:noFill/>
          </a:ln>
        </p:spPr>
      </p:pic>
      <p:pic>
        <p:nvPicPr>
          <p:cNvPr id="117" name="Google Shape;117;p23"/>
          <p:cNvPicPr preferRelativeResize="0"/>
          <p:nvPr/>
        </p:nvPicPr>
        <p:blipFill>
          <a:blip r:embed="rId5">
            <a:alphaModFix/>
          </a:blip>
          <a:stretch>
            <a:fillRect/>
          </a:stretch>
        </p:blipFill>
        <p:spPr>
          <a:xfrm>
            <a:off x="4724400" y="577200"/>
            <a:ext cx="4184369" cy="1285300"/>
          </a:xfrm>
          <a:prstGeom prst="rect">
            <a:avLst/>
          </a:prstGeom>
          <a:noFill/>
          <a:ln>
            <a:noFill/>
          </a:ln>
        </p:spPr>
      </p:pic>
      <p:pic>
        <p:nvPicPr>
          <p:cNvPr id="118" name="Google Shape;118;p23"/>
          <p:cNvPicPr preferRelativeResize="0"/>
          <p:nvPr/>
        </p:nvPicPr>
        <p:blipFill>
          <a:blip r:embed="rId6">
            <a:alphaModFix/>
          </a:blip>
          <a:stretch>
            <a:fillRect/>
          </a:stretch>
        </p:blipFill>
        <p:spPr>
          <a:xfrm>
            <a:off x="4670306" y="1984300"/>
            <a:ext cx="4260300" cy="1285311"/>
          </a:xfrm>
          <a:prstGeom prst="rect">
            <a:avLst/>
          </a:prstGeom>
          <a:noFill/>
          <a:ln>
            <a:noFill/>
          </a:ln>
        </p:spPr>
      </p:pic>
      <p:pic>
        <p:nvPicPr>
          <p:cNvPr id="119" name="Google Shape;119;p23"/>
          <p:cNvPicPr preferRelativeResize="0"/>
          <p:nvPr/>
        </p:nvPicPr>
        <p:blipFill>
          <a:blip r:embed="rId7">
            <a:alphaModFix/>
          </a:blip>
          <a:stretch>
            <a:fillRect/>
          </a:stretch>
        </p:blipFill>
        <p:spPr>
          <a:xfrm>
            <a:off x="2053575" y="3422000"/>
            <a:ext cx="4184375" cy="12941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Model</a:t>
            </a:r>
            <a:endParaRPr/>
          </a:p>
        </p:txBody>
      </p:sp>
      <p:sp>
        <p:nvSpPr>
          <p:cNvPr id="125" name="Google Shape;125;p24"/>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Algorithm: InfoGainAttributeEval</a:t>
            </a:r>
            <a:endParaRPr/>
          </a:p>
          <a:p>
            <a:pPr marL="457200" lvl="0" indent="-342900" algn="l" rtl="0">
              <a:spcBef>
                <a:spcPts val="0"/>
              </a:spcBef>
              <a:spcAft>
                <a:spcPts val="0"/>
              </a:spcAft>
              <a:buSzPts val="1800"/>
              <a:buChar char="❖"/>
            </a:pPr>
            <a:r>
              <a:rPr lang="en"/>
              <a:t>Classifier: SimpleLogistic</a:t>
            </a:r>
            <a:endParaRPr/>
          </a:p>
          <a:p>
            <a:pPr marL="457200" lvl="0" indent="-342900" algn="l" rtl="0">
              <a:spcBef>
                <a:spcPts val="0"/>
              </a:spcBef>
              <a:spcAft>
                <a:spcPts val="0"/>
              </a:spcAft>
              <a:buSzPts val="1800"/>
              <a:buChar char="❖"/>
            </a:pPr>
            <a:endParaRPr/>
          </a:p>
        </p:txBody>
      </p:sp>
      <p:pic>
        <p:nvPicPr>
          <p:cNvPr id="126" name="Google Shape;126;p24"/>
          <p:cNvPicPr preferRelativeResize="0"/>
          <p:nvPr/>
        </p:nvPicPr>
        <p:blipFill>
          <a:blip r:embed="rId3">
            <a:alphaModFix/>
          </a:blip>
          <a:stretch>
            <a:fillRect/>
          </a:stretch>
        </p:blipFill>
        <p:spPr>
          <a:xfrm>
            <a:off x="905272" y="1706425"/>
            <a:ext cx="5406200" cy="263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2427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2" name="Google Shape;132;p25"/>
          <p:cNvSpPr txBox="1">
            <a:spLocks noGrp="1"/>
          </p:cNvSpPr>
          <p:nvPr>
            <p:ph type="body" idx="1"/>
          </p:nvPr>
        </p:nvSpPr>
        <p:spPr>
          <a:xfrm>
            <a:off x="311700" y="70430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20 models accuracy rate range:67%-76.06%</a:t>
            </a:r>
            <a:endParaRPr/>
          </a:p>
          <a:p>
            <a:pPr marL="457200" lvl="0" indent="-342900" algn="l" rtl="0">
              <a:spcBef>
                <a:spcPts val="0"/>
              </a:spcBef>
              <a:spcAft>
                <a:spcPts val="0"/>
              </a:spcAft>
              <a:buSzPts val="1800"/>
              <a:buChar char="❖"/>
            </a:pPr>
            <a:r>
              <a:rPr lang="en"/>
              <a:t>Common attributes: Credit history, Savings status, Checking status </a:t>
            </a:r>
            <a:endParaRPr/>
          </a:p>
          <a:p>
            <a:pPr marL="457200" lvl="0" indent="-342900" algn="l" rtl="0">
              <a:spcBef>
                <a:spcPts val="0"/>
              </a:spcBef>
              <a:spcAft>
                <a:spcPts val="0"/>
              </a:spcAft>
              <a:buSzPts val="1800"/>
              <a:buChar char="❖"/>
            </a:pPr>
            <a:r>
              <a:rPr lang="en"/>
              <a:t>Some models produced same accuracies and some other performance measures (TP rate, FP rate,ROC Curve)were very closer or the same</a:t>
            </a:r>
            <a:endParaRPr/>
          </a:p>
          <a:p>
            <a:pPr marL="457200" lvl="0" indent="-342900" algn="l" rtl="0">
              <a:spcBef>
                <a:spcPts val="0"/>
              </a:spcBef>
              <a:spcAft>
                <a:spcPts val="0"/>
              </a:spcAft>
              <a:buSzPts val="1800"/>
              <a:buChar char="❖"/>
            </a:pPr>
            <a:r>
              <a:rPr lang="en"/>
              <a:t>SimpleLogistic had highest accuracy rate among four of the the algorithms</a:t>
            </a:r>
            <a:endParaRPr/>
          </a:p>
          <a:p>
            <a:pPr marL="457200" lvl="0" indent="-342900" algn="l" rtl="0">
              <a:spcBef>
                <a:spcPts val="0"/>
              </a:spcBef>
              <a:spcAft>
                <a:spcPts val="0"/>
              </a:spcAft>
              <a:buSzPts val="1800"/>
              <a:buChar char="❖"/>
            </a:pPr>
            <a:r>
              <a:rPr lang="en"/>
              <a:t>When comparing two models, we look at which performance measures are more important than others</a:t>
            </a:r>
            <a:endParaRPr/>
          </a:p>
          <a:p>
            <a:pPr marL="457200" lvl="0" indent="-342900" algn="l" rtl="0">
              <a:spcBef>
                <a:spcPts val="0"/>
              </a:spcBef>
              <a:spcAft>
                <a:spcPts val="0"/>
              </a:spcAft>
              <a:buSzPts val="1800"/>
              <a:buChar char="❖"/>
            </a:pPr>
            <a:r>
              <a:rPr lang="en"/>
              <a:t>Example: MultiLayer Perceptron with InfoGain Attribute and NaiveBayes with InfoGain Attribute both had same classified instances (244) but different performance measures</a:t>
            </a:r>
            <a:endParaRPr/>
          </a:p>
          <a:p>
            <a:pPr marL="914400" lvl="1" indent="-317500" algn="l" rtl="0">
              <a:spcBef>
                <a:spcPts val="0"/>
              </a:spcBef>
              <a:spcAft>
                <a:spcPts val="0"/>
              </a:spcAft>
              <a:buSzPts val="1400"/>
              <a:buChar char="➢"/>
            </a:pPr>
            <a:r>
              <a:rPr lang="en"/>
              <a:t>Naive Bayes: TP rate of 0.87, FP rate=0.0.586</a:t>
            </a:r>
            <a:endParaRPr/>
          </a:p>
          <a:p>
            <a:pPr marL="914400" lvl="1" indent="-317500" algn="l" rtl="0">
              <a:spcBef>
                <a:spcPts val="0"/>
              </a:spcBef>
              <a:spcAft>
                <a:spcPts val="0"/>
              </a:spcAft>
              <a:buSzPts val="1400"/>
              <a:buChar char="➢"/>
            </a:pPr>
            <a:r>
              <a:rPr lang="en"/>
              <a:t>MultiLayer Perceptron TP rate:0.835, FP rate=0.485</a:t>
            </a:r>
            <a:endParaRPr/>
          </a:p>
          <a:p>
            <a:pPr marL="457200" lvl="0" indent="-342900" algn="l" rtl="0">
              <a:spcBef>
                <a:spcPts val="0"/>
              </a:spcBef>
              <a:spcAft>
                <a:spcPts val="0"/>
              </a:spcAft>
              <a:buSzPts val="1800"/>
              <a:buChar char="❖"/>
            </a:pPr>
            <a:r>
              <a:rPr lang="en"/>
              <a:t>If we produced more models, we might have a better model with higher accuracy rate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Vanschoren, J. (2014, April 06). OpenML. Retrieved November 6,2018 from https://www.openml.org/d/31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545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67" name="Google Shape;67;p15"/>
          <p:cNvSpPr txBox="1">
            <a:spLocks noGrp="1"/>
          </p:cNvSpPr>
          <p:nvPr>
            <p:ph type="body" idx="1"/>
          </p:nvPr>
        </p:nvSpPr>
        <p:spPr>
          <a:xfrm>
            <a:off x="226525" y="76232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1000 tuples </a:t>
            </a:r>
            <a:endParaRPr/>
          </a:p>
          <a:p>
            <a:pPr marL="457200" lvl="0" indent="-342900" algn="l" rtl="0">
              <a:spcBef>
                <a:spcPts val="0"/>
              </a:spcBef>
              <a:spcAft>
                <a:spcPts val="0"/>
              </a:spcAft>
              <a:buSzPts val="1800"/>
              <a:buChar char="❖"/>
            </a:pPr>
            <a:r>
              <a:rPr lang="en"/>
              <a:t>20 attributes plus class attribute</a:t>
            </a:r>
            <a:endParaRPr/>
          </a:p>
          <a:p>
            <a:pPr marL="457200" lvl="0" indent="-342900" algn="l" rtl="0">
              <a:spcBef>
                <a:spcPts val="0"/>
              </a:spcBef>
              <a:spcAft>
                <a:spcPts val="0"/>
              </a:spcAft>
              <a:buSzPts val="1800"/>
              <a:buChar char="❖"/>
            </a:pPr>
            <a:r>
              <a:rPr lang="en"/>
              <a:t>700 classified as good, 300 as bad</a:t>
            </a:r>
            <a:endParaRPr/>
          </a:p>
          <a:p>
            <a:pPr marL="457200" lvl="0" indent="-342900" algn="l" rtl="0">
              <a:spcBef>
                <a:spcPts val="0"/>
              </a:spcBef>
              <a:spcAft>
                <a:spcPts val="0"/>
              </a:spcAft>
              <a:buSzPts val="1800"/>
              <a:buChar char="❖"/>
            </a:pPr>
            <a:r>
              <a:rPr lang="en"/>
              <a:t>No noisy errors or discrepancies</a:t>
            </a:r>
            <a:endParaRPr/>
          </a:p>
          <a:p>
            <a:pPr marL="457200" lvl="0" indent="-342900" algn="l" rtl="0">
              <a:spcBef>
                <a:spcPts val="0"/>
              </a:spcBef>
              <a:spcAft>
                <a:spcPts val="0"/>
              </a:spcAft>
              <a:buSzPts val="1800"/>
              <a:buChar char="❖"/>
            </a:pPr>
            <a:r>
              <a:rPr lang="en"/>
              <a:t>Used ⅔ for training set(700), ⅓ for test(300)</a:t>
            </a:r>
            <a:endParaRPr/>
          </a:p>
          <a:p>
            <a:pPr marL="457200" lvl="0" indent="-342900" algn="l" rtl="0">
              <a:spcBef>
                <a:spcPts val="0"/>
              </a:spcBef>
              <a:spcAft>
                <a:spcPts val="0"/>
              </a:spcAft>
              <a:buSzPts val="1800"/>
              <a:buChar char="❖"/>
            </a:pPr>
            <a:r>
              <a:rPr lang="en"/>
              <a:t>13 nominal attributes, 7 numeric attributes</a:t>
            </a:r>
            <a:endParaRPr/>
          </a:p>
          <a:p>
            <a:pPr marL="457200" lvl="0" indent="-342900" algn="l" rtl="0">
              <a:spcBef>
                <a:spcPts val="0"/>
              </a:spcBef>
              <a:spcAft>
                <a:spcPts val="0"/>
              </a:spcAft>
              <a:buSzPts val="1800"/>
              <a:buChar char="❖"/>
            </a:pPr>
            <a:r>
              <a:rPr lang="en"/>
              <a:t>Attributes: </a:t>
            </a:r>
            <a:endParaRPr/>
          </a:p>
          <a:p>
            <a:pPr marL="914400" lvl="1" indent="-317500" algn="l" rtl="0">
              <a:spcBef>
                <a:spcPts val="0"/>
              </a:spcBef>
              <a:spcAft>
                <a:spcPts val="0"/>
              </a:spcAft>
              <a:buSzPts val="1400"/>
              <a:buChar char="➢"/>
            </a:pPr>
            <a:r>
              <a:rPr lang="en" u="sng"/>
              <a:t>On Personal properties :</a:t>
            </a:r>
            <a:r>
              <a:rPr lang="en"/>
              <a:t> savings status, checking status, duration(months), property magnitude, housing type,</a:t>
            </a:r>
            <a:endParaRPr/>
          </a:p>
          <a:p>
            <a:pPr marL="914400" lvl="1" indent="-317500" algn="l" rtl="0">
              <a:spcBef>
                <a:spcPts val="0"/>
              </a:spcBef>
              <a:spcAft>
                <a:spcPts val="0"/>
              </a:spcAft>
              <a:buSzPts val="1400"/>
              <a:buChar char="➢"/>
            </a:pPr>
            <a:r>
              <a:rPr lang="en" u="sng"/>
              <a:t>On Credits: </a:t>
            </a:r>
            <a:r>
              <a:rPr lang="en"/>
              <a:t>credit history, purpose of credit, credit amount, installment commitment, number of existing credits,other payment plans, other parties,</a:t>
            </a:r>
            <a:endParaRPr/>
          </a:p>
          <a:p>
            <a:pPr marL="914400" lvl="1" indent="-317500" algn="l" rtl="0">
              <a:spcBef>
                <a:spcPts val="0"/>
              </a:spcBef>
              <a:spcAft>
                <a:spcPts val="0"/>
              </a:spcAft>
              <a:buSzPts val="1400"/>
              <a:buChar char="➢"/>
            </a:pPr>
            <a:r>
              <a:rPr lang="en" u="sng"/>
              <a:t>On Employment: </a:t>
            </a:r>
            <a:r>
              <a:rPr lang="en"/>
              <a:t>employment  since ( years,), job status, number of dependents, Own telephone</a:t>
            </a:r>
            <a:endParaRPr/>
          </a:p>
          <a:p>
            <a:pPr marL="914400" lvl="1" indent="-317500" algn="l" rtl="0">
              <a:spcBef>
                <a:spcPts val="0"/>
              </a:spcBef>
              <a:spcAft>
                <a:spcPts val="0"/>
              </a:spcAft>
              <a:buSzPts val="1400"/>
              <a:buChar char="➢"/>
            </a:pPr>
            <a:r>
              <a:rPr lang="en" u="sng"/>
              <a:t>On Personal Status:</a:t>
            </a:r>
            <a:r>
              <a:rPr lang="en"/>
              <a:t> personal status and gender, age, residence since x years, foreign worker</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87750" y="1156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Selected Algorithm</a:t>
            </a:r>
            <a:endParaRPr/>
          </a:p>
        </p:txBody>
      </p:sp>
      <p:sp>
        <p:nvSpPr>
          <p:cNvPr id="73" name="Google Shape;73;p16"/>
          <p:cNvSpPr txBox="1">
            <a:spLocks noGrp="1"/>
          </p:cNvSpPr>
          <p:nvPr>
            <p:ph type="body" idx="1"/>
          </p:nvPr>
        </p:nvSpPr>
        <p:spPr>
          <a:xfrm>
            <a:off x="311700" y="72345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000000"/>
                </a:solidFill>
                <a:latin typeface="Times New Roman"/>
                <a:ea typeface="Times New Roman"/>
                <a:cs typeface="Times New Roman"/>
                <a:sym typeface="Times New Roman"/>
              </a:rPr>
              <a:t>For our data mining project, we tried to choose the best possible combination of attributes that works to determine our data mining goal and choosing the classier that fits with that selection algorithm</a:t>
            </a:r>
            <a:r>
              <a:rPr lang="en" sz="1200">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We used Weka as our data mining tool and the Attributes selection Methods used are CfsSubsetEval,InfoGainAttributeEval,WrapperSubsetEval, ClassifierSubsetEval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CfsSubsetEval: This algorithm is also considered as the algorithm with individual predictive ability of each feature which also sets the degree of redundancy between them. This attribute is also highly correlated with the class attribute.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InfoGainAttributeEval: By using InfoGainAttributeEval we can decide the most relevant attribute. It also features the purity of the data with regards to class.</a:t>
            </a:r>
            <a:endParaRPr>
              <a:latin typeface="Times New Roman"/>
              <a:ea typeface="Times New Roman"/>
              <a:cs typeface="Times New Roman"/>
              <a:sym typeface="Times New Roman"/>
            </a:endParaRPr>
          </a:p>
          <a:p>
            <a:pPr marL="457200" lvl="0" indent="0" algn="l" rtl="0">
              <a:spcBef>
                <a:spcPts val="16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000000"/>
                </a:solidFill>
              </a:rPr>
              <a:t>Selected Algorithm </a:t>
            </a:r>
            <a:r>
              <a:rPr lang="en" i="1">
                <a:solidFill>
                  <a:srgbClr val="000000"/>
                </a:solidFill>
              </a:rPr>
              <a:t>continues</a:t>
            </a:r>
            <a:endParaRPr i="1">
              <a:solidFill>
                <a:srgbClr val="000000"/>
              </a:solidFill>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WrapperSubsetEval: Wrapper subset eval uses the classifier to evaluate the attributes  and uses the cross validation to calculate the accuracy.</a:t>
            </a:r>
            <a:endParaRPr/>
          </a:p>
          <a:p>
            <a:pPr marL="457200" lvl="0" indent="-342900" algn="l" rtl="0">
              <a:spcBef>
                <a:spcPts val="0"/>
              </a:spcBef>
              <a:spcAft>
                <a:spcPts val="0"/>
              </a:spcAft>
              <a:buSzPts val="1800"/>
              <a:buChar char="❖"/>
            </a:pPr>
            <a:r>
              <a:rPr lang="en"/>
              <a:t>Classifier Attribute Eval : This algorithm also uses the classifier to evaluate the data set. </a:t>
            </a:r>
            <a:endParaRPr/>
          </a:p>
          <a:p>
            <a:pPr marL="45720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 mining tools or algorithms used </a:t>
            </a:r>
            <a:r>
              <a:rPr lang="en" sz="2400" i="1"/>
              <a:t>continues...</a:t>
            </a:r>
            <a:endParaRPr sz="2400" i="1"/>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the final attributed selection we selected our own attribute selection method where we selected the 12 nominal attributes and we selected the four classifier method which are Naive Bayes, the J48,Simple Logistic and the Multilayer perceptron.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 mining tools or algorithms used </a:t>
            </a:r>
            <a:r>
              <a:rPr lang="en" sz="2400" i="1"/>
              <a:t>continues...</a:t>
            </a:r>
            <a:endParaRPr sz="2400" i="1"/>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naive bayes Classifiers which is also known as highly sophisticated methods gives the highly posterior probability and classifies the independent variable.</a:t>
            </a:r>
            <a:endParaRPr/>
          </a:p>
          <a:p>
            <a:pPr marL="457200" lvl="0" indent="-342900" algn="l" rtl="0">
              <a:spcBef>
                <a:spcPts val="0"/>
              </a:spcBef>
              <a:spcAft>
                <a:spcPts val="0"/>
              </a:spcAft>
              <a:buSzPts val="1800"/>
              <a:buChar char="❖"/>
            </a:pPr>
            <a:r>
              <a:rPr lang="en"/>
              <a:t>The J48 helps to figure out the likely consequences which is also the very fast in compare to other classifiers.</a:t>
            </a:r>
            <a:endParaRPr/>
          </a:p>
          <a:p>
            <a:pPr marL="457200" lvl="0" indent="-342900" algn="l" rtl="0">
              <a:spcBef>
                <a:spcPts val="0"/>
              </a:spcBef>
              <a:spcAft>
                <a:spcPts val="0"/>
              </a:spcAft>
              <a:buSzPts val="1800"/>
              <a:buChar char="❖"/>
            </a:pPr>
            <a:r>
              <a:rPr lang="en"/>
              <a:t>The SimpleLogistics classifier has built in attribute selection method also known as symmetric model and easy to implement.</a:t>
            </a:r>
            <a:endParaRPr/>
          </a:p>
          <a:p>
            <a:pPr marL="457200" lvl="0" indent="-342900" algn="l" rtl="0">
              <a:spcBef>
                <a:spcPts val="0"/>
              </a:spcBef>
              <a:spcAft>
                <a:spcPts val="0"/>
              </a:spcAft>
              <a:buSzPts val="1800"/>
              <a:buChar char="❖"/>
            </a:pPr>
            <a:r>
              <a:rPr lang="en"/>
              <a:t>In the MultilayerPerceptron the hidden layer arbitrary function helps to get the better result than others.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769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Selected Attributes for each algorithm</a:t>
            </a:r>
            <a:endParaRPr/>
          </a:p>
        </p:txBody>
      </p:sp>
      <p:sp>
        <p:nvSpPr>
          <p:cNvPr id="97" name="Google Shape;97;p20"/>
          <p:cNvSpPr txBox="1">
            <a:spLocks noGrp="1"/>
          </p:cNvSpPr>
          <p:nvPr>
            <p:ph type="body" idx="1"/>
          </p:nvPr>
        </p:nvSpPr>
        <p:spPr>
          <a:xfrm>
            <a:off x="200700" y="68475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CFSSubsetEval: (5 attributes)-, </a:t>
            </a:r>
            <a:r>
              <a:rPr lang="en">
                <a:solidFill>
                  <a:srgbClr val="000000"/>
                </a:solidFill>
              </a:rPr>
              <a:t>Checking status, Duration (months), Credit history, Credit Amount, Savings status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InfoGainAttributeEval(14 attributes):Checking status, Savings status, Credit history,Duration months, Purpose of credit, Property magnitude, Housing Type, Other payment plans, Credit amount, Present employment (years), Personal status, Job, Foreign worker, Other parties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Own Attributes(12 attributes):Checking status, Credit history, Purpose of credit, Savings status, Present employment(years), Personal status, Other parties, Property magnitude, Other payment plans, Housing type, Job, Foreign Worker</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00700" y="925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Selected Attributes for WrapperSubset algorithm</a:t>
            </a:r>
            <a:endParaRPr i="1"/>
          </a:p>
        </p:txBody>
      </p:sp>
      <p:sp>
        <p:nvSpPr>
          <p:cNvPr id="103" name="Google Shape;103;p21"/>
          <p:cNvSpPr txBox="1">
            <a:spLocks noGrp="1"/>
          </p:cNvSpPr>
          <p:nvPr>
            <p:ph type="body" idx="1"/>
          </p:nvPr>
        </p:nvSpPr>
        <p:spPr>
          <a:xfrm>
            <a:off x="89700" y="570775"/>
            <a:ext cx="8520600" cy="333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WrapperSubsetEval-NaiveBayes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(17 attributes)Checking_status, Duration_months,Credit_history, Purpose_of_credit,Credit_amount, Savings_status, Present_employment_years, Installment_Commitment, Personal_Status, Other_parties, Residence_since_years, Property_magnitude, Job, Num_dependents, Own_telephone, Foreign_worker, Credit_status.</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WrapperSubsetEval-J48</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(20 attributes) Checking_status, Duration_months,Credit_history, Purpose_of_credit,Credit_amount, Savings_status, Present_employment_years, Installment_Commitment, Personal_Status, Other_parties, Residence_since_years, Property_magnitude, Age, Housing_type, Number_of_existing_credits, job, Num_dependents, Own_telephone, Foreign_worker</a:t>
            </a:r>
            <a:endParaRPr sz="1200" i="1">
              <a:solidFill>
                <a:srgbClr val="000000"/>
              </a:solidFill>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rPr>
              <a:t>WrapperSubsetEval--SimpleLogistic</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(19 attributes)Checking_status, Duration_months,Credit_history, Purpose_of_credit,Credit_amount, Savings_status, Present_employment_years, Installment_Commitment, Personal_Status, Other_parties, Residence_since_years, Property_magnitude, Age, Other_payment_plans, Number_of_existing_credits, job, Num_dependents, Foreign_worker</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WrapperSubsetEval-MultiLayerPerceptron</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(14 attributes)Checking_status, Duration_months, Credit_history, Credit_amount, Savings_status, Present_employment_years, Other_parties, Property_magnitude, Age, Housing_type, Number_of_existing_credits, Own_telephone, Foreign_worker,</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22700" y="129525"/>
            <a:ext cx="85206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Selected Attributes for ClassifierAttributeEval algorithm </a:t>
            </a:r>
            <a:endParaRPr i="1"/>
          </a:p>
          <a:p>
            <a:pPr marL="0" lvl="0" indent="0" algn="l" rtl="0">
              <a:spcBef>
                <a:spcPts val="0"/>
              </a:spcBef>
              <a:spcAft>
                <a:spcPts val="0"/>
              </a:spcAft>
              <a:buNone/>
            </a:pPr>
            <a:endParaRPr/>
          </a:p>
        </p:txBody>
      </p:sp>
      <p:sp>
        <p:nvSpPr>
          <p:cNvPr id="109" name="Google Shape;109;p22"/>
          <p:cNvSpPr txBox="1">
            <a:spLocks noGrp="1"/>
          </p:cNvSpPr>
          <p:nvPr>
            <p:ph type="body" idx="1"/>
          </p:nvPr>
        </p:nvSpPr>
        <p:spPr>
          <a:xfrm>
            <a:off x="311700" y="1156700"/>
            <a:ext cx="8520600" cy="333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ClassiferAttributeEval-NaiveBayes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(10 attributes)Credit history, Credit amount, Installment commitment, Present employment (years), Foreign worker, Duration (months), Savings status, Own telephone, Residence since years, Personal Status,</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 ClassiferAttributeEval-J48</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(10 attributes) Foreign worker, Installment commitment, Personal status, Present employment(years),, Savings status, Residence since years, Purpose of credits, Own telephone, Other parties, Credit history</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ClassiferAttributeEval-SimpleLogistic</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(10 attributes) Credit history, Credit amount, Foreign worker, Installment commitment, Present employment (years), Savings status, Personal status, Own telephone, Residence since years, Other parties</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ClassiferAttributeEval-MultilayerPerceptron</a:t>
            </a:r>
            <a:endParaRPr sz="1200">
              <a:solidFill>
                <a:srgbClr val="000000"/>
              </a:solidFill>
            </a:endParaRPr>
          </a:p>
          <a:p>
            <a:pPr marL="914400" lvl="1" indent="-304800" algn="l" rtl="0">
              <a:spcBef>
                <a:spcPts val="0"/>
              </a:spcBef>
              <a:spcAft>
                <a:spcPts val="0"/>
              </a:spcAft>
              <a:buClr>
                <a:srgbClr val="000000"/>
              </a:buClr>
              <a:buSzPts val="1200"/>
              <a:buChar char="➢"/>
            </a:pPr>
            <a:r>
              <a:rPr lang="en" sz="1200" u="sng">
                <a:solidFill>
                  <a:srgbClr val="000000"/>
                </a:solidFill>
              </a:rPr>
              <a:t>(</a:t>
            </a:r>
            <a:r>
              <a:rPr lang="en" sz="1200">
                <a:solidFill>
                  <a:srgbClr val="000000"/>
                </a:solidFill>
              </a:rPr>
              <a:t>10 attributes)</a:t>
            </a:r>
            <a:r>
              <a:rPr lang="en" sz="1200" u="sng">
                <a:solidFill>
                  <a:srgbClr val="000000"/>
                </a:solidFill>
              </a:rPr>
              <a:t> </a:t>
            </a:r>
            <a:r>
              <a:rPr lang="en" sz="1200">
                <a:solidFill>
                  <a:srgbClr val="000000"/>
                </a:solidFill>
              </a:rPr>
              <a:t>Credit history, Installment commitment, Present employment (years), Credit amount, Savings status, Foreign worker Own telephone, Residence since years, Personal status, Other parties, </a:t>
            </a:r>
            <a:endParaRPr sz="12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2615</Words>
  <Application>Microsoft Macintosh PowerPoint</Application>
  <PresentationFormat>On-screen Show (16:9)</PresentationFormat>
  <Paragraphs>102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vt:lpstr>
      <vt:lpstr>Times New Roman</vt:lpstr>
      <vt:lpstr>Simple Light</vt:lpstr>
      <vt:lpstr>Data Mining Goal</vt:lpstr>
      <vt:lpstr>Data Description</vt:lpstr>
      <vt:lpstr>Selected Algorithm</vt:lpstr>
      <vt:lpstr>Selected Algorithm continues </vt:lpstr>
      <vt:lpstr>Data mining tools or algorithms used continues...</vt:lpstr>
      <vt:lpstr>Data mining tools or algorithms used continues... </vt:lpstr>
      <vt:lpstr>Selected Attributes for each algorithm</vt:lpstr>
      <vt:lpstr>Selected Attributes for WrapperSubset algorithm</vt:lpstr>
      <vt:lpstr>Selected Attributes for ClassifierAttributeEval algorithm  </vt:lpstr>
      <vt:lpstr>Results: Tables </vt:lpstr>
      <vt:lpstr>Best Model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Status Classification </dc:title>
  <cp:lastModifiedBy>Microsoft Office User</cp:lastModifiedBy>
  <cp:revision>2</cp:revision>
  <dcterms:modified xsi:type="dcterms:W3CDTF">2018-12-29T03:13:46Z</dcterms:modified>
</cp:coreProperties>
</file>