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4"/>
  </p:sldMasterIdLst>
  <p:sldIdLst>
    <p:sldId id="257" r:id="rId5"/>
    <p:sldId id="1531" r:id="rId6"/>
    <p:sldId id="262" r:id="rId7"/>
    <p:sldId id="263" r:id="rId8"/>
    <p:sldId id="1532" r:id="rId9"/>
    <p:sldId id="1533" r:id="rId10"/>
    <p:sldId id="1534" r:id="rId11"/>
    <p:sldId id="265" r:id="rId12"/>
    <p:sldId id="266" r:id="rId13"/>
    <p:sldId id="268" r:id="rId14"/>
    <p:sldId id="279" r:id="rId15"/>
    <p:sldId id="280" r:id="rId16"/>
    <p:sldId id="282" r:id="rId17"/>
    <p:sldId id="269" r:id="rId18"/>
    <p:sldId id="1536" r:id="rId19"/>
    <p:sldId id="1541" r:id="rId20"/>
    <p:sldId id="1537" r:id="rId21"/>
    <p:sldId id="1538" r:id="rId22"/>
    <p:sldId id="1539" r:id="rId23"/>
    <p:sldId id="1540" r:id="rId24"/>
    <p:sldId id="1523" r:id="rId25"/>
    <p:sldId id="264" r:id="rId26"/>
    <p:sldId id="1542" r:id="rId27"/>
    <p:sldId id="1543" r:id="rId28"/>
    <p:sldId id="1524" r:id="rId29"/>
    <p:sldId id="1525" r:id="rId30"/>
    <p:sldId id="267" r:id="rId31"/>
    <p:sldId id="1527" r:id="rId32"/>
    <p:sldId id="1528" r:id="rId33"/>
    <p:sldId id="1529" r:id="rId34"/>
    <p:sldId id="15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03F2B"/>
    <a:srgbClr val="344529"/>
    <a:srgbClr val="2B3922"/>
    <a:srgbClr val="2E3722"/>
    <a:srgbClr val="FCF7F1"/>
    <a:srgbClr val="B8D233"/>
    <a:srgbClr val="5CC6D6"/>
    <a:srgbClr val="F8D22F"/>
    <a:srgbClr val="3488A0"/>
    <a:srgbClr val="57903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72" d="100"/>
          <a:sy n="72" d="100"/>
        </p:scale>
        <p:origin x="-56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pPr/>
              <a:t>08/02/2022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35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08/02/2022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95543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pPr/>
              <a:t>08/02/2022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49109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17600" y="77450"/>
            <a:ext cx="102616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198651">
            <a:off x="-3142211" y="3275496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3"/>
            <a:ext cx="5969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" y="581025"/>
            <a:ext cx="116332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196893" y="3"/>
            <a:ext cx="7721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812800" y="667404"/>
            <a:ext cx="11137464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Programming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66864" y="6538422"/>
            <a:ext cx="28448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‹#›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10" name="Rounded Rectangle 3">
            <a:extLst>
              <a:ext uri="{FF2B5EF4-FFF2-40B4-BE49-F238E27FC236}">
                <a16:creationId xmlns="" xmlns:a16="http://schemas.microsoft.com/office/drawing/2014/main" id="{F86E94E3-8CA1-4850-92CB-2FC0DA3517DB}"/>
              </a:ext>
            </a:extLst>
          </p:cNvPr>
          <p:cNvSpPr/>
          <p:nvPr userDrawn="1"/>
        </p:nvSpPr>
        <p:spPr>
          <a:xfrm>
            <a:off x="1117600" y="77450"/>
            <a:ext cx="102616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="" xmlns:a16="http://schemas.microsoft.com/office/drawing/2014/main" id="{5B190028-A356-4513-AE52-4CB2BF0FAC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198651">
            <a:off x="-3142211" y="3275496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14" name="Picture 43">
            <a:extLst>
              <a:ext uri="{FF2B5EF4-FFF2-40B4-BE49-F238E27FC236}">
                <a16:creationId xmlns="" xmlns:a16="http://schemas.microsoft.com/office/drawing/2014/main" id="{20389B39-7844-4F1B-8675-7E683D55AE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3"/>
            <a:ext cx="5969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2" descr="C:\Users\HP\Pictures\animations\1.gif">
            <a:extLst>
              <a:ext uri="{FF2B5EF4-FFF2-40B4-BE49-F238E27FC236}">
                <a16:creationId xmlns="" xmlns:a16="http://schemas.microsoft.com/office/drawing/2014/main" id="{C6B8075D-0F1D-4D59-BA00-7EBBF657190D}"/>
              </a:ext>
            </a:extLst>
          </p:cNvPr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" y="581025"/>
            <a:ext cx="116332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47777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117600" y="77450"/>
            <a:ext cx="102616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142211" y="3275496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3"/>
            <a:ext cx="596900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" y="581025"/>
            <a:ext cx="116332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196893" y="3"/>
            <a:ext cx="77216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812800" y="667404"/>
            <a:ext cx="11137464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3200"/>
            <a:ext cx="38608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Programming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66864" y="6538422"/>
            <a:ext cx="28448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27369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pPr/>
              <a:t>08/02/2022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33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IN" smtClean="0"/>
              <a:pPr/>
              <a:t>08-02-2022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391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pPr/>
              <a:t>08/02/2022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325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pPr/>
              <a:t>08/02/2022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722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pPr/>
              <a:t>08/02/2022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655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pPr/>
              <a:t>08/02/2022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0472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pPr/>
              <a:t>08/02/2022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72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08/02/2022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766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pPr/>
              <a:t>08/02/2022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450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74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gdb.com/pIWq_BnA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="" xmlns:a16="http://schemas.microsoft.com/office/drawing/2014/main" id="{B1602AA6-493A-4F5C-B2AA-76E4E5B9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6096" y="1109472"/>
            <a:ext cx="4775075" cy="2734637"/>
          </a:xfrm>
          <a:noFill/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7458" y="4718246"/>
            <a:ext cx="4775075" cy="55965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C00000"/>
                </a:solidFill>
              </a:rPr>
              <a:t>Prof. Varsha Dange</a:t>
            </a:r>
          </a:p>
        </p:txBody>
      </p:sp>
    </p:spTree>
    <p:extLst>
      <p:ext uri="{BB962C8B-B14F-4D97-AF65-F5344CB8AC3E}">
        <p14:creationId xmlns=""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17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Inheritance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352550"/>
            <a:ext cx="10058400" cy="483870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Inheritance is an important pillar of OOP(Object Oriented Programming). It is the mechanism in java by which one class is allowed to inherit the features(fields and methods) of another class.</a:t>
            </a:r>
          </a:p>
          <a:p>
            <a:pPr algn="just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Super Class: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class whose features are inherited is known as super class(or a base class or a parent class).</a:t>
            </a:r>
          </a:p>
          <a:p>
            <a:pPr algn="just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Sub Class: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The class that inherits the other class is known as subclass(or a derived class, extended class, or child class). The subclass can add its own fields and methods in addition to the super class fields and methods.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86" y="232228"/>
            <a:ext cx="10972800" cy="3000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Inheritance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842" name="AutoShape 2" descr="Inheritance in C++ | Real Life Example of Inheritance in C++ - C++ Tutorial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5844" name="AutoShape 4" descr="Inheritance in C++ | Real Life Example of Inheritance in C++ - C++ Tutorial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514601" y="1378857"/>
            <a:ext cx="7180701" cy="4597401"/>
            <a:chOff x="2514601" y="1378857"/>
            <a:chExt cx="7180701" cy="4597401"/>
          </a:xfrm>
        </p:grpSpPr>
        <p:grpSp>
          <p:nvGrpSpPr>
            <p:cNvPr id="11" name="Group 10"/>
            <p:cNvGrpSpPr/>
            <p:nvPr/>
          </p:nvGrpSpPr>
          <p:grpSpPr>
            <a:xfrm>
              <a:off x="2514601" y="1378857"/>
              <a:ext cx="7180701" cy="4597401"/>
              <a:chOff x="2514601" y="1378857"/>
              <a:chExt cx="7180701" cy="459740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514601" y="1378857"/>
                <a:ext cx="7180701" cy="4597401"/>
                <a:chOff x="2514601" y="1378857"/>
                <a:chExt cx="7180701" cy="4597401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2514601" y="1378857"/>
                  <a:ext cx="7180701" cy="4597401"/>
                  <a:chOff x="2514601" y="1378857"/>
                  <a:chExt cx="7180701" cy="4597401"/>
                </a:xfrm>
              </p:grpSpPr>
              <p:pic>
                <p:nvPicPr>
                  <p:cNvPr id="35846" name="Picture 6" descr="Inheritance in C++ | Real Life Example of Inheritance in C++ - C++ Tutorial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2514601" y="1378857"/>
                    <a:ext cx="7180701" cy="4397829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7" name="Rectangle 6"/>
                  <p:cNvSpPr/>
                  <p:nvPr/>
                </p:nvSpPr>
                <p:spPr>
                  <a:xfrm>
                    <a:off x="6005286" y="5152571"/>
                    <a:ext cx="1600200" cy="82368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265034" y="3091543"/>
                  <a:ext cx="1887537" cy="4089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215721" y="3214914"/>
                <a:ext cx="414337" cy="4089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128000" y="4721224"/>
              <a:ext cx="463550" cy="26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236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10058400" cy="4724400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Reusability: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Inheritance supports the concept of “reusability”, i.e. when we want to create a new class and there is already a class that includes some of the code that we want, we can derive our new class from the existing class.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By doing this, we are reusing the fields and methods of the existing class.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741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24025"/>
            <a:ext cx="6271260" cy="4228719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Encapsulation is defined as the wrapping up of data under a single unit.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the mechanism that binds together code and the data it manipulates.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Another way to think about encapsulation is, it is a protective shield that prevents the data from being accessed by the code outside this shield.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9CECF06-9F8F-478B-9E02-898B3A80F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41" y="1724025"/>
            <a:ext cx="3737610" cy="4297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33362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699760" cy="4560569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Abstraction is the property by virtue of which only the essential details are displayed to the user.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trivial or the non-essentials units are not displayed to the user. Ex: A car is viewed as a car rather than its individual components.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343EDF1-EEF2-4111-9918-DAA978608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10" y="1600201"/>
            <a:ext cx="5082540" cy="4434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CACEF1-3C32-402C-8D93-5060079E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-188686"/>
            <a:ext cx="10972800" cy="85747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FA81F70-5127-466A-8F89-9D14C4813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12" y="1853406"/>
            <a:ext cx="8258175" cy="4133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1873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56BCC3-7F79-44F1-8B7F-F85C1AA2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Object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E3772516-D8E0-4310-8C34-1F0A64DB0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977" y="1600200"/>
            <a:ext cx="7200046" cy="4525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635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C28F05-DE5B-41EF-8560-1DCBDCBB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0338"/>
            <a:ext cx="10972800" cy="205422"/>
          </a:xfrm>
        </p:spPr>
        <p:txBody>
          <a:bodyPr>
            <a:normAutofit fontScale="90000"/>
          </a:bodyPr>
          <a:lstStyle/>
          <a:p>
            <a:r>
              <a:rPr lang="en-US" dirty="0"/>
              <a:t>State of an object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8DF73B1A-0FD7-4D1F-87E1-621EB7E1A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278" y="2548890"/>
            <a:ext cx="7773444" cy="3577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131C1EF-B8F2-48EC-9673-E6CD0298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731837"/>
            <a:ext cx="9096375" cy="14970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1958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E0E5C9-F640-4405-96AB-7AAD2BB4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103188"/>
            <a:ext cx="10972800" cy="457199"/>
          </a:xfrm>
        </p:spPr>
        <p:txBody>
          <a:bodyPr>
            <a:normAutofit fontScale="90000"/>
          </a:bodyPr>
          <a:lstStyle/>
          <a:p>
            <a:r>
              <a:rPr lang="en-US" dirty="0"/>
              <a:t>Behavior of an Object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A4031BA8-70CE-4822-B474-3D564B2F7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712" y="2640330"/>
            <a:ext cx="8342575" cy="3485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CF3A0EB-3F75-4064-89B6-48BB8C895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577" y="982980"/>
            <a:ext cx="9458325" cy="14393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32584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77BCD8-646C-4327-B918-76B1FE24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19" y="-308292"/>
            <a:ext cx="10972800" cy="1143000"/>
          </a:xfrm>
        </p:spPr>
        <p:txBody>
          <a:bodyPr/>
          <a:lstStyle/>
          <a:p>
            <a:r>
              <a:rPr lang="en-US" dirty="0"/>
              <a:t>Identity of an object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029D959-2DC7-40EC-A595-EBEA0B4E1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656" y="942816"/>
            <a:ext cx="9686925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C53C5BB-8735-4D48-AEEA-3E9F721E0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2571750"/>
            <a:ext cx="9229725" cy="35480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54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E5BA99-E950-4FC9-BF4E-CC33ED4B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D21C4B-F194-460C-BC0D-525AFBEB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Object Oriented Programming (OOP)?</a:t>
            </a:r>
          </a:p>
          <a:p>
            <a:r>
              <a:rPr lang="en-US" dirty="0"/>
              <a:t> The need of OOP </a:t>
            </a:r>
          </a:p>
          <a:p>
            <a:r>
              <a:rPr lang="en-US" dirty="0"/>
              <a:t>Characteristics of OOP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528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1CEDA2-7C80-448C-954B-33AFC915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7" y="-136842"/>
            <a:ext cx="10972800" cy="834072"/>
          </a:xfrm>
        </p:spPr>
        <p:txBody>
          <a:bodyPr/>
          <a:lstStyle/>
          <a:p>
            <a:r>
              <a:rPr lang="en-US" dirty="0"/>
              <a:t>Bank Account Object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73F669F-5FEE-40A6-9C93-E62ADBA23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060" y="1451610"/>
            <a:ext cx="9802177" cy="44118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8433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 and Objects</a:t>
            </a:r>
            <a:endParaRPr lang="en-IN" sz="36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645752C-7101-41E7-A4C5-604A03B2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Object Oriented Programming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15400" y="6477001"/>
            <a:ext cx="1600200" cy="19526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46FD1-0723-4B2F-9706-10282F2BA6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067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98840CD-0BE4-4882-9910-1EE46EADDC20}"/>
              </a:ext>
            </a:extLst>
          </p:cNvPr>
          <p:cNvSpPr txBox="1"/>
          <p:nvPr/>
        </p:nvSpPr>
        <p:spPr>
          <a:xfrm>
            <a:off x="673100" y="869312"/>
            <a:ext cx="11277600" cy="588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A class is a template for an object, and an object is an instance of a class.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Class is blueprint of an object.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Class description of variables and method.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Class is means to achieve encapsulation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no memory is allocated for class ,it is logical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0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Object is run time entity: memory get allocated to object in RAM(heap memory)</a:t>
            </a:r>
          </a:p>
          <a:p>
            <a:pPr marL="342900" indent="-342900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000" dirty="0"/>
              <a:t>A class is declared by use of the </a:t>
            </a:r>
            <a:r>
              <a:rPr lang="en-US" sz="3000" b="1" dirty="0">
                <a:solidFill>
                  <a:srgbClr val="FF0000"/>
                </a:solidFill>
              </a:rPr>
              <a:t>class</a:t>
            </a:r>
            <a:r>
              <a:rPr lang="en-US" sz="3000" dirty="0"/>
              <a:t> keyword. </a:t>
            </a:r>
            <a:endParaRPr lang="en-IN" sz="3000" dirty="0">
              <a:cs typeface="Arial" panose="020B0604020202020204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  <a:p>
            <a:endParaRPr lang="en-US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40F8F-3031-4BCB-8EFA-0D6769A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2677"/>
            <a:ext cx="10058400" cy="64633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 and Objects</a:t>
            </a:r>
            <a:endParaRPr lang="en-IN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BAF360C-239F-4077-84C7-1312E56BB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7471" y="1024890"/>
            <a:ext cx="54332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7C250D5-B792-4B88-B4FB-EED0575BA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1101090"/>
            <a:ext cx="566547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3A988-AE47-4341-9859-69475FCCFC21}"/>
              </a:ext>
            </a:extLst>
          </p:cNvPr>
          <p:cNvCxnSpPr>
            <a:cxnSpLocks/>
          </p:cNvCxnSpPr>
          <p:nvPr/>
        </p:nvCxnSpPr>
        <p:spPr>
          <a:xfrm>
            <a:off x="6522720" y="633654"/>
            <a:ext cx="0" cy="622434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61492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50C65-50E6-4C10-9287-A5AEDD0D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Difference between Class and Object 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76EA8B20-5A35-4B67-A29C-C32666D4CB32}"/>
              </a:ext>
            </a:extLst>
          </p:cNvPr>
          <p:cNvSpPr txBox="1">
            <a:spLocks/>
          </p:cNvSpPr>
          <p:nvPr/>
        </p:nvSpPr>
        <p:spPr>
          <a:xfrm>
            <a:off x="2388870" y="686117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/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BBB9271A-6C7C-43DC-9B87-9883D0095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6522" y="1371917"/>
            <a:ext cx="8710488" cy="476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3543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89E87C-7239-4281-B2D3-96DC84F1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EBD2F3-73E3-46C9-B087-C7828C99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600201"/>
            <a:ext cx="9753600" cy="4525963"/>
          </a:xfrm>
        </p:spPr>
        <p:txBody>
          <a:bodyPr/>
          <a:lstStyle/>
          <a:p>
            <a:r>
              <a:rPr lang="en-US" dirty="0"/>
              <a:t>A class is a group of objects which have common properties. </a:t>
            </a:r>
          </a:p>
          <a:p>
            <a:r>
              <a:rPr lang="en-US" dirty="0"/>
              <a:t>A class in Java can contain:</a:t>
            </a:r>
          </a:p>
          <a:p>
            <a:pPr lvl="1"/>
            <a:r>
              <a:rPr lang="en-US" b="1" dirty="0"/>
              <a:t>Fields</a:t>
            </a:r>
            <a:endParaRPr lang="en-US" dirty="0"/>
          </a:p>
          <a:p>
            <a:pPr lvl="1"/>
            <a:r>
              <a:rPr lang="en-US" b="1" dirty="0"/>
              <a:t>Methods</a:t>
            </a:r>
            <a:endParaRPr lang="en-US" dirty="0"/>
          </a:p>
          <a:p>
            <a:pPr lvl="1"/>
            <a:r>
              <a:rPr lang="en-US" b="1" dirty="0"/>
              <a:t>Constructors</a:t>
            </a:r>
            <a:endParaRPr lang="en-US" dirty="0"/>
          </a:p>
          <a:p>
            <a:pPr lvl="1"/>
            <a:r>
              <a:rPr lang="en-US" b="1" dirty="0"/>
              <a:t>Blocks</a:t>
            </a:r>
            <a:endParaRPr lang="en-US" dirty="0"/>
          </a:p>
          <a:p>
            <a:pPr lvl="1"/>
            <a:r>
              <a:rPr lang="en-US" b="1" dirty="0"/>
              <a:t>Nested class and interface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85283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40F8F-3031-4BCB-8EFA-0D6769A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95631"/>
            <a:ext cx="10058400" cy="1371600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Classes and Objects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DBC213-91C4-4968-B6CD-91E5C27A8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952500"/>
            <a:ext cx="10353675" cy="4981575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A simplified general form of a class definition is shown here:</a:t>
            </a:r>
          </a:p>
          <a:p>
            <a:pPr algn="just"/>
            <a:endParaRPr lang="en-IN" sz="3200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A791A91-73A0-4FB5-AFC6-C5FE82A81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79" y="1560337"/>
            <a:ext cx="4086346" cy="506399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="" xmlns:a16="http://schemas.microsoft.com/office/drawing/2014/main" id="{6A755762-A200-4288-B600-8A247E008A74}"/>
              </a:ext>
            </a:extLst>
          </p:cNvPr>
          <p:cNvSpPr/>
          <p:nvPr/>
        </p:nvSpPr>
        <p:spPr>
          <a:xfrm>
            <a:off x="2038350" y="2066925"/>
            <a:ext cx="1609725" cy="762000"/>
          </a:xfrm>
          <a:prstGeom prst="wedgeRoundRectCallout">
            <a:avLst>
              <a:gd name="adj1" fmla="val 100119"/>
              <a:gd name="adj2" fmla="val -597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Data Type</a:t>
            </a:r>
            <a:endParaRPr lang="en-IN" sz="2000" b="1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="" xmlns:a16="http://schemas.microsoft.com/office/drawing/2014/main" id="{D08BE244-5DD9-418F-8A83-29028F8B11C0}"/>
              </a:ext>
            </a:extLst>
          </p:cNvPr>
          <p:cNvSpPr/>
          <p:nvPr/>
        </p:nvSpPr>
        <p:spPr>
          <a:xfrm>
            <a:off x="8543925" y="2312022"/>
            <a:ext cx="1609725" cy="762000"/>
          </a:xfrm>
          <a:prstGeom prst="wedgeRoundRectCallout">
            <a:avLst>
              <a:gd name="adj1" fmla="val -146627"/>
              <a:gd name="adj2" fmla="val -822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Name of Variable</a:t>
            </a:r>
            <a:endParaRPr lang="en-IN" sz="2000" b="1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="" xmlns:a16="http://schemas.microsoft.com/office/drawing/2014/main" id="{868FF2CC-8CE8-4842-A0E5-5C732CE7F13F}"/>
              </a:ext>
            </a:extLst>
          </p:cNvPr>
          <p:cNvSpPr/>
          <p:nvPr/>
        </p:nvSpPr>
        <p:spPr>
          <a:xfrm>
            <a:off x="2038350" y="3538881"/>
            <a:ext cx="1609725" cy="762000"/>
          </a:xfrm>
          <a:prstGeom prst="wedgeRoundRectCallout">
            <a:avLst>
              <a:gd name="adj1" fmla="val 100119"/>
              <a:gd name="adj2" fmla="val -597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Return Type</a:t>
            </a:r>
            <a:endParaRPr lang="en-IN" sz="2000" b="1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="" xmlns:a16="http://schemas.microsoft.com/office/drawing/2014/main" id="{5963B98D-6B95-4013-AC35-3525FE2273AD}"/>
              </a:ext>
            </a:extLst>
          </p:cNvPr>
          <p:cNvSpPr/>
          <p:nvPr/>
        </p:nvSpPr>
        <p:spPr>
          <a:xfrm>
            <a:off x="8820150" y="3790951"/>
            <a:ext cx="1609725" cy="762000"/>
          </a:xfrm>
          <a:prstGeom prst="wedgeRoundRectCallout">
            <a:avLst>
              <a:gd name="adj1" fmla="val -202248"/>
              <a:gd name="adj2" fmla="val -772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Name of Method</a:t>
            </a:r>
            <a:endParaRPr lang="en-IN" sz="2000" b="1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="" xmlns:a16="http://schemas.microsoft.com/office/drawing/2014/main" id="{EE94F1CF-4960-4CFA-A5A0-BE12E1E7E9A5}"/>
              </a:ext>
            </a:extLst>
          </p:cNvPr>
          <p:cNvSpPr/>
          <p:nvPr/>
        </p:nvSpPr>
        <p:spPr>
          <a:xfrm>
            <a:off x="2295344" y="4855884"/>
            <a:ext cx="1609725" cy="762000"/>
          </a:xfrm>
          <a:prstGeom prst="wedgeRoundRectCallout">
            <a:avLst>
              <a:gd name="adj1" fmla="val 100119"/>
              <a:gd name="adj2" fmla="val -597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Code </a:t>
            </a:r>
            <a:endParaRPr lang="en-IN" sz="20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="" xmlns:a16="http://schemas.microsoft.com/office/drawing/2014/main" id="{9ECE98BB-BB02-46F8-891B-B6836742E6F3}"/>
              </a:ext>
            </a:extLst>
          </p:cNvPr>
          <p:cNvSpPr/>
          <p:nvPr/>
        </p:nvSpPr>
        <p:spPr>
          <a:xfrm>
            <a:off x="9348787" y="5776912"/>
            <a:ext cx="1609725" cy="762000"/>
          </a:xfrm>
          <a:prstGeom prst="wedgeRoundRectCallout">
            <a:avLst>
              <a:gd name="adj1" fmla="val -130059"/>
              <a:gd name="adj2" fmla="val -559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Parameters</a:t>
            </a:r>
            <a:r>
              <a:rPr lang="en-US" b="1" dirty="0"/>
              <a:t> Passed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191276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40F8F-3031-4BCB-8EFA-0D6769A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73934"/>
            <a:ext cx="10058400" cy="707886"/>
          </a:xfrm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 and Objects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DBC213-91C4-4968-B6CD-91E5C27A8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9200"/>
            <a:ext cx="10058400" cy="4981575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The data, or variables, defined within a class are called </a:t>
            </a:r>
            <a:r>
              <a:rPr lang="en-US" sz="3200" b="1" dirty="0">
                <a:solidFill>
                  <a:srgbClr val="FF0000"/>
                </a:solidFill>
              </a:rPr>
              <a:t>instance variables</a:t>
            </a:r>
            <a:r>
              <a:rPr lang="en-US" sz="3200" dirty="0"/>
              <a:t>. </a:t>
            </a:r>
          </a:p>
          <a:p>
            <a:pPr algn="just"/>
            <a:r>
              <a:rPr lang="en-US" sz="3200" dirty="0"/>
              <a:t>The code is contained within methods.</a:t>
            </a:r>
          </a:p>
          <a:p>
            <a:pPr algn="just"/>
            <a:r>
              <a:rPr lang="en-US" sz="3200" dirty="0"/>
              <a:t>Collectively, the methods and variables defined within a class are called </a:t>
            </a:r>
            <a:r>
              <a:rPr lang="en-US" sz="3200" b="1" dirty="0">
                <a:solidFill>
                  <a:srgbClr val="FF0000"/>
                </a:solidFill>
              </a:rPr>
              <a:t>members of the class</a:t>
            </a:r>
            <a:r>
              <a:rPr lang="en-US" sz="3200" dirty="0" smtClean="0"/>
              <a:t>.</a:t>
            </a:r>
          </a:p>
          <a:p>
            <a:pPr algn="just"/>
            <a:r>
              <a:rPr lang="en-US" dirty="0" smtClean="0">
                <a:cs typeface="Arial" panose="020B0604020202020204" pitchFamily="34" charset="0"/>
                <a:hlinkClick r:id="rId2"/>
              </a:rPr>
              <a:t>Example</a:t>
            </a:r>
            <a:endParaRPr lang="en-IN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982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40F8F-3031-4BCB-8EFA-0D6769A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43454"/>
            <a:ext cx="10058400" cy="707886"/>
          </a:xfrm>
        </p:spPr>
        <p:txBody>
          <a:bodyPr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 and Objects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DBC213-91C4-4968-B6CD-91E5C27A8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9200"/>
            <a:ext cx="10058400" cy="4981575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Variables defined within a class are called instance variables because each instance of the class (that is, each object of the class) contains its own copy of these variables. </a:t>
            </a:r>
          </a:p>
          <a:p>
            <a:pPr algn="just"/>
            <a:r>
              <a:rPr lang="en-US" sz="3200" dirty="0"/>
              <a:t>Thus, the data for one object is separate and unique from the data for another.</a:t>
            </a:r>
            <a:endParaRPr lang="en-IN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719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40F8F-3031-4BCB-8EFA-0D6769A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04712"/>
            <a:ext cx="10058400" cy="769441"/>
          </a:xfr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 Simple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DBC213-91C4-4968-B6CD-91E5C27A8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73760"/>
            <a:ext cx="10058400" cy="532701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Here is a class called </a:t>
            </a:r>
            <a:r>
              <a:rPr lang="en-US" b="1" dirty="0"/>
              <a:t>Box </a:t>
            </a:r>
            <a:r>
              <a:rPr lang="en-US" dirty="0"/>
              <a:t>that defines three instance variables: </a:t>
            </a:r>
            <a:r>
              <a:rPr lang="en-US" b="1" dirty="0"/>
              <a:t>width</a:t>
            </a:r>
            <a:r>
              <a:rPr lang="en-US" dirty="0"/>
              <a:t>, </a:t>
            </a:r>
            <a:r>
              <a:rPr lang="en-US" b="1" dirty="0"/>
              <a:t>height</a:t>
            </a:r>
            <a:r>
              <a:rPr lang="en-US" dirty="0"/>
              <a:t>, and </a:t>
            </a:r>
            <a:r>
              <a:rPr lang="en-US" b="1" dirty="0"/>
              <a:t>depth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As stated, a class defines a new type of data.</a:t>
            </a:r>
          </a:p>
          <a:p>
            <a:pPr algn="just"/>
            <a:r>
              <a:rPr lang="en-US" dirty="0"/>
              <a:t>In this case, the new data type is called </a:t>
            </a:r>
            <a:r>
              <a:rPr lang="en-US" b="1" dirty="0">
                <a:solidFill>
                  <a:srgbClr val="FF0000"/>
                </a:solidFill>
              </a:rPr>
              <a:t>Box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We will use this name to declare objects of type </a:t>
            </a:r>
            <a:r>
              <a:rPr lang="en-US" b="1" dirty="0">
                <a:solidFill>
                  <a:srgbClr val="FF0000"/>
                </a:solidFill>
              </a:rPr>
              <a:t>Box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It is important to remember that a class declaration only creates a template; </a:t>
            </a:r>
            <a:r>
              <a:rPr lang="en-US" i="1" dirty="0">
                <a:solidFill>
                  <a:srgbClr val="FF0000"/>
                </a:solidFill>
              </a:rPr>
              <a:t>it does not create an actual object</a:t>
            </a:r>
            <a:r>
              <a:rPr lang="en-US" dirty="0"/>
              <a:t>.</a:t>
            </a:r>
            <a:endParaRPr lang="en-IN" sz="3200" dirty="0"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CCFEB2-0829-4782-8DF4-CB881D7C1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05" y="2011679"/>
            <a:ext cx="2852738" cy="16589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613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40F8F-3031-4BCB-8EFA-0D6769A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04712"/>
            <a:ext cx="10058400" cy="769441"/>
          </a:xfr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 Simple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DBC213-91C4-4968-B6CD-91E5C27A8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73760"/>
            <a:ext cx="10058400" cy="562229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To actually create a Box object, you will use a statement like the following: </a:t>
            </a:r>
          </a:p>
          <a:p>
            <a:pPr algn="just"/>
            <a:r>
              <a:rPr lang="en-US" b="1" i="1" dirty="0">
                <a:solidFill>
                  <a:srgbClr val="FF0000"/>
                </a:solidFill>
              </a:rPr>
              <a:t>Box </a:t>
            </a:r>
            <a:r>
              <a:rPr lang="en-US" b="1" i="1" dirty="0" err="1">
                <a:solidFill>
                  <a:srgbClr val="FF0000"/>
                </a:solidFill>
              </a:rPr>
              <a:t>mybox</a:t>
            </a:r>
            <a:r>
              <a:rPr lang="en-US" b="1" i="1" dirty="0">
                <a:solidFill>
                  <a:srgbClr val="FF0000"/>
                </a:solidFill>
              </a:rPr>
              <a:t> = new Box(); </a:t>
            </a:r>
            <a:r>
              <a:rPr lang="en-US" dirty="0"/>
              <a:t>// </a:t>
            </a:r>
            <a:r>
              <a:rPr lang="en-US" sz="2400" dirty="0"/>
              <a:t>create a Box object called </a:t>
            </a:r>
            <a:r>
              <a:rPr lang="en-US" sz="2400" dirty="0" err="1"/>
              <a:t>mybox</a:t>
            </a:r>
            <a:r>
              <a:rPr lang="en-US" sz="2400" dirty="0"/>
              <a:t> </a:t>
            </a:r>
          </a:p>
          <a:p>
            <a:pPr algn="just"/>
            <a:r>
              <a:rPr lang="en-US" dirty="0"/>
              <a:t>After this statement executes, </a:t>
            </a:r>
            <a:r>
              <a:rPr lang="en-US" b="1" dirty="0" err="1"/>
              <a:t>mybox</a:t>
            </a:r>
            <a:r>
              <a:rPr lang="en-US" b="1" dirty="0"/>
              <a:t> </a:t>
            </a:r>
            <a:r>
              <a:rPr lang="en-US" dirty="0"/>
              <a:t>will refer to an instance of </a:t>
            </a:r>
            <a:r>
              <a:rPr lang="en-US" b="1" dirty="0"/>
              <a:t>Box</a:t>
            </a:r>
            <a:r>
              <a:rPr lang="en-US" dirty="0"/>
              <a:t>. Thus, it </a:t>
            </a:r>
            <a:r>
              <a:rPr lang="en-IN" dirty="0"/>
              <a:t>will have “physical” reality.</a:t>
            </a:r>
          </a:p>
          <a:p>
            <a:pPr algn="just"/>
            <a:r>
              <a:rPr lang="en-US" dirty="0"/>
              <a:t>Each time we create an instance of a class, we are creating an object that contains its own copy of each instance variable defined </a:t>
            </a:r>
            <a:r>
              <a:rPr lang="en-IN" dirty="0"/>
              <a:t>by the class.</a:t>
            </a:r>
            <a:endParaRPr lang="en-IN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935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3A509D-B1B5-4B9B-872D-51620C9D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21" y="0"/>
            <a:ext cx="10058400" cy="59973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What is Object Oriented Programming (OOP)?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1C4B84-4342-4AC7-923D-A7849BAE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870857"/>
            <a:ext cx="10058400" cy="4748512"/>
          </a:xfrm>
        </p:spPr>
        <p:txBody>
          <a:bodyPr>
            <a:noAutofit/>
          </a:bodyPr>
          <a:lstStyle/>
          <a:p>
            <a:r>
              <a:rPr lang="en-US" sz="2800" dirty="0"/>
              <a:t>OOPs is a programming paradigm that based on the concept of </a:t>
            </a:r>
            <a:r>
              <a:rPr lang="en-US" sz="2800" dirty="0">
                <a:solidFill>
                  <a:srgbClr val="FF0000"/>
                </a:solidFill>
              </a:rPr>
              <a:t>“object” and “classes”.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Object-oriented programming is a method used for designing a program using classes and objects. </a:t>
            </a:r>
          </a:p>
          <a:p>
            <a:endParaRPr lang="en-US" sz="2800" dirty="0"/>
          </a:p>
          <a:p>
            <a:r>
              <a:rPr lang="en-US" sz="2800" dirty="0"/>
              <a:t>object-oriented programming languages such as C++, Java, Python , JavaScript, Ruby, Perl, Smalltalk etc.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4725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40F8F-3031-4BCB-8EFA-0D6769A5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04712"/>
            <a:ext cx="10058400" cy="769441"/>
          </a:xfr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 Simple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5DBC213-91C4-4968-B6CD-91E5C27A8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873760"/>
            <a:ext cx="10639425" cy="562229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Thus, every </a:t>
            </a:r>
            <a:r>
              <a:rPr lang="en-US" b="1" dirty="0"/>
              <a:t>Box </a:t>
            </a:r>
            <a:r>
              <a:rPr lang="en-US" dirty="0"/>
              <a:t>object will contain its own copies of the instance variables </a:t>
            </a:r>
            <a:r>
              <a:rPr lang="en-US" b="1" dirty="0"/>
              <a:t>width</a:t>
            </a:r>
            <a:r>
              <a:rPr lang="en-US" dirty="0"/>
              <a:t>, </a:t>
            </a:r>
            <a:r>
              <a:rPr lang="en-US" b="1" dirty="0"/>
              <a:t>height</a:t>
            </a:r>
            <a:r>
              <a:rPr lang="en-US" dirty="0"/>
              <a:t>, and </a:t>
            </a:r>
            <a:r>
              <a:rPr lang="en-US" b="1" dirty="0"/>
              <a:t>depth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To access these variables, you will use the </a:t>
            </a:r>
            <a:r>
              <a:rPr lang="en-US" b="1" i="1" dirty="0">
                <a:solidFill>
                  <a:srgbClr val="FF0000"/>
                </a:solidFill>
              </a:rPr>
              <a:t>dot </a:t>
            </a:r>
            <a:r>
              <a:rPr lang="en-US" b="1" dirty="0">
                <a:solidFill>
                  <a:srgbClr val="FF0000"/>
                </a:solidFill>
              </a:rPr>
              <a:t>(.) </a:t>
            </a:r>
            <a:r>
              <a:rPr lang="en-US" dirty="0"/>
              <a:t>operator. </a:t>
            </a:r>
          </a:p>
          <a:p>
            <a:pPr algn="just"/>
            <a:r>
              <a:rPr lang="en-US" dirty="0"/>
              <a:t>The dot operator links the name of the object with the name of an instance variable. </a:t>
            </a:r>
          </a:p>
          <a:p>
            <a:pPr algn="just"/>
            <a:r>
              <a:rPr lang="en-US" dirty="0"/>
              <a:t>For example, to assign the </a:t>
            </a:r>
            <a:r>
              <a:rPr lang="en-US" b="1" dirty="0"/>
              <a:t>width </a:t>
            </a:r>
            <a:r>
              <a:rPr lang="en-US" dirty="0"/>
              <a:t>variable of </a:t>
            </a:r>
            <a:r>
              <a:rPr lang="en-US" b="1" dirty="0" err="1"/>
              <a:t>mybox</a:t>
            </a:r>
            <a:r>
              <a:rPr lang="en-US" b="1" dirty="0"/>
              <a:t> </a:t>
            </a:r>
            <a:r>
              <a:rPr lang="en-US" dirty="0"/>
              <a:t>the</a:t>
            </a:r>
          </a:p>
          <a:p>
            <a:pPr algn="just"/>
            <a:r>
              <a:rPr lang="en-US" dirty="0"/>
              <a:t>value 100, we would use the following statement:</a:t>
            </a:r>
          </a:p>
          <a:p>
            <a:pPr algn="just"/>
            <a:r>
              <a:rPr lang="en-IN" sz="4800" b="1" dirty="0" err="1">
                <a:solidFill>
                  <a:srgbClr val="FF0000"/>
                </a:solidFill>
              </a:rPr>
              <a:t>mybox.width</a:t>
            </a:r>
            <a:r>
              <a:rPr lang="en-IN" sz="4800" b="1" dirty="0">
                <a:solidFill>
                  <a:srgbClr val="FF0000"/>
                </a:solidFill>
              </a:rPr>
              <a:t> = 100;</a:t>
            </a:r>
            <a:endParaRPr lang="en-IN" sz="48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34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7ADBCA6-97A3-4ACB-82B2-1AA654818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496" y="785263"/>
            <a:ext cx="5533104" cy="5738727"/>
          </a:xfrm>
        </p:spPr>
      </p:pic>
      <p:sp>
        <p:nvSpPr>
          <p:cNvPr id="7" name="Speech Bubble: Rectangle 6">
            <a:extLst>
              <a:ext uri="{FF2B5EF4-FFF2-40B4-BE49-F238E27FC236}">
                <a16:creationId xmlns="" xmlns:a16="http://schemas.microsoft.com/office/drawing/2014/main" id="{962AA209-FDA2-4326-8567-BDCD29D8E707}"/>
              </a:ext>
            </a:extLst>
          </p:cNvPr>
          <p:cNvSpPr/>
          <p:nvPr/>
        </p:nvSpPr>
        <p:spPr>
          <a:xfrm>
            <a:off x="6990080" y="1183640"/>
            <a:ext cx="3870960" cy="2245360"/>
          </a:xfrm>
          <a:prstGeom prst="wedgeRectCallout">
            <a:avLst>
              <a:gd name="adj1" fmla="val -115059"/>
              <a:gd name="adj2" fmla="val -12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0" i="0" u="none" strike="noStrike" baseline="0" dirty="0">
                <a:latin typeface="LiberationSerif"/>
              </a:rPr>
              <a:t>Call the file that contains this program </a:t>
            </a:r>
            <a:r>
              <a:rPr lang="en-US" sz="2000" b="1" i="0" u="none" strike="noStrike" baseline="0" dirty="0">
                <a:latin typeface="LiberationSerif-Bold"/>
              </a:rPr>
              <a:t>BoxDemo.java</a:t>
            </a:r>
            <a:r>
              <a:rPr lang="en-US" sz="2000" b="0" i="0" u="none" strike="noStrike" baseline="0" dirty="0">
                <a:latin typeface="LiberationSerif"/>
              </a:rPr>
              <a:t>, because the </a:t>
            </a:r>
            <a:r>
              <a:rPr lang="en-US" sz="2000" b="1" i="0" u="none" strike="noStrike" baseline="0" dirty="0">
                <a:latin typeface="LiberationSerif-Bold"/>
              </a:rPr>
              <a:t>main( ) </a:t>
            </a:r>
            <a:r>
              <a:rPr lang="en-US" sz="2000" b="0" i="0" u="none" strike="noStrike" baseline="0" dirty="0">
                <a:latin typeface="LiberationSerif"/>
              </a:rPr>
              <a:t>method is in the class called </a:t>
            </a:r>
            <a:r>
              <a:rPr lang="en-US" sz="2000" b="1" i="0" u="none" strike="noStrike" baseline="0" dirty="0" err="1">
                <a:latin typeface="LiberationSerif-Bold"/>
              </a:rPr>
              <a:t>BoxDemo</a:t>
            </a:r>
            <a:r>
              <a:rPr lang="en-US" sz="2000" b="0" i="0" u="none" strike="noStrike" baseline="0" dirty="0">
                <a:latin typeface="LiberationSerif"/>
              </a:rPr>
              <a:t>, not the class called </a:t>
            </a:r>
            <a:r>
              <a:rPr lang="en-US" sz="2000" b="1" i="0" u="none" strike="noStrike" baseline="0" dirty="0">
                <a:latin typeface="LiberationSerif-Bold"/>
              </a:rPr>
              <a:t>Box</a:t>
            </a:r>
            <a:r>
              <a:rPr lang="en-US" sz="2000" b="0" i="0" u="none" strike="noStrike" baseline="0" dirty="0">
                <a:latin typeface="LiberationSerif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9463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89ED3A-657F-40EB-8652-1FAC9F05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056"/>
            <a:ext cx="10058400" cy="41917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effectLst/>
                <a:ea typeface="Times New Roman" panose="02020603050405020304" pitchFamily="18" charset="0"/>
              </a:rPr>
              <a:t>The Need of OOP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B11B6A-1073-4763-9C34-ED835B877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04687"/>
            <a:ext cx="10058400" cy="474805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Object oriented programming is essential for following reasons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1) To represent real life entities of problems in system design.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2) To ensure reusability and extensibility of modules.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3) Design modules that are tolerant to changes in future.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4) Increase software productivity and reduce software development cost.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5) Increase quality of software developed.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6) Manage time schedule.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7) To develop secure software (i.e. Security).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165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D470B3-D534-460A-A4DA-E73E7F3C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086" y="0"/>
            <a:ext cx="10972800" cy="494619"/>
          </a:xfrm>
        </p:spPr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chemeClr val="bg1"/>
                </a:solidFill>
                <a:ea typeface="Times New Roman" panose="02020603050405020304" pitchFamily="18" charset="0"/>
              </a:rPr>
              <a:t>Contd</a:t>
            </a:r>
            <a:r>
              <a:rPr lang="en-IN" b="1" dirty="0">
                <a:solidFill>
                  <a:schemeClr val="bg1"/>
                </a:solidFill>
                <a:ea typeface="Times New Roman" panose="02020603050405020304" pitchFamily="18" charset="0"/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E53C2C-235E-47E7-8213-019AC657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8) To develop portable software (i.e. Portability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9) Easy to integrate (i.e. Integrity).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10) To develop user friendly software.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11) To develop accurate Software.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12) Easy maintain.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13) Code readability is more.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976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A7170F-2F65-46AC-AC87-BC52BBAD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4742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Contd..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905B0C4D-48EC-4582-A821-A4C7AC42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100"/>
            <a:ext cx="6637020" cy="4549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64F893E-0F9C-4C8F-97C0-3F90DC0DB559}"/>
              </a:ext>
            </a:extLst>
          </p:cNvPr>
          <p:cNvSpPr/>
          <p:nvPr/>
        </p:nvSpPr>
        <p:spPr>
          <a:xfrm>
            <a:off x="7783830" y="2109460"/>
            <a:ext cx="37719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OOP was developed because limitations were discovered in earlier approaches to programming.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447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23F76-6BB5-4BED-88A1-EF57EF7E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2" y="0"/>
            <a:ext cx="10972800" cy="56129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Contd..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087E64B-68C6-4481-BFA6-A7655B11C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257" y="1088571"/>
            <a:ext cx="8583485" cy="54718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575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685" y="1"/>
            <a:ext cx="10058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Characteristics of object-oriented languages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7E9F40DF-6839-4041-BE31-5D3765E3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1610" y="1577340"/>
            <a:ext cx="4754880" cy="438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6F19B95-9D9B-473C-8466-A0B12BE1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04" y="2196862"/>
            <a:ext cx="4754879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62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Polymorphism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40229"/>
            <a:ext cx="10058400" cy="5641521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Polymorphism refers to the ability of OOPs programming languages to differentiate between entities with the same name efficiently. </a:t>
            </a:r>
          </a:p>
          <a:p>
            <a:pPr algn="just"/>
            <a:r>
              <a:rPr lang="en-US" dirty="0"/>
              <a:t>One thing-Many forms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1915887" y="3106057"/>
            <a:ext cx="9187542" cy="3477305"/>
            <a:chOff x="1915887" y="3106057"/>
            <a:chExt cx="9187542" cy="3477305"/>
          </a:xfrm>
        </p:grpSpPr>
        <p:pic>
          <p:nvPicPr>
            <p:cNvPr id="16386" name="Picture 2" descr="Polymorphism in C++ | Real Life Example of Polymorphism in C++ - C++  Tutorial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15887" y="3106057"/>
              <a:ext cx="9187542" cy="3477305"/>
            </a:xfrm>
            <a:prstGeom prst="rect">
              <a:avLst/>
            </a:prstGeom>
            <a:noFill/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368287" y="5187270"/>
              <a:ext cx="1691599" cy="302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80ADAB7D-A020-4056-A91E-AB977729C1C2}" vid="{3CDE05E5-7F5C-42B8-9293-3D2A49FC2B6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1040</TotalTime>
  <Words>922</Words>
  <Application>Microsoft Office PowerPoint</Application>
  <PresentationFormat>Custom</PresentationFormat>
  <Paragraphs>122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Theme1</vt:lpstr>
      <vt:lpstr>Object Oriented Programming</vt:lpstr>
      <vt:lpstr>Introduction</vt:lpstr>
      <vt:lpstr>What is Object Oriented Programming (OOP)? </vt:lpstr>
      <vt:lpstr>The Need of OOP</vt:lpstr>
      <vt:lpstr>Contd…</vt:lpstr>
      <vt:lpstr>Contd..</vt:lpstr>
      <vt:lpstr>Contd..</vt:lpstr>
      <vt:lpstr>Characteristics of object-oriented languages</vt:lpstr>
      <vt:lpstr>Polymorphism </vt:lpstr>
      <vt:lpstr>Inheritance </vt:lpstr>
      <vt:lpstr>Inheritance</vt:lpstr>
      <vt:lpstr>Inheritance </vt:lpstr>
      <vt:lpstr>Encapsulation</vt:lpstr>
      <vt:lpstr>Abstraction</vt:lpstr>
      <vt:lpstr>Object</vt:lpstr>
      <vt:lpstr>Examples of Object</vt:lpstr>
      <vt:lpstr>State of an object</vt:lpstr>
      <vt:lpstr>Behavior of an Object</vt:lpstr>
      <vt:lpstr>Identity of an object</vt:lpstr>
      <vt:lpstr>Bank Account Object</vt:lpstr>
      <vt:lpstr>Classes and Objects</vt:lpstr>
      <vt:lpstr>Classes and Objects</vt:lpstr>
      <vt:lpstr>Difference between Class and Object   </vt:lpstr>
      <vt:lpstr>Contd..</vt:lpstr>
      <vt:lpstr>Classes and Objects</vt:lpstr>
      <vt:lpstr>Classes and Objects</vt:lpstr>
      <vt:lpstr>Classes and Objects</vt:lpstr>
      <vt:lpstr>A Simple Class</vt:lpstr>
      <vt:lpstr>A Simple Class</vt:lpstr>
      <vt:lpstr>A Simple Class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Varsha Dange</dc:creator>
  <cp:lastModifiedBy>Rahul Dange</cp:lastModifiedBy>
  <cp:revision>61</cp:revision>
  <dcterms:created xsi:type="dcterms:W3CDTF">2021-08-23T10:30:43Z</dcterms:created>
  <dcterms:modified xsi:type="dcterms:W3CDTF">2022-02-08T16:18:33Z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