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687" r:id="rId5"/>
  </p:sldMasterIdLst>
  <p:notesMasterIdLst>
    <p:notesMasterId r:id="rId25"/>
  </p:notesMasterIdLst>
  <p:sldIdLst>
    <p:sldId id="1525" r:id="rId6"/>
    <p:sldId id="1531" r:id="rId7"/>
    <p:sldId id="1530" r:id="rId8"/>
    <p:sldId id="1550" r:id="rId9"/>
    <p:sldId id="1552" r:id="rId10"/>
    <p:sldId id="1553" r:id="rId11"/>
    <p:sldId id="1555" r:id="rId12"/>
    <p:sldId id="1556" r:id="rId13"/>
    <p:sldId id="1562" r:id="rId14"/>
    <p:sldId id="1557" r:id="rId15"/>
    <p:sldId id="1558" r:id="rId16"/>
    <p:sldId id="1559" r:id="rId17"/>
    <p:sldId id="1560" r:id="rId18"/>
    <p:sldId id="1561" r:id="rId19"/>
    <p:sldId id="1541" r:id="rId20"/>
    <p:sldId id="1542" r:id="rId21"/>
    <p:sldId id="1543" r:id="rId22"/>
    <p:sldId id="1547" r:id="rId23"/>
    <p:sldId id="15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nyanesh Kanade" initials="DK" lastIdx="1" clrIdx="0">
    <p:extLst>
      <p:ext uri="{19B8F6BF-5375-455C-9EA6-DF929625EA0E}">
        <p15:presenceInfo xmlns="" xmlns:p15="http://schemas.microsoft.com/office/powerpoint/2012/main" userId="128bfb93f41ac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7903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-924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98B41-3FE9-4A0E-B134-329964A7D9CB}" type="datetimeFigureOut">
              <a:rPr lang="en-US" smtClean="0"/>
              <a:pPr/>
              <a:t>10/02/2022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E7A6A-2D13-47EC-8E66-EF1FC3847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10/02/2022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425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10/02/2022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56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10/02/2022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5483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pPr/>
              <a:t>10/02/2022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205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10/02/2022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7651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pPr/>
              <a:t>10/02/2022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16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10/02/2022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282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10/02/2022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5145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10/02/2022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3440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10/02/2022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0358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pPr/>
              <a:t>10/02/2022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752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10/02/2022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7174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10/02/2022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0579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10/02/2022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287915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10/02/2022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47659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7600" y="77450"/>
            <a:ext cx="102616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198651">
            <a:off x="-3142211" y="3275496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3"/>
            <a:ext cx="5969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00" y="581025"/>
            <a:ext cx="116332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196893" y="3"/>
            <a:ext cx="7721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812800" y="667404"/>
            <a:ext cx="11137464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3200"/>
            <a:ext cx="3860800" cy="2603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66864" y="6538422"/>
            <a:ext cx="2844800" cy="260350"/>
          </a:xfrm>
        </p:spPr>
        <p:txBody>
          <a:bodyPr/>
          <a:lstStyle>
            <a:lvl1pPr>
              <a:defRPr/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48143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10/02/2022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794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10/02/2022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154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10/02/2022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046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10/02/2022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911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10/02/2022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711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10/02/2022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4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10/02/2022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146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10/02/2022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525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10/02/2022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470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NHYByGzI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Pvd-cN8i-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POULCLZrg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ee4mpwAHD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rinket.io/java/ad723905e4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i08kULiC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Object Oriented Programming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- 2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10/02/2022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9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Different ways to create objects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0" name="Google Shape;210;p7"/>
          <p:cNvSpPr txBox="1">
            <a:spLocks noGrp="1"/>
          </p:cNvSpPr>
          <p:nvPr>
            <p:ph type="body" idx="1"/>
          </p:nvPr>
        </p:nvSpPr>
        <p:spPr>
          <a:xfrm>
            <a:off x="609599" y="702538"/>
            <a:ext cx="11325225" cy="615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3) Java </a:t>
            </a:r>
            <a:r>
              <a:rPr lang="en-US" b="1" dirty="0" err="1"/>
              <a:t>newInstance</a:t>
            </a:r>
            <a:r>
              <a:rPr lang="en-US" b="1" dirty="0"/>
              <a:t>() method of Constructor class</a:t>
            </a:r>
            <a:endParaRPr dirty="0"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The </a:t>
            </a:r>
            <a:r>
              <a:rPr lang="en-US" dirty="0" err="1"/>
              <a:t>newInstance</a:t>
            </a:r>
            <a:r>
              <a:rPr lang="en-US" dirty="0"/>
              <a:t>() method throws the following Exception:</a:t>
            </a:r>
            <a:endParaRPr dirty="0"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 err="1"/>
              <a:t>IllegalAccessException</a:t>
            </a:r>
            <a:r>
              <a:rPr lang="en-US" b="1" dirty="0"/>
              <a:t>:</a:t>
            </a:r>
            <a:r>
              <a:rPr lang="en-US" dirty="0"/>
              <a:t> If the constructor is inaccessible.</a:t>
            </a:r>
            <a:endParaRPr dirty="0"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 err="1"/>
              <a:t>IllegalArgumentException</a:t>
            </a:r>
            <a:r>
              <a:rPr lang="en-US" b="1" dirty="0"/>
              <a:t>:</a:t>
            </a:r>
            <a:r>
              <a:rPr lang="en-US" dirty="0"/>
              <a:t> If the actual and formal parameter differ in number.</a:t>
            </a:r>
            <a:endParaRPr dirty="0"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 err="1"/>
              <a:t>InstantiationException</a:t>
            </a:r>
            <a:r>
              <a:rPr lang="en-US" b="1" dirty="0"/>
              <a:t>:</a:t>
            </a:r>
            <a:r>
              <a:rPr lang="en-US" dirty="0"/>
              <a:t> If the class constructor represents an abstract class.</a:t>
            </a:r>
            <a:endParaRPr dirty="0"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 err="1"/>
              <a:t>InvocationTargetException</a:t>
            </a:r>
            <a:r>
              <a:rPr lang="en-US" b="1" dirty="0"/>
              <a:t>:</a:t>
            </a:r>
            <a:r>
              <a:rPr lang="en-US" dirty="0"/>
              <a:t> If the underlying constructor throws an exception.</a:t>
            </a:r>
            <a:endParaRPr dirty="0"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 err="1"/>
              <a:t>ExceptionInInitializerError</a:t>
            </a:r>
            <a:r>
              <a:rPr lang="en-US" b="1" dirty="0"/>
              <a:t>:</a:t>
            </a:r>
            <a:r>
              <a:rPr lang="en-US" dirty="0"/>
              <a:t> If the initialization provoked by this method fails</a:t>
            </a:r>
            <a:r>
              <a:rPr lang="en-US" dirty="0" smtClean="0"/>
              <a:t>.      </a:t>
            </a:r>
            <a:r>
              <a:rPr lang="en-US" dirty="0" smtClean="0">
                <a:hlinkClick r:id="rId3"/>
              </a:rPr>
              <a:t>Example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Different ways to create objects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7" name="Google Shape;217;p8"/>
          <p:cNvSpPr txBox="1">
            <a:spLocks noGrp="1"/>
          </p:cNvSpPr>
          <p:nvPr>
            <p:ph type="body" idx="1"/>
          </p:nvPr>
        </p:nvSpPr>
        <p:spPr>
          <a:xfrm>
            <a:off x="609599" y="702538"/>
            <a:ext cx="11325225" cy="615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4) Java </a:t>
            </a:r>
            <a:r>
              <a:rPr lang="en-US" b="1" dirty="0" err="1"/>
              <a:t>Object.clone</a:t>
            </a:r>
            <a:r>
              <a:rPr lang="en-US" b="1" dirty="0"/>
              <a:t>() method</a:t>
            </a:r>
            <a:endParaRPr dirty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Java </a:t>
            </a:r>
            <a:r>
              <a:rPr lang="en-US" b="1" dirty="0"/>
              <a:t>clone()</a:t>
            </a:r>
            <a:r>
              <a:rPr lang="en-US" dirty="0"/>
              <a:t> method creates a copy of an existing object. </a:t>
            </a:r>
            <a:endParaRPr dirty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It is defined in </a:t>
            </a:r>
            <a:r>
              <a:rPr lang="en-US" b="1" dirty="0"/>
              <a:t>Object</a:t>
            </a:r>
            <a:r>
              <a:rPr lang="en-US" dirty="0"/>
              <a:t> class. It returns clone of this instance. </a:t>
            </a:r>
            <a:endParaRPr dirty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two most important point about clone() method is:</a:t>
            </a:r>
            <a:endParaRPr dirty="0"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dirty="0"/>
              <a:t>The </a:t>
            </a:r>
            <a:r>
              <a:rPr lang="en-US" b="1" dirty="0" err="1"/>
              <a:t>Cloneable</a:t>
            </a:r>
            <a:r>
              <a:rPr lang="en-US" dirty="0"/>
              <a:t> interface must be implemented while using clone() method. It is defined in </a:t>
            </a:r>
            <a:r>
              <a:rPr lang="en-US" b="1" dirty="0" err="1"/>
              <a:t>java.lang</a:t>
            </a:r>
            <a:r>
              <a:rPr lang="en-US" dirty="0"/>
              <a:t> package.</a:t>
            </a:r>
            <a:endParaRPr dirty="0"/>
          </a:p>
          <a:p>
            <a:pPr marL="514350" lvl="0" indent="-3111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dirty="0"/>
          </a:p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dirty="0"/>
              <a:t>The </a:t>
            </a:r>
            <a:r>
              <a:rPr lang="en-US" b="1" dirty="0"/>
              <a:t>clone()</a:t>
            </a:r>
            <a:r>
              <a:rPr lang="en-US" dirty="0"/>
              <a:t> method must override with other classes.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Different ways to create objects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3" name="Google Shape;223;p9"/>
          <p:cNvSpPr txBox="1">
            <a:spLocks noGrp="1"/>
          </p:cNvSpPr>
          <p:nvPr>
            <p:ph type="body" idx="1"/>
          </p:nvPr>
        </p:nvSpPr>
        <p:spPr>
          <a:xfrm>
            <a:off x="609599" y="702538"/>
            <a:ext cx="11325225" cy="615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4) Java </a:t>
            </a:r>
            <a:r>
              <a:rPr lang="en-US" b="1" dirty="0" err="1"/>
              <a:t>Object.clone</a:t>
            </a:r>
            <a:r>
              <a:rPr lang="en-US" b="1" dirty="0"/>
              <a:t>() method</a:t>
            </a:r>
            <a:endParaRPr dirty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When we use clone() method in class, the class must call </a:t>
            </a:r>
            <a:r>
              <a:rPr lang="en-US" b="1" dirty="0" err="1"/>
              <a:t>super.clone</a:t>
            </a:r>
            <a:r>
              <a:rPr lang="en-US" b="1" dirty="0"/>
              <a:t>()</a:t>
            </a:r>
            <a:r>
              <a:rPr lang="en-US" dirty="0"/>
              <a:t> to obtain the cloned object reference.</a:t>
            </a:r>
            <a:endParaRPr dirty="0"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method throws the </a:t>
            </a:r>
            <a:r>
              <a:rPr lang="en-US" b="1" dirty="0" err="1"/>
              <a:t>CloneNotSupportedException</a:t>
            </a:r>
            <a:r>
              <a:rPr lang="en-US" dirty="0"/>
              <a:t> if the Object class does not support the </a:t>
            </a:r>
            <a:r>
              <a:rPr lang="en-US" dirty="0" err="1"/>
              <a:t>Cloneable</a:t>
            </a:r>
            <a:r>
              <a:rPr lang="en-US" dirty="0"/>
              <a:t> interface</a:t>
            </a:r>
            <a:r>
              <a:rPr lang="en-US" dirty="0" smtClean="0"/>
              <a:t>.</a:t>
            </a: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hlinkClick r:id="rId3"/>
              </a:rPr>
              <a:t>Example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Different ways to create objects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1" name="Google Shape;231;p10"/>
          <p:cNvSpPr txBox="1">
            <a:spLocks noGrp="1"/>
          </p:cNvSpPr>
          <p:nvPr>
            <p:ph type="body" idx="1"/>
          </p:nvPr>
        </p:nvSpPr>
        <p:spPr>
          <a:xfrm>
            <a:off x="609600" y="702538"/>
            <a:ext cx="11325225" cy="615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5) Java Object Serialization and </a:t>
            </a:r>
            <a:r>
              <a:rPr lang="en-US" b="1" dirty="0" err="1" smtClean="0"/>
              <a:t>Deserialization</a:t>
            </a:r>
            <a:endParaRPr lang="en-US" b="1" dirty="0" smtClean="0"/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 smtClean="0"/>
              <a:t>  Whenever we serialize and then </a:t>
            </a:r>
            <a:r>
              <a:rPr lang="en-US" dirty="0" err="1" smtClean="0"/>
              <a:t>deserialize</a:t>
            </a:r>
            <a:r>
              <a:rPr lang="en-US" dirty="0" smtClean="0"/>
              <a:t> an object JVM creates a separate object for us</a:t>
            </a: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A </a:t>
            </a:r>
            <a:r>
              <a:rPr lang="en-US" dirty="0"/>
              <a:t>class must implement </a:t>
            </a:r>
            <a:r>
              <a:rPr lang="en-US" b="1" dirty="0" err="1"/>
              <a:t>Serializable</a:t>
            </a:r>
            <a:r>
              <a:rPr lang="en-US" dirty="0"/>
              <a:t> interface which belongs to </a:t>
            </a:r>
            <a:r>
              <a:rPr lang="en-US" b="1" dirty="0"/>
              <a:t>java.io</a:t>
            </a:r>
            <a:r>
              <a:rPr lang="en-US" dirty="0"/>
              <a:t> package. </a:t>
            </a:r>
            <a:endParaRPr dirty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</a:t>
            </a:r>
            <a:r>
              <a:rPr lang="en-US" dirty="0" err="1"/>
              <a:t>Serializable</a:t>
            </a:r>
            <a:r>
              <a:rPr lang="en-US" dirty="0"/>
              <a:t> interface does not have any method and field.</a:t>
            </a:r>
            <a:endParaRPr dirty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They add special behavior to the class. </a:t>
            </a:r>
            <a:endParaRPr dirty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JVM creates a separate space whenever we serialize and </a:t>
            </a:r>
            <a:r>
              <a:rPr lang="en-US" dirty="0" err="1"/>
              <a:t>deserialize</a:t>
            </a:r>
            <a:r>
              <a:rPr lang="en-US" dirty="0"/>
              <a:t> an object. It does not use any constructor to create an object.</a:t>
            </a:r>
            <a:endParaRPr dirty="0"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Different ways to create objects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7" name="Google Shape;237;p11"/>
          <p:cNvSpPr txBox="1">
            <a:spLocks noGrp="1"/>
          </p:cNvSpPr>
          <p:nvPr>
            <p:ph type="body" idx="1"/>
          </p:nvPr>
        </p:nvSpPr>
        <p:spPr>
          <a:xfrm>
            <a:off x="609600" y="702538"/>
            <a:ext cx="11325225" cy="615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5) Java Object Serialization and Deserialization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 </a:t>
            </a:r>
            <a:r>
              <a:rPr lang="en-US" b="1"/>
              <a:t>Serialization</a:t>
            </a:r>
            <a:r>
              <a:rPr lang="en-US"/>
              <a:t> is a process of converting an object into a sequence of bytes.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 </a:t>
            </a:r>
            <a:r>
              <a:rPr lang="en-US" b="1"/>
              <a:t>ObjectOutputStream</a:t>
            </a:r>
            <a:r>
              <a:rPr lang="en-US"/>
              <a:t> class is used to serialize an object.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 </a:t>
            </a:r>
            <a:r>
              <a:rPr lang="en-US" b="1"/>
              <a:t>writeObject()</a:t>
            </a:r>
            <a:r>
              <a:rPr lang="en-US"/>
              <a:t> method of </a:t>
            </a:r>
            <a:r>
              <a:rPr lang="en-US" b="1"/>
              <a:t>ObjectOutputStream</a:t>
            </a:r>
            <a:r>
              <a:rPr lang="en-US"/>
              <a:t> class serialize an object and write the specified object to the ObjectOutputStram class. 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method accepts an object as a parameter.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5462C2-D04F-4652-A7C5-9D12E144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5912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Access Modifiers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FA7F8-331D-4795-9FA5-7558BEAA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088"/>
            <a:ext cx="10972800" cy="561181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Encapsulation links data with the code that manipulates it.</a:t>
            </a:r>
          </a:p>
          <a:p>
            <a:pPr algn="just"/>
            <a:r>
              <a:rPr lang="en-US" dirty="0"/>
              <a:t>However, encapsulation provides another important attribute: access control.</a:t>
            </a:r>
          </a:p>
          <a:p>
            <a:pPr algn="just"/>
            <a:r>
              <a:rPr lang="en-US" dirty="0"/>
              <a:t>Through encapsulation, we can control what parts of a program can access the members of a class. </a:t>
            </a:r>
          </a:p>
          <a:p>
            <a:pPr algn="just"/>
            <a:r>
              <a:rPr lang="en-US" dirty="0"/>
              <a:t>By controlling access, we can prevent misuse. </a:t>
            </a:r>
          </a:p>
          <a:p>
            <a:pPr algn="just"/>
            <a:r>
              <a:rPr lang="en-US" dirty="0"/>
              <a:t>Use of Access modifiers provides encapsulation.</a:t>
            </a:r>
          </a:p>
          <a:p>
            <a:pPr algn="just"/>
            <a:r>
              <a:rPr lang="en-US" dirty="0"/>
              <a:t>These are keywords that specify the level of access, or protection,  control the visibility  of class members .</a:t>
            </a:r>
          </a:p>
        </p:txBody>
      </p:sp>
    </p:spTree>
    <p:extLst>
      <p:ext uri="{BB962C8B-B14F-4D97-AF65-F5344CB8AC3E}">
        <p14:creationId xmlns="" xmlns:p14="http://schemas.microsoft.com/office/powerpoint/2010/main" val="318469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5462C2-D04F-4652-A7C5-9D12E144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5912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Access Modifiers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FA7F8-331D-4795-9FA5-7558BEAA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088"/>
            <a:ext cx="6762750" cy="56118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Public: </a:t>
            </a:r>
            <a:r>
              <a:rPr lang="en-US" dirty="0"/>
              <a:t>Accessible from any other class</a:t>
            </a:r>
          </a:p>
          <a:p>
            <a:pPr algn="just"/>
            <a:r>
              <a:rPr lang="en-US" b="1" dirty="0"/>
              <a:t>Private: </a:t>
            </a:r>
            <a:r>
              <a:rPr lang="en-US" dirty="0"/>
              <a:t>Accessible only inside its own class</a:t>
            </a:r>
          </a:p>
          <a:p>
            <a:pPr algn="just"/>
            <a:r>
              <a:rPr lang="en-US" b="1" dirty="0"/>
              <a:t>Protected: </a:t>
            </a:r>
            <a:r>
              <a:rPr lang="en-US" dirty="0"/>
              <a:t>Accessible inside the same package and to the sub-classes in different packages. </a:t>
            </a:r>
          </a:p>
          <a:p>
            <a:pPr algn="just"/>
            <a:r>
              <a:rPr lang="en-US" b="1" dirty="0"/>
              <a:t>Default: </a:t>
            </a:r>
            <a:r>
              <a:rPr lang="en-US" dirty="0"/>
              <a:t>Accessible inside the same package. Members created without any access modifier will have this access.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532ED2F-5663-409A-891F-CEDA7F3A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933450"/>
            <a:ext cx="4560570" cy="4533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1460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5462C2-D04F-4652-A7C5-9D12E144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5912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Access Modifiers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FA7F8-331D-4795-9FA5-7558BEAA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088"/>
            <a:ext cx="10972800" cy="5764212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/>
              <a:t>Public</a:t>
            </a:r>
            <a:r>
              <a:rPr lang="en-US" sz="4000" dirty="0"/>
              <a:t>: </a:t>
            </a:r>
          </a:p>
          <a:p>
            <a:pPr algn="just"/>
            <a:r>
              <a:rPr lang="en-US" dirty="0"/>
              <a:t>When a member of a class is specified by </a:t>
            </a:r>
            <a:r>
              <a:rPr lang="en-US" b="1" dirty="0"/>
              <a:t>public</a:t>
            </a:r>
            <a:r>
              <a:rPr lang="en-US" dirty="0"/>
              <a:t>, then that member can be accessed by any other code.</a:t>
            </a:r>
          </a:p>
          <a:p>
            <a:pPr algn="just"/>
            <a:r>
              <a:rPr lang="en-US" dirty="0"/>
              <a:t>The access level of a public modifier is everywhere. </a:t>
            </a:r>
          </a:p>
          <a:p>
            <a:pPr algn="just"/>
            <a:r>
              <a:rPr lang="en-US" dirty="0"/>
              <a:t>It can be accessed from within the class, outside the class, within the package and outside the package.</a:t>
            </a:r>
          </a:p>
          <a:p>
            <a:pPr algn="just"/>
            <a:r>
              <a:rPr lang="en-IN" b="1" dirty="0"/>
              <a:t>main(</a:t>
            </a:r>
            <a:r>
              <a:rPr lang="en-US" b="1" dirty="0"/>
              <a:t>) </a:t>
            </a:r>
            <a:r>
              <a:rPr lang="en-US" dirty="0"/>
              <a:t>has always been preceded by the </a:t>
            </a:r>
            <a:r>
              <a:rPr lang="en-US" b="1" dirty="0"/>
              <a:t>public </a:t>
            </a:r>
            <a:r>
              <a:rPr lang="en-US" dirty="0"/>
              <a:t>modifier. </a:t>
            </a:r>
          </a:p>
          <a:p>
            <a:pPr algn="just"/>
            <a:r>
              <a:rPr lang="en-US" dirty="0"/>
              <a:t>It is called by code that is outside the program—that is, by the </a:t>
            </a:r>
            <a:r>
              <a:rPr lang="en-US" b="1" dirty="0">
                <a:solidFill>
                  <a:srgbClr val="FF0000"/>
                </a:solidFill>
              </a:rPr>
              <a:t>Java run-time system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15485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5462C2-D04F-4652-A7C5-9D12E144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5912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Access Modifiers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FA7F8-331D-4795-9FA5-7558BEAA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088"/>
            <a:ext cx="10972800" cy="5764212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/>
              <a:t>Private</a:t>
            </a:r>
            <a:r>
              <a:rPr lang="en-US" sz="4000" dirty="0"/>
              <a:t>: </a:t>
            </a:r>
          </a:p>
          <a:p>
            <a:pPr algn="just"/>
            <a:r>
              <a:rPr lang="en-US" dirty="0"/>
              <a:t>When the private modifier is applied to class members, they can only be accessed inside their current class.</a:t>
            </a:r>
          </a:p>
          <a:p>
            <a:pPr algn="just"/>
            <a:r>
              <a:rPr lang="en-US" dirty="0"/>
              <a:t>Code inside subclasses cannot access the variable or method, nor can code from any external class.</a:t>
            </a:r>
          </a:p>
          <a:p>
            <a:pPr algn="just"/>
            <a:r>
              <a:rPr lang="en-US" dirty="0"/>
              <a:t>Even if using the object , we cannot access a private members of a class . </a:t>
            </a:r>
          </a:p>
          <a:p>
            <a:pPr algn="just"/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966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5462C2-D04F-4652-A7C5-9D12E144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5912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Accessing private Fields via Accessor Methods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FA7F8-331D-4795-9FA5-7558BEAA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088"/>
            <a:ext cx="10972800" cy="5764212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/>
              <a:t>Private</a:t>
            </a:r>
            <a:r>
              <a:rPr lang="en-US" sz="4000" dirty="0"/>
              <a:t>: </a:t>
            </a:r>
          </a:p>
          <a:p>
            <a:pPr algn="just"/>
            <a:r>
              <a:rPr lang="en-US" dirty="0"/>
              <a:t>Fields are often declared private to control the access to them from the outside world. </a:t>
            </a:r>
          </a:p>
          <a:p>
            <a:pPr algn="just"/>
            <a:r>
              <a:rPr lang="en-US" dirty="0"/>
              <a:t>In some cases the fields are truly private, meaning they are only used internally in the class. </a:t>
            </a:r>
          </a:p>
          <a:p>
            <a:pPr algn="just"/>
            <a:r>
              <a:rPr lang="en-US" dirty="0"/>
              <a:t>In other cases the fields can be accessed via accessor methods (e.g. getters and setters). </a:t>
            </a:r>
          </a:p>
          <a:p>
            <a:pPr algn="just"/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46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Different ways to create objects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C01B91F-0326-4593-A008-4AA2F262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04875"/>
            <a:ext cx="10972800" cy="555307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There are five different ways to create an object in Java: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Java new Operator</a:t>
            </a:r>
          </a:p>
          <a:p>
            <a:pPr marL="514350" indent="-514350">
              <a:buFont typeface="+mj-lt"/>
              <a:buAutoNum type="arabicPeriod"/>
            </a:pPr>
            <a:endParaRPr lang="en-IN" b="1" dirty="0"/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Java </a:t>
            </a:r>
            <a:r>
              <a:rPr lang="en-IN" b="1" dirty="0" err="1"/>
              <a:t>Class.newInstance</a:t>
            </a:r>
            <a:r>
              <a:rPr lang="en-IN" b="1" dirty="0"/>
              <a:t>() method</a:t>
            </a:r>
          </a:p>
          <a:p>
            <a:pPr marL="514350" indent="-514350">
              <a:buFont typeface="+mj-lt"/>
              <a:buAutoNum type="arabicPeriod"/>
            </a:pPr>
            <a:endParaRPr lang="en-IN" b="1" dirty="0"/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Java </a:t>
            </a:r>
            <a:r>
              <a:rPr lang="en-IN" b="1" dirty="0" err="1"/>
              <a:t>newInstance</a:t>
            </a:r>
            <a:r>
              <a:rPr lang="en-IN" b="1" dirty="0"/>
              <a:t>() method of </a:t>
            </a:r>
            <a:r>
              <a:rPr lang="en-IN" b="1" dirty="0" smtClean="0"/>
              <a:t>Constructor class</a:t>
            </a:r>
            <a:endParaRPr lang="en-IN" b="1" dirty="0"/>
          </a:p>
          <a:p>
            <a:pPr marL="514350" indent="-514350">
              <a:buFont typeface="+mj-lt"/>
              <a:buAutoNum type="arabicPeriod"/>
            </a:pPr>
            <a:endParaRPr lang="en-IN" b="1" dirty="0"/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Java </a:t>
            </a:r>
            <a:r>
              <a:rPr lang="en-IN" b="1" dirty="0" err="1"/>
              <a:t>Object.clone</a:t>
            </a:r>
            <a:r>
              <a:rPr lang="en-IN" b="1" dirty="0"/>
              <a:t>() method</a:t>
            </a:r>
          </a:p>
          <a:p>
            <a:pPr marL="514350" indent="-514350">
              <a:buFont typeface="+mj-lt"/>
              <a:buAutoNum type="arabicPeriod"/>
            </a:pPr>
            <a:endParaRPr lang="en-IN" b="1" dirty="0"/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Java Object Serialization and Deserialization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309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objects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C01B91F-0326-4593-A008-4AA2F262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904875"/>
            <a:ext cx="11325225" cy="3541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Java new Operator</a:t>
            </a:r>
          </a:p>
          <a:p>
            <a:r>
              <a:rPr lang="en-US" dirty="0"/>
              <a:t>This is the most popular way to create an object in Java. </a:t>
            </a:r>
          </a:p>
          <a:p>
            <a:r>
              <a:rPr lang="en-US" dirty="0"/>
              <a:t>A new operator is followed by a call to constructor which initializes the new object. </a:t>
            </a:r>
          </a:p>
          <a:p>
            <a:r>
              <a:rPr lang="en-US" dirty="0"/>
              <a:t>While we create an object it occupies space in the heap.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/>
              <a:t>allocates memory for an object during run time.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195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objects 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139D056-7BDE-4296-8AA8-102568D34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804307"/>
            <a:ext cx="7620000" cy="422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299CCB8-00AC-44AC-9FFE-6EFB54933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69441"/>
            <a:ext cx="7620000" cy="733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AFCC97C-B020-4D12-80C3-3ECA16617FCF}"/>
              </a:ext>
            </a:extLst>
          </p:cNvPr>
          <p:cNvSpPr/>
          <p:nvPr/>
        </p:nvSpPr>
        <p:spPr>
          <a:xfrm>
            <a:off x="609600" y="5147325"/>
            <a:ext cx="8225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What do you think will happen when the following statement gets executed?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B59DBC4-A8C3-4366-802B-C83A5984C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855" y="1548582"/>
            <a:ext cx="2952750" cy="2533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3F4F78B-FDA9-4FB3-AE44-3D522BD39046}"/>
              </a:ext>
            </a:extLst>
          </p:cNvPr>
          <p:cNvSpPr/>
          <p:nvPr/>
        </p:nvSpPr>
        <p:spPr>
          <a:xfrm>
            <a:off x="8492490" y="902251"/>
            <a:ext cx="3699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Roboto"/>
              </a:rPr>
              <a:t>Step 1: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The reference variable is created in the stack.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DAA8746-1A64-4E20-BC03-E589E9E92814}"/>
              </a:ext>
            </a:extLst>
          </p:cNvPr>
          <p:cNvSpPr/>
          <p:nvPr/>
        </p:nvSpPr>
        <p:spPr>
          <a:xfrm>
            <a:off x="8492490" y="4082232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Roboto"/>
              </a:rPr>
              <a:t>Step 2: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The object is created in the heap.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189DC1A-E388-4BE2-A47B-A2ED58DAF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490" y="4736003"/>
            <a:ext cx="3611880" cy="1666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88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objects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3223865-A211-498B-A3DF-BC5184AF6E62}"/>
              </a:ext>
            </a:extLst>
          </p:cNvPr>
          <p:cNvSpPr/>
          <p:nvPr/>
        </p:nvSpPr>
        <p:spPr>
          <a:xfrm>
            <a:off x="609600" y="934135"/>
            <a:ext cx="10877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Roboto"/>
              </a:rPr>
              <a:t>Step 3: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The reference variable in the stack refers to the object in the heap.                            </a:t>
            </a:r>
            <a:r>
              <a:rPr lang="en-US" dirty="0">
                <a:solidFill>
                  <a:srgbClr val="000000"/>
                </a:solidFill>
                <a:latin typeface="Roboto"/>
                <a:hlinkClick r:id="rId2"/>
              </a:rPr>
              <a:t>Example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90E7842-92D7-440C-A661-54DEC2A7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1683067"/>
            <a:ext cx="9144000" cy="26003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9DAA5B6-2FCF-49E8-B9D8-4FA2E1FCEB7F}"/>
              </a:ext>
            </a:extLst>
          </p:cNvPr>
          <p:cNvSpPr/>
          <p:nvPr/>
        </p:nvSpPr>
        <p:spPr>
          <a:xfrm>
            <a:off x="731520" y="4667726"/>
            <a:ext cx="1075563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Roboto"/>
              </a:rPr>
              <a:t>Notes: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One reference variable can point to one and only one object at a time.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One object can be referenced by multiple reference variables at any given point of time.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09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 err="1" smtClean="0">
                <a:solidFill>
                  <a:schemeClr val="lt1"/>
                </a:solidFill>
              </a:rPr>
              <a:t>Contd</a:t>
            </a:r>
            <a:r>
              <a:rPr lang="en-US" b="1" dirty="0" smtClean="0">
                <a:solidFill>
                  <a:schemeClr val="lt1"/>
                </a:solidFill>
              </a:rPr>
              <a:t>…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184" name="Google Shape;18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8229" y="1132114"/>
            <a:ext cx="9666514" cy="5314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Different ways to create objects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7" name="Google Shape;197;p5"/>
          <p:cNvSpPr txBox="1">
            <a:spLocks noGrp="1"/>
          </p:cNvSpPr>
          <p:nvPr>
            <p:ph type="body" idx="1"/>
          </p:nvPr>
        </p:nvSpPr>
        <p:spPr>
          <a:xfrm>
            <a:off x="609599" y="904875"/>
            <a:ext cx="1132522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2) Java </a:t>
            </a:r>
            <a:r>
              <a:rPr lang="en-US" b="1" dirty="0" err="1"/>
              <a:t>c</a:t>
            </a:r>
            <a:r>
              <a:rPr lang="en-US" b="1" dirty="0" err="1" smtClean="0"/>
              <a:t>lass.newInstance</a:t>
            </a:r>
            <a:r>
              <a:rPr lang="en-US" b="1" dirty="0"/>
              <a:t>() method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Java </a:t>
            </a:r>
            <a:r>
              <a:rPr lang="en-US" b="1" dirty="0" err="1"/>
              <a:t>c</a:t>
            </a:r>
            <a:r>
              <a:rPr lang="en-US" b="1" dirty="0" err="1" smtClean="0"/>
              <a:t>lass.newInstance</a:t>
            </a:r>
            <a:r>
              <a:rPr lang="en-US" b="1" dirty="0"/>
              <a:t>()</a:t>
            </a:r>
            <a:r>
              <a:rPr lang="en-US" dirty="0"/>
              <a:t> is the method of </a:t>
            </a:r>
            <a:r>
              <a:rPr lang="en-US" dirty="0" smtClean="0"/>
              <a:t>class </a:t>
            </a:r>
            <a:r>
              <a:rPr lang="en-US" b="1" dirty="0" err="1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.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</a:t>
            </a:r>
            <a:r>
              <a:rPr lang="en-US" dirty="0" smtClean="0"/>
              <a:t>class </a:t>
            </a:r>
            <a:r>
              <a:rPr lang="en-US" b="1" dirty="0" err="1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belongs to </a:t>
            </a:r>
            <a:r>
              <a:rPr lang="en-US" b="1" dirty="0" err="1"/>
              <a:t>java.lang</a:t>
            </a:r>
            <a:r>
              <a:rPr lang="en-US" dirty="0"/>
              <a:t> package. </a:t>
            </a:r>
            <a:endParaRPr lang="en-US" dirty="0" smtClean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It creates a new instance of the class represented by this Class object. </a:t>
            </a:r>
            <a:endParaRPr lang="en-US" dirty="0" smtClean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It returns the newly created instance of the class</a:t>
            </a:r>
            <a:r>
              <a:rPr lang="en-US" dirty="0" smtClean="0"/>
              <a:t>.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hlinkClick r:id="rId3"/>
              </a:rPr>
              <a:t>Example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Different ways to create objects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4" name="Google Shape;204;p6"/>
          <p:cNvSpPr txBox="1">
            <a:spLocks noGrp="1"/>
          </p:cNvSpPr>
          <p:nvPr>
            <p:ph type="body" idx="1"/>
          </p:nvPr>
        </p:nvSpPr>
        <p:spPr>
          <a:xfrm>
            <a:off x="609599" y="702538"/>
            <a:ext cx="11325225" cy="615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3) Java </a:t>
            </a:r>
            <a:r>
              <a:rPr lang="en-US" b="1" dirty="0" err="1"/>
              <a:t>newInstance</a:t>
            </a:r>
            <a:r>
              <a:rPr lang="en-US" b="1" dirty="0"/>
              <a:t>() method of Constructor </a:t>
            </a:r>
            <a:r>
              <a:rPr lang="en-US" b="1" dirty="0" smtClean="0"/>
              <a:t>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Java </a:t>
            </a:r>
            <a:r>
              <a:rPr lang="en-US" b="1" dirty="0"/>
              <a:t>Constructor</a:t>
            </a:r>
            <a:r>
              <a:rPr lang="en-US" dirty="0"/>
              <a:t> class also has a </a:t>
            </a:r>
            <a:r>
              <a:rPr lang="en-US" b="1" dirty="0" err="1"/>
              <a:t>newInstance</a:t>
            </a:r>
            <a:r>
              <a:rPr lang="en-US" b="1" dirty="0"/>
              <a:t>()</a:t>
            </a:r>
            <a:r>
              <a:rPr lang="en-US" dirty="0"/>
              <a:t> method similar to </a:t>
            </a:r>
            <a:r>
              <a:rPr lang="en-US" dirty="0" err="1"/>
              <a:t>newInstance</a:t>
            </a:r>
            <a:r>
              <a:rPr lang="en-US" dirty="0"/>
              <a:t>() method of Class </a:t>
            </a:r>
            <a:r>
              <a:rPr lang="en-US" dirty="0" err="1"/>
              <a:t>class</a:t>
            </a:r>
            <a:r>
              <a:rPr lang="en-US" dirty="0"/>
              <a:t>. </a:t>
            </a:r>
            <a:endParaRPr lang="en-US" dirty="0" smtClean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  <a:p>
            <a:pPr marL="342900" lvl="0" indent="-342900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newInstance</a:t>
            </a:r>
            <a:r>
              <a:rPr lang="en-US" b="1" dirty="0">
                <a:solidFill>
                  <a:srgbClr val="FF0000"/>
                </a:solidFill>
              </a:rPr>
              <a:t>()	 </a:t>
            </a:r>
            <a:r>
              <a:rPr lang="en-US" dirty="0"/>
              <a:t>method belongs to </a:t>
            </a:r>
            <a:endParaRPr dirty="0" smtClean="0"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 err="1" smtClean="0"/>
              <a:t>java.lang.reflect.Constructor</a:t>
            </a:r>
            <a:r>
              <a:rPr lang="en-US" dirty="0" smtClean="0"/>
              <a:t> class. </a:t>
            </a:r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 smtClean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Both </a:t>
            </a:r>
            <a:r>
              <a:rPr lang="en-US" dirty="0" err="1"/>
              <a:t>newInstance</a:t>
            </a:r>
            <a:r>
              <a:rPr lang="en-US" dirty="0"/>
              <a:t>() method are known as reflective ways to create object.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 err="1" smtClean="0">
                <a:solidFill>
                  <a:schemeClr val="lt1"/>
                </a:solidFill>
              </a:rPr>
              <a:t>Contd</a:t>
            </a:r>
            <a:r>
              <a:rPr lang="en-US" b="1" dirty="0" smtClean="0">
                <a:solidFill>
                  <a:schemeClr val="lt1"/>
                </a:solidFill>
              </a:rPr>
              <a:t>…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04" name="Google Shape;204;p6"/>
          <p:cNvSpPr txBox="1">
            <a:spLocks noGrp="1"/>
          </p:cNvSpPr>
          <p:nvPr>
            <p:ph type="body" idx="1"/>
          </p:nvPr>
        </p:nvSpPr>
        <p:spPr>
          <a:xfrm>
            <a:off x="609599" y="702538"/>
            <a:ext cx="11325225" cy="615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In </a:t>
            </a:r>
            <a:r>
              <a:rPr lang="en-US" dirty="0"/>
              <a:t>fact the </a:t>
            </a:r>
            <a:r>
              <a:rPr lang="en-US" b="1" dirty="0" err="1">
                <a:solidFill>
                  <a:srgbClr val="FF0000"/>
                </a:solidFill>
              </a:rPr>
              <a:t>newInstance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method of Class </a:t>
            </a:r>
            <a:r>
              <a:rPr lang="en-US" dirty="0" err="1"/>
              <a:t>class</a:t>
            </a:r>
            <a:r>
              <a:rPr lang="en-US" dirty="0"/>
              <a:t> internally uses </a:t>
            </a:r>
            <a:r>
              <a:rPr lang="en-US" b="1" dirty="0" err="1">
                <a:solidFill>
                  <a:srgbClr val="57903F"/>
                </a:solidFill>
              </a:rPr>
              <a:t>newInstance</a:t>
            </a:r>
            <a:r>
              <a:rPr lang="en-US" b="1" dirty="0">
                <a:solidFill>
                  <a:srgbClr val="57903F"/>
                </a:solidFill>
              </a:rPr>
              <a:t>() </a:t>
            </a:r>
            <a:r>
              <a:rPr lang="en-US" dirty="0"/>
              <a:t>method of Constructor class. </a:t>
            </a:r>
            <a:endParaRPr lang="en-US" dirty="0" smtClean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method returns a new object created by calling the constructor</a:t>
            </a:r>
            <a:r>
              <a:rPr lang="en-US" dirty="0" smtClean="0"/>
              <a:t>.</a:t>
            </a:r>
            <a:endParaRPr lang="en-US" smtClean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 smtClean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The framework like Spring ,Struts and Hibernate internally uses this method for object creation.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OP_21-22" id="{3BB6369F-73EF-4F0F-872D-38F434AC5059}" vid="{1DF60808-1836-4FC8-BCA8-1518923398BB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80ADAB7D-A020-4056-A91E-AB977729C1C2}" vid="{3CDE05E5-7F5C-42B8-9293-3D2A49FC2B6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16c05727-aa75-4e4a-9b5f-8a80a1165891"/>
    <ds:schemaRef ds:uri="http://www.w3.org/XML/1998/namespace"/>
    <ds:schemaRef ds:uri="http://schemas.microsoft.com/office/infopath/2007/PartnerControls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{6D2A1871-C02E-43C0-8717-5684970A3C60}tf78438558_win32</Template>
  <TotalTime>11859</TotalTime>
  <Words>647</Words>
  <Application>Microsoft Office PowerPoint</Application>
  <PresentationFormat>Custom</PresentationFormat>
  <Paragraphs>123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Theme1</vt:lpstr>
      <vt:lpstr>Object Oriented Programming Lecture - 2</vt:lpstr>
      <vt:lpstr>Different ways to create objects </vt:lpstr>
      <vt:lpstr>create objects </vt:lpstr>
      <vt:lpstr>create objects </vt:lpstr>
      <vt:lpstr>create objects </vt:lpstr>
      <vt:lpstr>Contd…</vt:lpstr>
      <vt:lpstr>Different ways to create objects </vt:lpstr>
      <vt:lpstr>Different ways to create objects </vt:lpstr>
      <vt:lpstr>Contd…</vt:lpstr>
      <vt:lpstr>Different ways to create objects </vt:lpstr>
      <vt:lpstr>Different ways to create objects </vt:lpstr>
      <vt:lpstr>Different ways to create objects </vt:lpstr>
      <vt:lpstr>Different ways to create objects </vt:lpstr>
      <vt:lpstr>Different ways to create objects </vt:lpstr>
      <vt:lpstr>Access Modifiers</vt:lpstr>
      <vt:lpstr>Access Modifiers</vt:lpstr>
      <vt:lpstr>Access Modifiers</vt:lpstr>
      <vt:lpstr>Access Modifiers</vt:lpstr>
      <vt:lpstr>Accessing private Fields via Accessor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Varsha Dange</dc:creator>
  <cp:lastModifiedBy>Rahul Dange</cp:lastModifiedBy>
  <cp:revision>89</cp:revision>
  <dcterms:created xsi:type="dcterms:W3CDTF">2021-08-24T09:58:05Z</dcterms:created>
  <dcterms:modified xsi:type="dcterms:W3CDTF">2022-02-10T05:43:56Z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