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87" r:id="rId5"/>
  </p:sldMasterIdLst>
  <p:sldIdLst>
    <p:sldId id="1525" r:id="rId6"/>
    <p:sldId id="1550" r:id="rId7"/>
    <p:sldId id="1577" r:id="rId8"/>
    <p:sldId id="1578" r:id="rId9"/>
    <p:sldId id="1581" r:id="rId10"/>
    <p:sldId id="1579" r:id="rId11"/>
    <p:sldId id="1582" r:id="rId12"/>
    <p:sldId id="1590" r:id="rId13"/>
    <p:sldId id="1583" r:id="rId14"/>
    <p:sldId id="1584" r:id="rId15"/>
    <p:sldId id="1585" r:id="rId16"/>
    <p:sldId id="1586" r:id="rId17"/>
    <p:sldId id="1587" r:id="rId18"/>
    <p:sldId id="1588" r:id="rId19"/>
    <p:sldId id="1589" r:id="rId20"/>
    <p:sldId id="1554" r:id="rId21"/>
    <p:sldId id="1555" r:id="rId22"/>
    <p:sldId id="1556" r:id="rId23"/>
    <p:sldId id="1557" r:id="rId24"/>
    <p:sldId id="1559" r:id="rId25"/>
    <p:sldId id="1558" r:id="rId26"/>
    <p:sldId id="1591" r:id="rId27"/>
    <p:sldId id="1560" r:id="rId28"/>
    <p:sldId id="1561" r:id="rId29"/>
    <p:sldId id="1562" r:id="rId30"/>
    <p:sldId id="1563" r:id="rId31"/>
    <p:sldId id="1564" r:id="rId32"/>
    <p:sldId id="1572" r:id="rId33"/>
    <p:sldId id="1574" r:id="rId34"/>
    <p:sldId id="1592" r:id="rId35"/>
    <p:sldId id="1593" r:id="rId36"/>
    <p:sldId id="1594" r:id="rId37"/>
    <p:sldId id="1595" r:id="rId38"/>
    <p:sldId id="1597" r:id="rId39"/>
    <p:sldId id="15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nyanesh Kanade" initials="DK" lastIdx="1" clrIdx="0">
    <p:extLst>
      <p:ext uri="{19B8F6BF-5375-455C-9EA6-DF929625EA0E}">
        <p15:presenceInfo xmlns:p15="http://schemas.microsoft.com/office/powerpoint/2012/main" xmlns="" userId="128bfb93f41ac6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7903F"/>
    <a:srgbClr val="344529"/>
    <a:srgbClr val="2B3922"/>
    <a:srgbClr val="2E3722"/>
    <a:srgbClr val="FCF7F1"/>
    <a:srgbClr val="B8D233"/>
    <a:srgbClr val="5CC6D6"/>
    <a:srgbClr val="F8D22F"/>
    <a:srgbClr val="F03F2B"/>
    <a:srgbClr val="3488A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804"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FDDEF9-B2E9-46EA-A5FB-0F55ED130031}" type="datetime1">
              <a:rPr lang="en-US" smtClean="0"/>
              <a:pPr/>
              <a:t>25/08/2022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2425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484A6-4302-4DE9-B677-0768C64EA57E}" type="datetime1">
              <a:rPr lang="en-US" smtClean="0"/>
              <a:pPr/>
              <a:t>25/08/2022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756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7423-B3AC-4F71-A3A1-AD699B87C198}" type="datetime1">
              <a:rPr lang="en-US" smtClean="0"/>
              <a:pPr/>
              <a:t>25/08/2022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3548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pPr/>
              <a:t>25/08/2022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42053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pPr/>
              <a:t>25/08/2022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93765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25/08/2022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4416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pPr/>
              <a:t>25/08/2022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228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pPr/>
              <a:t>25/08/2022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85145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pPr/>
              <a:t>25/08/2022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243440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25/08/2022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060358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pPr/>
              <a:t>25/08/2022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00752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0DAC-05B3-4649-9CBD-3C14F1F71087}" type="datetime1">
              <a:rPr lang="en-US" smtClean="0"/>
              <a:pPr/>
              <a:t>25/08/2022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17174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25/08/2022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880579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pPr/>
              <a:t>25/08/2022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323287915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pPr/>
              <a:t>25/08/2022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10476595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ounded Rectangle 3"/>
          <p:cNvSpPr/>
          <p:nvPr/>
        </p:nvSpPr>
        <p:spPr>
          <a:xfrm>
            <a:off x="1117600" y="77450"/>
            <a:ext cx="102616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p:nvSpPr>
        <p:spPr bwMode="auto">
          <a:xfrm rot="16198651">
            <a:off x="-3142211" y="3275496"/>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p:nvPicPr>
        <p:blipFill>
          <a:blip r:embed="rId2" cstate="print"/>
          <a:srcRect/>
          <a:stretch>
            <a:fillRect/>
          </a:stretch>
        </p:blipFill>
        <p:spPr bwMode="auto">
          <a:xfrm>
            <a:off x="2" y="3"/>
            <a:ext cx="596900" cy="614363"/>
          </a:xfrm>
          <a:prstGeom prst="rect">
            <a:avLst/>
          </a:prstGeom>
          <a:noFill/>
          <a:ln w="9525">
            <a:noFill/>
            <a:miter lim="800000"/>
            <a:headEnd/>
            <a:tailEnd/>
          </a:ln>
        </p:spPr>
      </p:pic>
      <p:pic>
        <p:nvPicPr>
          <p:cNvPr id="9" name="Picture 12" descr="C:\Users\HP\Pictures\animations\1.gif"/>
          <p:cNvPicPr>
            <a:picLocks noChangeArrowheads="1"/>
          </p:cNvPicPr>
          <p:nvPr/>
        </p:nvPicPr>
        <p:blipFill>
          <a:blip r:embed="rId3" cstate="print"/>
          <a:srcRect/>
          <a:stretch>
            <a:fillRect/>
          </a:stretch>
        </p:blipFill>
        <p:spPr bwMode="auto">
          <a:xfrm>
            <a:off x="546100" y="581025"/>
            <a:ext cx="11633200" cy="71438"/>
          </a:xfrm>
          <a:prstGeom prst="rect">
            <a:avLst/>
          </a:prstGeom>
          <a:noFill/>
          <a:ln w="9525">
            <a:noFill/>
            <a:miter lim="800000"/>
            <a:headEnd/>
            <a:tailEnd/>
          </a:ln>
        </p:spPr>
      </p:pic>
      <p:sp>
        <p:nvSpPr>
          <p:cNvPr id="7" name="Title Placeholder 1"/>
          <p:cNvSpPr>
            <a:spLocks noGrp="1"/>
          </p:cNvSpPr>
          <p:nvPr>
            <p:ph type="title"/>
          </p:nvPr>
        </p:nvSpPr>
        <p:spPr bwMode="auto">
          <a:xfrm>
            <a:off x="2196893" y="3"/>
            <a:ext cx="77216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a:t>Click to edit Master title style</a:t>
            </a:r>
            <a:endParaRPr lang="en-US" dirty="0"/>
          </a:p>
        </p:txBody>
      </p:sp>
      <p:sp>
        <p:nvSpPr>
          <p:cNvPr id="8" name="Text Placeholder 2"/>
          <p:cNvSpPr>
            <a:spLocks noGrp="1"/>
          </p:cNvSpPr>
          <p:nvPr>
            <p:ph idx="5"/>
          </p:nvPr>
        </p:nvSpPr>
        <p:spPr bwMode="auto">
          <a:xfrm>
            <a:off x="812800" y="667404"/>
            <a:ext cx="11137464"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Footer Placeholder 4"/>
          <p:cNvSpPr>
            <a:spLocks noGrp="1"/>
          </p:cNvSpPr>
          <p:nvPr>
            <p:ph type="ftr" sz="quarter" idx="11"/>
          </p:nvPr>
        </p:nvSpPr>
        <p:spPr>
          <a:xfrm>
            <a:off x="4165600" y="6553200"/>
            <a:ext cx="3860800" cy="260350"/>
          </a:xfrm>
        </p:spPr>
        <p:txBody>
          <a:bodyPr/>
          <a:lstStyle>
            <a:lvl1pPr>
              <a:defRPr/>
            </a:lvl1pPr>
          </a:lstStyle>
          <a:p>
            <a:endParaRPr lang="en-US" dirty="0"/>
          </a:p>
        </p:txBody>
      </p:sp>
      <p:sp>
        <p:nvSpPr>
          <p:cNvPr id="12" name="Slide Number Placeholder 5"/>
          <p:cNvSpPr>
            <a:spLocks noGrp="1"/>
          </p:cNvSpPr>
          <p:nvPr>
            <p:ph type="sldNum" sz="quarter" idx="12"/>
          </p:nvPr>
        </p:nvSpPr>
        <p:spPr>
          <a:xfrm>
            <a:off x="9266864" y="6538422"/>
            <a:ext cx="2844800" cy="260350"/>
          </a:xfrm>
        </p:spPr>
        <p:txBody>
          <a:bodyPr/>
          <a:lstStyle>
            <a:lvl1pPr>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18648143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D43D-CA8C-411A-9A1C-6E2C3205A50C}" type="datetime1">
              <a:rPr lang="en-US" smtClean="0"/>
              <a:pPr/>
              <a:t>25/08/2022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8794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FAE0-0EC1-4689-884C-6CED0C723D14}" type="datetime1">
              <a:rPr lang="en-US" smtClean="0"/>
              <a:pPr/>
              <a:t>25/08/2022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8154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31F7D3-8CE2-4B3D-A1E8-22F07C27346D}" type="datetime1">
              <a:rPr lang="en-US" smtClean="0"/>
              <a:pPr/>
              <a:t>25/08/2022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5046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948D0-E60B-4F04-AA1D-9A2F9035BE72}" type="datetime1">
              <a:rPr lang="en-US" smtClean="0"/>
              <a:pPr/>
              <a:t>25/08/2022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5911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A3F66-EE36-4B28-87ED-205C9015204C}" type="datetime1">
              <a:rPr lang="en-US" smtClean="0"/>
              <a:pPr/>
              <a:t>25/08/2022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3711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1797-3AF0-46BA-87E9-F30940C1987B}" type="datetime1">
              <a:rPr lang="en-US" smtClean="0"/>
              <a:pPr/>
              <a:t>25/08/2022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994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D728-763A-4C79-8A54-E453C91DC763}" type="datetime1">
              <a:rPr lang="en-US" smtClean="0"/>
              <a:pPr/>
              <a:t>25/08/2022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31146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3C600-3278-4C42-8943-AC4E369A050B}" type="datetime1">
              <a:rPr lang="en-US" smtClean="0"/>
              <a:pPr/>
              <a:t>25/08/2022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7352591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pPr/>
              <a:t>25/08/2022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26647052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gdb.com/JalSebDOU" TargetMode="External"/><Relationship Id="rId2" Type="http://schemas.openxmlformats.org/officeDocument/2006/relationships/hyperlink" Target="https://onlinegdb.com/UvLX_a8tZ"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gdb.com/ngVUvYRKQ" TargetMode="External"/><Relationship Id="rId2" Type="http://schemas.openxmlformats.org/officeDocument/2006/relationships/hyperlink" Target="https://onlinegdb.com/SM_S6sg9B"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onlinegdb.com/ky05NTs14"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onlinegdb.com/ZMIiZMHa1" TargetMode="External"/><Relationship Id="rId2" Type="http://schemas.openxmlformats.org/officeDocument/2006/relationships/hyperlink" Target="https://onlinegdb.com/MKn-eP9H-"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onlinegdb.com/3Orgz-7C_"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Gooivc48r" TargetMode="External"/><Relationship Id="rId2" Type="http://schemas.openxmlformats.org/officeDocument/2006/relationships/hyperlink" Target="https://onlinegdb.com/LXe4MJL_V"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onlinegdb.com/ZU5TFtGkz"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onlinegdb.com/lR_pVIkxG"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onlinegdb.com/LsRezQqeP"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onlinegdb.com/I9o4mGiqQ" TargetMode="External"/><Relationship Id="rId2" Type="http://schemas.openxmlformats.org/officeDocument/2006/relationships/hyperlink" Target="https://onlinegdb.com/RsQNJ88lG"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onlinegdb.com/9gYDXV5bi"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onlinegdb.com/Yy3ES_RsB"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a:t>Object Oriented Programming</a:t>
            </a:r>
            <a:r>
              <a:rPr lang="en-IN" dirty="0"/>
              <a:t/>
            </a:r>
            <a:br>
              <a:rPr lang="en-IN" dirty="0"/>
            </a:br>
            <a:r>
              <a:rPr lang="en-IN" sz="2400" dirty="0">
                <a:solidFill>
                  <a:schemeClr val="tx1"/>
                </a:solidFill>
              </a:rPr>
              <a:t>Lecture - 3</a:t>
            </a:r>
          </a:p>
        </p:txBody>
      </p:sp>
      <p:sp>
        <p:nvSpPr>
          <p:cNvPr id="7" name="Subtitle 6">
            <a:extLst>
              <a:ext uri="{FF2B5EF4-FFF2-40B4-BE49-F238E27FC236}">
                <a16:creationId xmlns:a16="http://schemas.microsoft.com/office/drawing/2014/main" xmlns="" id="{E3D7FEC2-9237-4DA4-BB56-9ACECE121171}"/>
              </a:ext>
            </a:extLst>
          </p:cNvPr>
          <p:cNvSpPr>
            <a:spLocks noGrp="1"/>
          </p:cNvSpPr>
          <p:nvPr>
            <p:ph type="subTitle" idx="1"/>
          </p:nvPr>
        </p:nvSpPr>
        <p:spPr>
          <a:xfrm>
            <a:off x="3563679" y="3810000"/>
            <a:ext cx="6400800" cy="533400"/>
          </a:xfrm>
        </p:spPr>
        <p:txBody>
          <a:bodyPr>
            <a:normAutofit lnSpcReduction="10000"/>
          </a:bodyPr>
          <a:lstStyle/>
          <a:p>
            <a:pPr algn="r"/>
            <a:r>
              <a:rPr lang="en-IN" dirty="0">
                <a:solidFill>
                  <a:srgbClr val="C00000"/>
                </a:solidFill>
              </a:rPr>
              <a:t>Prof. Varsha Dange</a:t>
            </a:r>
          </a:p>
        </p:txBody>
      </p:sp>
      <p:sp>
        <p:nvSpPr>
          <p:cNvPr id="5" name="Slide Number Placeholder 4">
            <a:extLst>
              <a:ext uri="{FF2B5EF4-FFF2-40B4-BE49-F238E27FC236}">
                <a16:creationId xmlns:a16="http://schemas.microsoft.com/office/drawing/2014/main" xmlns=""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9" name="Date Placeholder 8"/>
          <p:cNvSpPr>
            <a:spLocks noGrp="1"/>
          </p:cNvSpPr>
          <p:nvPr>
            <p:ph type="dt" sz="half" idx="10"/>
          </p:nvPr>
        </p:nvSpPr>
        <p:spPr/>
        <p:txBody>
          <a:bodyPr/>
          <a:lstStyle/>
          <a:p>
            <a:fld id="{0F18F5DC-B5BA-47BA-870A-670EC4E29760}" type="datetime1">
              <a:rPr lang="en-US" smtClean="0"/>
              <a:pPr/>
              <a:t>25/08/2022</a:t>
            </a:fld>
            <a:endParaRPr lang="en-US" dirty="0"/>
          </a:p>
        </p:txBody>
      </p:sp>
    </p:spTree>
    <p:extLst>
      <p:ext uri="{BB962C8B-B14F-4D97-AF65-F5344CB8AC3E}">
        <p14:creationId xmlns:p14="http://schemas.microsoft.com/office/powerpoint/2010/main" xmlns="" val="135998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Static Variable </a:t>
            </a:r>
            <a:endParaRPr lang="en-IN" b="1" dirty="0">
              <a:solidFill>
                <a:schemeClr val="bg1"/>
              </a:solidFill>
            </a:endParaRPr>
          </a:p>
        </p:txBody>
      </p:sp>
      <p:pic>
        <p:nvPicPr>
          <p:cNvPr id="4" name="Picture 2">
            <a:extLst>
              <a:ext uri="{FF2B5EF4-FFF2-40B4-BE49-F238E27FC236}">
                <a16:creationId xmlns:a16="http://schemas.microsoft.com/office/drawing/2014/main" xmlns="" id="{34588535-22D5-4EE7-9CA1-1BCAF46F01C1}"/>
              </a:ext>
            </a:extLst>
          </p:cNvPr>
          <p:cNvPicPr>
            <a:picLocks noChangeAspect="1" noChangeArrowheads="1"/>
          </p:cNvPicPr>
          <p:nvPr/>
        </p:nvPicPr>
        <p:blipFill>
          <a:blip r:embed="rId2" cstate="print"/>
          <a:srcRect/>
          <a:stretch>
            <a:fillRect/>
          </a:stretch>
        </p:blipFill>
        <p:spPr bwMode="auto">
          <a:xfrm>
            <a:off x="6343650" y="827088"/>
            <a:ext cx="5749290" cy="3722051"/>
          </a:xfrm>
          <a:prstGeom prst="rect">
            <a:avLst/>
          </a:prstGeom>
          <a:noFill/>
          <a:ln w="9525">
            <a:noFill/>
            <a:miter lim="800000"/>
            <a:headEnd/>
            <a:tailEnd/>
          </a:ln>
        </p:spPr>
      </p:pic>
      <p:sp>
        <p:nvSpPr>
          <p:cNvPr id="5" name="Rectangle 4">
            <a:extLst>
              <a:ext uri="{FF2B5EF4-FFF2-40B4-BE49-F238E27FC236}">
                <a16:creationId xmlns:a16="http://schemas.microsoft.com/office/drawing/2014/main" xmlns="" id="{4DDDC844-3D71-498F-8A74-3F33A8A91DEE}"/>
              </a:ext>
            </a:extLst>
          </p:cNvPr>
          <p:cNvSpPr/>
          <p:nvPr/>
        </p:nvSpPr>
        <p:spPr>
          <a:xfrm>
            <a:off x="792482" y="842647"/>
            <a:ext cx="5551168" cy="4031873"/>
          </a:xfrm>
          <a:prstGeom prst="rect">
            <a:avLst/>
          </a:prstGeom>
        </p:spPr>
        <p:txBody>
          <a:bodyPr wrap="square">
            <a:spAutoFit/>
          </a:bodyPr>
          <a:lstStyle/>
          <a:p>
            <a:pPr marL="457200" indent="-457200" algn="just">
              <a:buFont typeface="Arial" panose="020B0604020202020204" pitchFamily="34" charset="0"/>
              <a:buChar char="•"/>
            </a:pPr>
            <a:r>
              <a:rPr lang="en-US" sz="3200" dirty="0"/>
              <a:t>all instance data members will get memory each time when the object is created. </a:t>
            </a:r>
          </a:p>
          <a:p>
            <a:pPr marL="457200" indent="-457200" algn="just">
              <a:buFont typeface="Arial" panose="020B0604020202020204" pitchFamily="34" charset="0"/>
              <a:buChar char="•"/>
            </a:pPr>
            <a:r>
              <a:rPr lang="en-US" sz="3200" dirty="0"/>
              <a:t>The static variable gets memory only once in the class area at the  time of class loading.</a:t>
            </a:r>
          </a:p>
          <a:p>
            <a:pPr marL="457200" indent="-457200" algn="just">
              <a:buFont typeface="Arial" panose="020B0604020202020204" pitchFamily="34" charset="0"/>
              <a:buChar char="•"/>
            </a:pPr>
            <a:r>
              <a:rPr lang="en-US" sz="3200" dirty="0"/>
              <a:t>It saves the memory .</a:t>
            </a:r>
          </a:p>
        </p:txBody>
      </p:sp>
      <p:sp>
        <p:nvSpPr>
          <p:cNvPr id="6" name="Rectangle 5">
            <a:extLst>
              <a:ext uri="{FF2B5EF4-FFF2-40B4-BE49-F238E27FC236}">
                <a16:creationId xmlns:a16="http://schemas.microsoft.com/office/drawing/2014/main" xmlns="" id="{2675CCF3-A1B9-48A5-827B-42F3CE7DE733}"/>
              </a:ext>
            </a:extLst>
          </p:cNvPr>
          <p:cNvSpPr/>
          <p:nvPr/>
        </p:nvSpPr>
        <p:spPr>
          <a:xfrm>
            <a:off x="792482" y="5045808"/>
            <a:ext cx="10789918" cy="107721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pple-system"/>
              </a:rPr>
              <a:t> </a:t>
            </a:r>
            <a:r>
              <a:rPr lang="en-US" sz="3200" dirty="0"/>
              <a:t>A static variable can be accessed inside any other class using the class name.  </a:t>
            </a:r>
            <a:r>
              <a:rPr lang="en-US" sz="3200" dirty="0" err="1"/>
              <a:t>E.g</a:t>
            </a:r>
            <a:r>
              <a:rPr lang="en-US" sz="3200" dirty="0"/>
              <a:t>-  </a:t>
            </a:r>
            <a:r>
              <a:rPr lang="en-US" sz="3200" dirty="0" err="1"/>
              <a:t>Student.collegeName</a:t>
            </a:r>
            <a:r>
              <a:rPr lang="en-US" sz="3200" dirty="0"/>
              <a:t>;</a:t>
            </a:r>
          </a:p>
        </p:txBody>
      </p:sp>
    </p:spTree>
    <p:extLst>
      <p:ext uri="{BB962C8B-B14F-4D97-AF65-F5344CB8AC3E}">
        <p14:creationId xmlns:p14="http://schemas.microsoft.com/office/powerpoint/2010/main" xmlns="" val="857801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normAutofit/>
          </a:bodyPr>
          <a:lstStyle/>
          <a:p>
            <a:r>
              <a:rPr lang="en-US" dirty="0"/>
              <a:t> </a:t>
            </a:r>
            <a:r>
              <a:rPr lang="en-US" b="1" dirty="0">
                <a:solidFill>
                  <a:schemeClr val="bg1"/>
                </a:solidFill>
              </a:rPr>
              <a:t>Static Variable Initialization</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r>
              <a:rPr lang="en-US" dirty="0"/>
              <a:t>Static variables in a class are initialized before the creation of any instance of that class.</a:t>
            </a:r>
          </a:p>
          <a:p>
            <a:r>
              <a:rPr lang="en-US" dirty="0"/>
              <a:t>Static variables in a class are initialized before the execution of any static method of the class. Therefore, we cannot initialize the static variable inside the static method.</a:t>
            </a:r>
          </a:p>
          <a:p>
            <a:r>
              <a:rPr lang="en-US" dirty="0"/>
              <a:t>If any object changes the value of the static variable, it will retain its value and increments by 1 for every object creation.</a:t>
            </a:r>
          </a:p>
          <a:p>
            <a:r>
              <a:rPr lang="en-US" dirty="0">
                <a:hlinkClick r:id="rId2"/>
              </a:rPr>
              <a:t>Example1</a:t>
            </a:r>
            <a:r>
              <a:rPr lang="en-US" dirty="0"/>
              <a:t>(static use)              </a:t>
            </a:r>
          </a:p>
          <a:p>
            <a:r>
              <a:rPr lang="en-US" dirty="0">
                <a:hlinkClick r:id="rId3"/>
              </a:rPr>
              <a:t>Example2</a:t>
            </a:r>
            <a:r>
              <a:rPr lang="en-US" dirty="0"/>
              <a:t>(counter)</a:t>
            </a:r>
          </a:p>
          <a:p>
            <a:pPr algn="just"/>
            <a:endParaRPr lang="en-US" sz="2800" dirty="0"/>
          </a:p>
        </p:txBody>
      </p:sp>
    </p:spTree>
    <p:extLst>
      <p:ext uri="{BB962C8B-B14F-4D97-AF65-F5344CB8AC3E}">
        <p14:creationId xmlns:p14="http://schemas.microsoft.com/office/powerpoint/2010/main" xmlns="" val="2897185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Static block</a:t>
            </a:r>
            <a:endParaRPr lang="en-IN" b="1" dirty="0">
              <a:solidFill>
                <a:schemeClr val="bg1"/>
              </a:solidFill>
            </a:endParaRPr>
          </a:p>
        </p:txBody>
      </p:sp>
      <p:sp>
        <p:nvSpPr>
          <p:cNvPr id="7" name="Content Placeholder 2">
            <a:extLst>
              <a:ext uri="{FF2B5EF4-FFF2-40B4-BE49-F238E27FC236}">
                <a16:creationId xmlns:a16="http://schemas.microsoft.com/office/drawing/2014/main" xmlns="" id="{A023FBC7-A07F-46C2-A685-6DC27B875505}"/>
              </a:ext>
            </a:extLst>
          </p:cNvPr>
          <p:cNvSpPr>
            <a:spLocks noGrp="1"/>
          </p:cNvSpPr>
          <p:nvPr>
            <p:ph idx="1"/>
          </p:nvPr>
        </p:nvSpPr>
        <p:spPr>
          <a:xfrm>
            <a:off x="1005840" y="827088"/>
            <a:ext cx="10576560" cy="5299075"/>
          </a:xfrm>
        </p:spPr>
        <p:txBody>
          <a:bodyPr>
            <a:normAutofit lnSpcReduction="10000"/>
          </a:bodyPr>
          <a:lstStyle/>
          <a:p>
            <a:r>
              <a:rPr lang="en-US" dirty="0"/>
              <a:t>Is used to initialize the static data member.</a:t>
            </a:r>
          </a:p>
          <a:p>
            <a:r>
              <a:rPr lang="en-US" dirty="0"/>
              <a:t>It is executed before the main method at the time of class loading.</a:t>
            </a:r>
          </a:p>
          <a:p>
            <a:r>
              <a:rPr lang="en-US" dirty="0"/>
              <a:t>This code inside static block is executed only once.</a:t>
            </a:r>
          </a:p>
          <a:p>
            <a:r>
              <a:rPr lang="en-US" dirty="0"/>
              <a:t>static blocks are executed before constructors. </a:t>
            </a:r>
          </a:p>
          <a:p>
            <a:r>
              <a:rPr lang="en-US" dirty="0"/>
              <a:t>A class can have any number of static initialization blocks.</a:t>
            </a:r>
          </a:p>
          <a:p>
            <a:r>
              <a:rPr lang="en-US" dirty="0"/>
              <a:t>They are called in the order that they appear in the source code.</a:t>
            </a:r>
          </a:p>
          <a:p>
            <a:r>
              <a:rPr lang="en-US" dirty="0">
                <a:hlinkClick r:id="rId2"/>
              </a:rPr>
              <a:t>Example</a:t>
            </a:r>
            <a:r>
              <a:rPr lang="en-US" dirty="0"/>
              <a:t>                  </a:t>
            </a:r>
          </a:p>
          <a:p>
            <a:r>
              <a:rPr lang="en-US" dirty="0">
                <a:hlinkClick r:id="rId3"/>
              </a:rPr>
              <a:t>Example</a:t>
            </a:r>
            <a:r>
              <a:rPr lang="en-US" dirty="0"/>
              <a:t>(Before Main)</a:t>
            </a:r>
          </a:p>
          <a:p>
            <a:endParaRPr lang="en-US" dirty="0"/>
          </a:p>
        </p:txBody>
      </p:sp>
    </p:spTree>
    <p:extLst>
      <p:ext uri="{BB962C8B-B14F-4D97-AF65-F5344CB8AC3E}">
        <p14:creationId xmlns:p14="http://schemas.microsoft.com/office/powerpoint/2010/main" xmlns="" val="1294139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Static Method</a:t>
            </a:r>
            <a:endParaRPr lang="en-IN" b="1" dirty="0">
              <a:solidFill>
                <a:schemeClr val="bg1"/>
              </a:solidFill>
            </a:endParaRPr>
          </a:p>
        </p:txBody>
      </p:sp>
      <p:sp>
        <p:nvSpPr>
          <p:cNvPr id="7" name="Content Placeholder 2">
            <a:extLst>
              <a:ext uri="{FF2B5EF4-FFF2-40B4-BE49-F238E27FC236}">
                <a16:creationId xmlns:a16="http://schemas.microsoft.com/office/drawing/2014/main" xmlns="" id="{A023FBC7-A07F-46C2-A685-6DC27B875505}"/>
              </a:ext>
            </a:extLst>
          </p:cNvPr>
          <p:cNvSpPr>
            <a:spLocks noGrp="1"/>
          </p:cNvSpPr>
          <p:nvPr>
            <p:ph idx="1"/>
          </p:nvPr>
        </p:nvSpPr>
        <p:spPr>
          <a:xfrm>
            <a:off x="1005840" y="827088"/>
            <a:ext cx="10576560" cy="5299075"/>
          </a:xfrm>
        </p:spPr>
        <p:txBody>
          <a:bodyPr>
            <a:normAutofit/>
          </a:bodyPr>
          <a:lstStyle/>
          <a:p>
            <a:pPr algn="just"/>
            <a:r>
              <a:rPr lang="en-US" sz="2400" dirty="0"/>
              <a:t>If you apply static keyword with any method, it is known as static method.</a:t>
            </a:r>
          </a:p>
          <a:p>
            <a:pPr algn="just"/>
            <a:r>
              <a:rPr lang="en-US" sz="2400" dirty="0"/>
              <a:t>It belongs to the class rather than the object of a class.</a:t>
            </a:r>
          </a:p>
          <a:p>
            <a:pPr algn="just"/>
            <a:r>
              <a:rPr lang="en-US" sz="2400" dirty="0"/>
              <a:t>can be invoked without creating an object of a class.</a:t>
            </a:r>
          </a:p>
          <a:p>
            <a:pPr algn="just"/>
            <a:r>
              <a:rPr lang="en-US" sz="2400" dirty="0"/>
              <a:t>They are referenced by the </a:t>
            </a:r>
            <a:r>
              <a:rPr lang="en-US" sz="2400" b="1" dirty="0"/>
              <a:t>class name itself</a:t>
            </a:r>
            <a:r>
              <a:rPr lang="en-US" sz="2400" dirty="0"/>
              <a:t> .</a:t>
            </a:r>
          </a:p>
          <a:p>
            <a:pPr lvl="1" algn="just"/>
            <a:r>
              <a:rPr lang="en-US" sz="2000" b="1" dirty="0" err="1"/>
              <a:t>ClassName.methodName</a:t>
            </a:r>
            <a:r>
              <a:rPr lang="en-US" sz="2000" b="1" dirty="0"/>
              <a:t>()</a:t>
            </a:r>
            <a:r>
              <a:rPr lang="en-US" sz="2000" dirty="0"/>
              <a:t>.</a:t>
            </a:r>
          </a:p>
          <a:p>
            <a:pPr algn="just"/>
            <a:r>
              <a:rPr lang="en-US" sz="2400" dirty="0"/>
              <a:t>A static method can access only static data. It cannot access non-static data (instance variables).</a:t>
            </a:r>
          </a:p>
          <a:p>
            <a:pPr algn="just"/>
            <a:r>
              <a:rPr lang="en-US" sz="2400" dirty="0"/>
              <a:t>this and super keyword cannot be used in static context.</a:t>
            </a:r>
          </a:p>
          <a:p>
            <a:pPr algn="just"/>
            <a:r>
              <a:rPr lang="en-US" sz="2800" dirty="0"/>
              <a:t>When we create a static method in the class, only one copy of the method is created in the memory and shared by all objects of the class. </a:t>
            </a:r>
            <a:endParaRPr lang="en-US" sz="2400" dirty="0"/>
          </a:p>
          <a:p>
            <a:pPr algn="just"/>
            <a:r>
              <a:rPr lang="en-US" sz="2400" dirty="0">
                <a:hlinkClick r:id="rId2"/>
              </a:rPr>
              <a:t>Example</a:t>
            </a:r>
            <a:endParaRPr lang="en-US" sz="2400" dirty="0"/>
          </a:p>
        </p:txBody>
      </p:sp>
    </p:spTree>
    <p:extLst>
      <p:ext uri="{BB962C8B-B14F-4D97-AF65-F5344CB8AC3E}">
        <p14:creationId xmlns:p14="http://schemas.microsoft.com/office/powerpoint/2010/main" xmlns="" val="284593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Static Method &amp; Instance Method</a:t>
            </a:r>
            <a:endParaRPr lang="en-IN" b="1" dirty="0">
              <a:solidFill>
                <a:schemeClr val="bg1"/>
              </a:solidFill>
            </a:endParaRPr>
          </a:p>
        </p:txBody>
      </p:sp>
      <p:grpSp>
        <p:nvGrpSpPr>
          <p:cNvPr id="10" name="Group 9">
            <a:extLst>
              <a:ext uri="{FF2B5EF4-FFF2-40B4-BE49-F238E27FC236}">
                <a16:creationId xmlns:a16="http://schemas.microsoft.com/office/drawing/2014/main" xmlns="" id="{52CD7F19-9EAD-45E6-B66C-51B367B3CA53}"/>
              </a:ext>
            </a:extLst>
          </p:cNvPr>
          <p:cNvGrpSpPr/>
          <p:nvPr/>
        </p:nvGrpSpPr>
        <p:grpSpPr>
          <a:xfrm>
            <a:off x="2686050" y="990600"/>
            <a:ext cx="6819900" cy="5273040"/>
            <a:chOff x="609600" y="1036320"/>
            <a:chExt cx="6819900" cy="5273040"/>
          </a:xfrm>
        </p:grpSpPr>
        <p:pic>
          <p:nvPicPr>
            <p:cNvPr id="3" name="Picture 2">
              <a:extLst>
                <a:ext uri="{FF2B5EF4-FFF2-40B4-BE49-F238E27FC236}">
                  <a16:creationId xmlns:a16="http://schemas.microsoft.com/office/drawing/2014/main" xmlns="" id="{EC37B8C0-2B31-42A5-8F1B-C497EB98369D}"/>
                </a:ext>
              </a:extLst>
            </p:cNvPr>
            <p:cNvPicPr>
              <a:picLocks noChangeAspect="1"/>
            </p:cNvPicPr>
            <p:nvPr/>
          </p:nvPicPr>
          <p:blipFill>
            <a:blip r:embed="rId2"/>
            <a:stretch>
              <a:fillRect/>
            </a:stretch>
          </p:blipFill>
          <p:spPr>
            <a:xfrm>
              <a:off x="609600" y="1036320"/>
              <a:ext cx="6819900" cy="5273040"/>
            </a:xfrm>
            <a:prstGeom prst="rect">
              <a:avLst/>
            </a:prstGeom>
          </p:spPr>
        </p:pic>
        <p:pic>
          <p:nvPicPr>
            <p:cNvPr id="8" name="Picture 7">
              <a:extLst>
                <a:ext uri="{FF2B5EF4-FFF2-40B4-BE49-F238E27FC236}">
                  <a16:creationId xmlns:a16="http://schemas.microsoft.com/office/drawing/2014/main" xmlns="" id="{6D9EEEAD-C01D-4231-B689-25B0207B03AF}"/>
                </a:ext>
              </a:extLst>
            </p:cNvPr>
            <p:cNvPicPr>
              <a:picLocks noChangeAspect="1"/>
            </p:cNvPicPr>
            <p:nvPr/>
          </p:nvPicPr>
          <p:blipFill>
            <a:blip r:embed="rId3"/>
            <a:stretch>
              <a:fillRect/>
            </a:stretch>
          </p:blipFill>
          <p:spPr>
            <a:xfrm>
              <a:off x="5817870" y="5370195"/>
              <a:ext cx="1417320" cy="530582"/>
            </a:xfrm>
            <a:prstGeom prst="rect">
              <a:avLst/>
            </a:prstGeom>
          </p:spPr>
        </p:pic>
      </p:grpSp>
    </p:spTree>
    <p:extLst>
      <p:ext uri="{BB962C8B-B14F-4D97-AF65-F5344CB8AC3E}">
        <p14:creationId xmlns:p14="http://schemas.microsoft.com/office/powerpoint/2010/main" xmlns="" val="2796992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normAutofit/>
          </a:bodyPr>
          <a:lstStyle/>
          <a:p>
            <a:r>
              <a:rPr lang="en-US" sz="3600" dirty="0"/>
              <a:t> </a:t>
            </a:r>
            <a:r>
              <a:rPr lang="en-US" sz="3600" b="1" dirty="0">
                <a:solidFill>
                  <a:schemeClr val="bg1"/>
                </a:solidFill>
              </a:rPr>
              <a:t>Difference: Static Method &amp; Instance Method</a:t>
            </a:r>
            <a:endParaRPr lang="en-IN" sz="3600" b="1" dirty="0">
              <a:solidFill>
                <a:schemeClr val="bg1"/>
              </a:solidFill>
            </a:endParaRPr>
          </a:p>
        </p:txBody>
      </p:sp>
      <p:graphicFrame>
        <p:nvGraphicFramePr>
          <p:cNvPr id="4" name="Table 3">
            <a:extLst>
              <a:ext uri="{FF2B5EF4-FFF2-40B4-BE49-F238E27FC236}">
                <a16:creationId xmlns:a16="http://schemas.microsoft.com/office/drawing/2014/main" xmlns="" id="{64E54CA5-D5F8-45F1-B3ED-498927BAC141}"/>
              </a:ext>
            </a:extLst>
          </p:cNvPr>
          <p:cNvGraphicFramePr>
            <a:graphicFrameLocks noGrp="1"/>
          </p:cNvGraphicFramePr>
          <p:nvPr>
            <p:extLst>
              <p:ext uri="{D42A27DB-BD31-4B8C-83A1-F6EECF244321}">
                <p14:modId xmlns:p14="http://schemas.microsoft.com/office/powerpoint/2010/main" xmlns="" val="1252290851"/>
              </p:ext>
            </p:extLst>
          </p:nvPr>
        </p:nvGraphicFramePr>
        <p:xfrm>
          <a:off x="2034540" y="982980"/>
          <a:ext cx="9418320" cy="5200649"/>
        </p:xfrm>
        <a:graphic>
          <a:graphicData uri="http://schemas.openxmlformats.org/drawingml/2006/table">
            <a:tbl>
              <a:tblPr firstRow="1" bandRow="1">
                <a:tableStyleId>{5C22544A-7EE6-4342-B048-85BDC9FD1C3A}</a:tableStyleId>
              </a:tblPr>
              <a:tblGrid>
                <a:gridCol w="874778">
                  <a:extLst>
                    <a:ext uri="{9D8B030D-6E8A-4147-A177-3AD203B41FA5}">
                      <a16:colId xmlns:a16="http://schemas.microsoft.com/office/drawing/2014/main" xmlns="" val="2312350542"/>
                    </a:ext>
                  </a:extLst>
                </a:gridCol>
                <a:gridCol w="3828697">
                  <a:extLst>
                    <a:ext uri="{9D8B030D-6E8A-4147-A177-3AD203B41FA5}">
                      <a16:colId xmlns:a16="http://schemas.microsoft.com/office/drawing/2014/main" xmlns="" val="1364611465"/>
                    </a:ext>
                  </a:extLst>
                </a:gridCol>
                <a:gridCol w="4714845">
                  <a:extLst>
                    <a:ext uri="{9D8B030D-6E8A-4147-A177-3AD203B41FA5}">
                      <a16:colId xmlns:a16="http://schemas.microsoft.com/office/drawing/2014/main" xmlns="" val="2978074183"/>
                    </a:ext>
                  </a:extLst>
                </a:gridCol>
              </a:tblGrid>
              <a:tr h="501515">
                <a:tc>
                  <a:txBody>
                    <a:bodyPr/>
                    <a:lstStyle/>
                    <a:p>
                      <a:pPr algn="ctr"/>
                      <a:r>
                        <a:rPr lang="en-US" sz="2000" dirty="0"/>
                        <a:t>Sr </a:t>
                      </a:r>
                      <a:r>
                        <a:rPr lang="en-US" sz="2000" b="1" kern="1200" dirty="0">
                          <a:solidFill>
                            <a:schemeClr val="lt1"/>
                          </a:solidFill>
                          <a:latin typeface="+mn-lt"/>
                          <a:ea typeface="+mn-ea"/>
                          <a:cs typeface="+mn-cs"/>
                        </a:rPr>
                        <a:t>No</a:t>
                      </a:r>
                      <a:r>
                        <a:rPr lang="en-US" sz="2000" dirty="0"/>
                        <a:t>   </a:t>
                      </a:r>
                    </a:p>
                  </a:txBody>
                  <a:tcPr>
                    <a:solidFill>
                      <a:srgbClr val="57903F"/>
                    </a:solidFill>
                  </a:tcPr>
                </a:tc>
                <a:tc>
                  <a:txBody>
                    <a:bodyPr/>
                    <a:lstStyle/>
                    <a:p>
                      <a:pPr algn="ctr"/>
                      <a:r>
                        <a:rPr lang="en-US" sz="2000" dirty="0"/>
                        <a:t>Static Method</a:t>
                      </a:r>
                    </a:p>
                  </a:txBody>
                  <a:tcPr>
                    <a:solidFill>
                      <a:srgbClr val="57903F"/>
                    </a:solidFill>
                  </a:tcPr>
                </a:tc>
                <a:tc>
                  <a:txBody>
                    <a:bodyPr/>
                    <a:lstStyle/>
                    <a:p>
                      <a:pPr algn="ctr"/>
                      <a:r>
                        <a:rPr lang="en-US" sz="2000" dirty="0"/>
                        <a:t>Instance Method</a:t>
                      </a:r>
                    </a:p>
                  </a:txBody>
                  <a:tcPr>
                    <a:solidFill>
                      <a:srgbClr val="57903F"/>
                    </a:solidFill>
                  </a:tcPr>
                </a:tc>
                <a:extLst>
                  <a:ext uri="{0D108BD9-81ED-4DB2-BD59-A6C34878D82A}">
                    <a16:rowId xmlns:a16="http://schemas.microsoft.com/office/drawing/2014/main" xmlns="" val="2725161957"/>
                  </a:ext>
                </a:extLst>
              </a:tr>
              <a:tr h="865630">
                <a:tc>
                  <a:txBody>
                    <a:bodyPr/>
                    <a:lstStyle/>
                    <a:p>
                      <a:pPr algn="ctr"/>
                      <a:r>
                        <a:rPr lang="en-US" sz="2000" dirty="0"/>
                        <a:t>1.</a:t>
                      </a:r>
                    </a:p>
                  </a:txBody>
                  <a:tcPr/>
                </a:tc>
                <a:tc>
                  <a:txBody>
                    <a:bodyPr/>
                    <a:lstStyle/>
                    <a:p>
                      <a:r>
                        <a:rPr lang="en-US" sz="2000" b="0" i="0" kern="1200" dirty="0">
                          <a:solidFill>
                            <a:schemeClr val="dk1"/>
                          </a:solidFill>
                          <a:effectLst/>
                          <a:latin typeface="+mn-lt"/>
                          <a:ea typeface="+mn-ea"/>
                          <a:cs typeface="+mn-cs"/>
                        </a:rPr>
                        <a:t>A static method is also known as class method </a:t>
                      </a:r>
                      <a:endParaRPr lang="en-US" sz="2000" dirty="0"/>
                    </a:p>
                  </a:txBody>
                  <a:tcPr/>
                </a:tc>
                <a:tc>
                  <a:txBody>
                    <a:bodyPr/>
                    <a:lstStyle/>
                    <a:p>
                      <a:r>
                        <a:rPr lang="en-US" sz="2000" b="0" i="0" kern="1200" dirty="0">
                          <a:solidFill>
                            <a:schemeClr val="dk1"/>
                          </a:solidFill>
                          <a:effectLst/>
                          <a:latin typeface="+mn-lt"/>
                          <a:ea typeface="+mn-ea"/>
                          <a:cs typeface="+mn-cs"/>
                        </a:rPr>
                        <a:t>the instance method is also known as non-static method.</a:t>
                      </a:r>
                      <a:endParaRPr lang="en-US" sz="2000" dirty="0"/>
                    </a:p>
                  </a:txBody>
                  <a:tcPr/>
                </a:tc>
                <a:extLst>
                  <a:ext uri="{0D108BD9-81ED-4DB2-BD59-A6C34878D82A}">
                    <a16:rowId xmlns:a16="http://schemas.microsoft.com/office/drawing/2014/main" xmlns="" val="2501776726"/>
                  </a:ext>
                </a:extLst>
              </a:tr>
              <a:tr h="865630">
                <a:tc>
                  <a:txBody>
                    <a:bodyPr/>
                    <a:lstStyle/>
                    <a:p>
                      <a:pPr algn="ctr"/>
                      <a:r>
                        <a:rPr lang="en-US" sz="2000" dirty="0"/>
                        <a:t>2.</a:t>
                      </a:r>
                    </a:p>
                  </a:txBody>
                  <a:tcPr/>
                </a:tc>
                <a:tc>
                  <a:txBody>
                    <a:bodyPr/>
                    <a:lstStyle/>
                    <a:p>
                      <a:r>
                        <a:rPr lang="en-US" sz="2000" b="0" i="0" kern="1200" dirty="0">
                          <a:solidFill>
                            <a:schemeClr val="dk1"/>
                          </a:solidFill>
                          <a:effectLst/>
                          <a:latin typeface="+mn-lt"/>
                          <a:ea typeface="+mn-ea"/>
                          <a:cs typeface="+mn-cs"/>
                        </a:rPr>
                        <a:t>The only static variable can be accessed inside static method </a:t>
                      </a:r>
                      <a:endParaRPr lang="en-US" sz="2000" dirty="0"/>
                    </a:p>
                  </a:txBody>
                  <a:tcPr/>
                </a:tc>
                <a:tc>
                  <a:txBody>
                    <a:bodyPr/>
                    <a:lstStyle/>
                    <a:p>
                      <a:r>
                        <a:rPr lang="en-US" sz="2000" b="0" i="0" kern="1200" dirty="0">
                          <a:solidFill>
                            <a:schemeClr val="dk1"/>
                          </a:solidFill>
                          <a:effectLst/>
                          <a:latin typeface="+mn-lt"/>
                          <a:ea typeface="+mn-ea"/>
                          <a:cs typeface="+mn-cs"/>
                        </a:rPr>
                        <a:t>static and instance variables both can be accessed inside the instance method.</a:t>
                      </a:r>
                      <a:endParaRPr lang="en-US" sz="2000" dirty="0"/>
                    </a:p>
                  </a:txBody>
                  <a:tcPr/>
                </a:tc>
                <a:extLst>
                  <a:ext uri="{0D108BD9-81ED-4DB2-BD59-A6C34878D82A}">
                    <a16:rowId xmlns:a16="http://schemas.microsoft.com/office/drawing/2014/main" xmlns="" val="250582159"/>
                  </a:ext>
                </a:extLst>
              </a:tr>
              <a:tr h="1236614">
                <a:tc>
                  <a:txBody>
                    <a:bodyPr/>
                    <a:lstStyle/>
                    <a:p>
                      <a:pPr algn="ctr"/>
                      <a:r>
                        <a:rPr lang="en-US" sz="2000" dirty="0"/>
                        <a:t>3.</a:t>
                      </a:r>
                    </a:p>
                  </a:txBody>
                  <a:tcPr/>
                </a:tc>
                <a:tc>
                  <a:txBody>
                    <a:bodyPr/>
                    <a:lstStyle/>
                    <a:p>
                      <a:r>
                        <a:rPr lang="en-US" sz="2000" b="0" i="0" kern="1200" dirty="0">
                          <a:solidFill>
                            <a:schemeClr val="dk1"/>
                          </a:solidFill>
                          <a:effectLst/>
                          <a:latin typeface="+mn-lt"/>
                          <a:ea typeface="+mn-ea"/>
                          <a:cs typeface="+mn-cs"/>
                        </a:rPr>
                        <a:t>We do not need to create an object of the class for accessing static method</a:t>
                      </a:r>
                      <a:endParaRPr lang="en-US" sz="2000" dirty="0"/>
                    </a:p>
                  </a:txBody>
                  <a:tcPr/>
                </a:tc>
                <a:tc>
                  <a:txBody>
                    <a:bodyPr/>
                    <a:lstStyle/>
                    <a:p>
                      <a:r>
                        <a:rPr lang="en-US" sz="2000" b="0" i="0" kern="1200" dirty="0">
                          <a:solidFill>
                            <a:schemeClr val="dk1"/>
                          </a:solidFill>
                          <a:effectLst/>
                          <a:latin typeface="+mn-lt"/>
                          <a:ea typeface="+mn-ea"/>
                          <a:cs typeface="+mn-cs"/>
                        </a:rPr>
                        <a:t>in the case of an instance method, we need to create an object for access.</a:t>
                      </a:r>
                      <a:endParaRPr lang="en-US" sz="2000" dirty="0"/>
                    </a:p>
                  </a:txBody>
                  <a:tcPr/>
                </a:tc>
                <a:extLst>
                  <a:ext uri="{0D108BD9-81ED-4DB2-BD59-A6C34878D82A}">
                    <a16:rowId xmlns:a16="http://schemas.microsoft.com/office/drawing/2014/main" xmlns="" val="1697987357"/>
                  </a:ext>
                </a:extLst>
              </a:tr>
              <a:tr h="865630">
                <a:tc>
                  <a:txBody>
                    <a:bodyPr/>
                    <a:lstStyle/>
                    <a:p>
                      <a:pPr algn="ctr"/>
                      <a:r>
                        <a:rPr lang="en-US" sz="2000" dirty="0"/>
                        <a:t>4.</a:t>
                      </a:r>
                    </a:p>
                  </a:txBody>
                  <a:tcPr/>
                </a:tc>
                <a:tc>
                  <a:txBody>
                    <a:bodyPr/>
                    <a:lstStyle/>
                    <a:p>
                      <a:r>
                        <a:rPr lang="en-US" sz="2000" b="0" i="0" kern="1200" dirty="0">
                          <a:solidFill>
                            <a:schemeClr val="dk1"/>
                          </a:solidFill>
                          <a:effectLst/>
                          <a:latin typeface="+mn-lt"/>
                          <a:ea typeface="+mn-ea"/>
                          <a:cs typeface="+mn-cs"/>
                        </a:rPr>
                        <a:t>Class method cannot be overridden </a:t>
                      </a:r>
                      <a:endParaRPr lang="en-US" sz="2000" dirty="0"/>
                    </a:p>
                  </a:txBody>
                  <a:tcPr/>
                </a:tc>
                <a:tc>
                  <a:txBody>
                    <a:bodyPr/>
                    <a:lstStyle/>
                    <a:p>
                      <a:r>
                        <a:rPr lang="en-US" sz="2000" b="0" i="0" kern="1200" dirty="0">
                          <a:solidFill>
                            <a:schemeClr val="dk1"/>
                          </a:solidFill>
                          <a:effectLst/>
                          <a:latin typeface="+mn-lt"/>
                          <a:ea typeface="+mn-ea"/>
                          <a:cs typeface="+mn-cs"/>
                        </a:rPr>
                        <a:t>an instance method can be overridden.</a:t>
                      </a:r>
                      <a:endParaRPr lang="en-US" sz="2000" dirty="0"/>
                    </a:p>
                  </a:txBody>
                  <a:tcPr/>
                </a:tc>
                <a:extLst>
                  <a:ext uri="{0D108BD9-81ED-4DB2-BD59-A6C34878D82A}">
                    <a16:rowId xmlns:a16="http://schemas.microsoft.com/office/drawing/2014/main" xmlns="" val="2136043532"/>
                  </a:ext>
                </a:extLst>
              </a:tr>
              <a:tr h="865630">
                <a:tc>
                  <a:txBody>
                    <a:bodyPr/>
                    <a:lstStyle/>
                    <a:p>
                      <a:pPr algn="ctr"/>
                      <a:r>
                        <a:rPr lang="en-US" sz="2000" dirty="0"/>
                        <a:t>5.</a:t>
                      </a:r>
                    </a:p>
                  </a:txBody>
                  <a:tcPr/>
                </a:tc>
                <a:tc>
                  <a:txBody>
                    <a:bodyPr/>
                    <a:lstStyle/>
                    <a:p>
                      <a:r>
                        <a:rPr lang="en-US" sz="2000" b="0" i="0" kern="1200" dirty="0">
                          <a:solidFill>
                            <a:schemeClr val="dk1"/>
                          </a:solidFill>
                          <a:effectLst/>
                          <a:latin typeface="+mn-lt"/>
                          <a:ea typeface="+mn-ea"/>
                          <a:cs typeface="+mn-cs"/>
                        </a:rPr>
                        <a:t>Memory is allocated only once at the time of class loading </a:t>
                      </a:r>
                      <a:endParaRPr lang="en-US" sz="2000" dirty="0"/>
                    </a:p>
                  </a:txBody>
                  <a:tcPr/>
                </a:tc>
                <a:tc>
                  <a:txBody>
                    <a:bodyPr/>
                    <a:lstStyle/>
                    <a:p>
                      <a:r>
                        <a:rPr lang="en-US" sz="2000" b="0" i="0" kern="1200" dirty="0">
                          <a:solidFill>
                            <a:schemeClr val="dk1"/>
                          </a:solidFill>
                          <a:effectLst/>
                          <a:latin typeface="+mn-lt"/>
                          <a:ea typeface="+mn-ea"/>
                          <a:cs typeface="+mn-cs"/>
                        </a:rPr>
                        <a:t>memory is allocated multiple times whenever the method is calling.</a:t>
                      </a:r>
                      <a:endParaRPr lang="en-US" sz="2000" dirty="0"/>
                    </a:p>
                  </a:txBody>
                  <a:tcPr/>
                </a:tc>
                <a:extLst>
                  <a:ext uri="{0D108BD9-81ED-4DB2-BD59-A6C34878D82A}">
                    <a16:rowId xmlns:a16="http://schemas.microsoft.com/office/drawing/2014/main" xmlns="" val="2288743066"/>
                  </a:ext>
                </a:extLst>
              </a:tr>
            </a:tbl>
          </a:graphicData>
        </a:graphic>
      </p:graphicFrame>
    </p:spTree>
    <p:extLst>
      <p:ext uri="{BB962C8B-B14F-4D97-AF65-F5344CB8AC3E}">
        <p14:creationId xmlns:p14="http://schemas.microsoft.com/office/powerpoint/2010/main" xmlns="" val="193607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r>
              <a:rPr lang="en-US" b="1" dirty="0"/>
              <a:t>“this” is a keyword in Java</a:t>
            </a:r>
            <a:r>
              <a:rPr lang="en-US" dirty="0"/>
              <a:t> is a reference variable that refers to the current class object. </a:t>
            </a:r>
          </a:p>
          <a:p>
            <a:r>
              <a:rPr lang="en-US" dirty="0"/>
              <a:t>In other words, it holds the reference to the current class object or the same class object.</a:t>
            </a:r>
            <a:endParaRPr lang="en-US" sz="4400" b="1" dirty="0"/>
          </a:p>
        </p:txBody>
      </p:sp>
      <p:pic>
        <p:nvPicPr>
          <p:cNvPr id="5" name="Picture 4">
            <a:extLst>
              <a:ext uri="{FF2B5EF4-FFF2-40B4-BE49-F238E27FC236}">
                <a16:creationId xmlns:a16="http://schemas.microsoft.com/office/drawing/2014/main" xmlns="" id="{3E942500-660B-40CD-BEEE-8504A49F6E39}"/>
              </a:ext>
            </a:extLst>
          </p:cNvPr>
          <p:cNvPicPr>
            <a:picLocks noChangeAspect="1"/>
          </p:cNvPicPr>
          <p:nvPr/>
        </p:nvPicPr>
        <p:blipFill>
          <a:blip r:embed="rId2"/>
          <a:stretch>
            <a:fillRect/>
          </a:stretch>
        </p:blipFill>
        <p:spPr>
          <a:xfrm>
            <a:off x="2809094" y="3110705"/>
            <a:ext cx="6573812" cy="2857500"/>
          </a:xfrm>
          <a:prstGeom prst="rect">
            <a:avLst/>
          </a:prstGeom>
        </p:spPr>
      </p:pic>
    </p:spTree>
    <p:extLst>
      <p:ext uri="{BB962C8B-B14F-4D97-AF65-F5344CB8AC3E}">
        <p14:creationId xmlns:p14="http://schemas.microsoft.com/office/powerpoint/2010/main" xmlns="" val="1859260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dirty="0"/>
              <a:t>Usage of Java this keyword</a:t>
            </a:r>
          </a:p>
          <a:p>
            <a:pPr algn="just"/>
            <a:endParaRPr lang="en-US" b="1" dirty="0"/>
          </a:p>
          <a:p>
            <a:pPr marL="514350" indent="-514350" algn="just">
              <a:buFont typeface="+mj-lt"/>
              <a:buAutoNum type="arabicPeriod"/>
            </a:pPr>
            <a:r>
              <a:rPr lang="en-US" u="sng" dirty="0"/>
              <a:t>this </a:t>
            </a:r>
            <a:r>
              <a:rPr lang="en-US" dirty="0"/>
              <a:t>can be used to refer current class instance variable.</a:t>
            </a:r>
          </a:p>
          <a:p>
            <a:pPr marL="514350" indent="-514350" algn="just">
              <a:buFont typeface="+mj-lt"/>
              <a:buAutoNum type="arabicPeriod"/>
            </a:pPr>
            <a:r>
              <a:rPr lang="en-US" u="sng" dirty="0"/>
              <a:t>this</a:t>
            </a:r>
            <a:r>
              <a:rPr lang="en-US" dirty="0"/>
              <a:t> can be used to invoke current class method (implicitly)</a:t>
            </a:r>
          </a:p>
          <a:p>
            <a:pPr marL="514350" indent="-514350" algn="just">
              <a:buFont typeface="+mj-lt"/>
              <a:buAutoNum type="arabicPeriod"/>
            </a:pPr>
            <a:r>
              <a:rPr lang="en-US" u="sng" dirty="0"/>
              <a:t>this()</a:t>
            </a:r>
            <a:r>
              <a:rPr lang="en-US" dirty="0"/>
              <a:t> can be used to invoke current class constructor.</a:t>
            </a:r>
          </a:p>
          <a:p>
            <a:pPr marL="514350" indent="-514350" algn="just">
              <a:buFont typeface="+mj-lt"/>
              <a:buAutoNum type="arabicPeriod"/>
            </a:pPr>
            <a:r>
              <a:rPr lang="en-US" u="sng" dirty="0"/>
              <a:t>this</a:t>
            </a:r>
            <a:r>
              <a:rPr lang="en-US" dirty="0"/>
              <a:t> can be passed as an argument in the method call.</a:t>
            </a:r>
          </a:p>
          <a:p>
            <a:pPr marL="514350" indent="-514350" algn="just">
              <a:buFont typeface="+mj-lt"/>
              <a:buAutoNum type="arabicPeriod"/>
            </a:pPr>
            <a:r>
              <a:rPr lang="en-US" u="sng" dirty="0"/>
              <a:t>this</a:t>
            </a:r>
            <a:r>
              <a:rPr lang="en-US" dirty="0"/>
              <a:t> can be passed as argument in the constructor call.</a:t>
            </a:r>
          </a:p>
          <a:p>
            <a:pPr marL="514350" indent="-514350" algn="just">
              <a:buFont typeface="+mj-lt"/>
              <a:buAutoNum type="arabicPeriod"/>
            </a:pPr>
            <a:r>
              <a:rPr lang="en-US" u="sng" dirty="0"/>
              <a:t>this </a:t>
            </a:r>
            <a:r>
              <a:rPr lang="en-US" dirty="0"/>
              <a:t>can be used to return the current class instance from the method.</a:t>
            </a:r>
          </a:p>
        </p:txBody>
      </p:sp>
    </p:spTree>
    <p:extLst>
      <p:ext uri="{BB962C8B-B14F-4D97-AF65-F5344CB8AC3E}">
        <p14:creationId xmlns:p14="http://schemas.microsoft.com/office/powerpoint/2010/main" xmlns="" val="353731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dirty="0"/>
              <a:t>1) </a:t>
            </a:r>
            <a:r>
              <a:rPr lang="en-US" b="1" dirty="0">
                <a:solidFill>
                  <a:srgbClr val="FF0000"/>
                </a:solidFill>
              </a:rPr>
              <a:t>this:</a:t>
            </a:r>
            <a:r>
              <a:rPr lang="en-US" dirty="0"/>
              <a:t> </a:t>
            </a:r>
            <a:r>
              <a:rPr lang="en-US" sz="3500" b="1" dirty="0">
                <a:solidFill>
                  <a:srgbClr val="610B4B"/>
                </a:solidFill>
                <a:latin typeface="erdana"/>
              </a:rPr>
              <a:t>to refer current class instance variable</a:t>
            </a:r>
          </a:p>
          <a:p>
            <a:pPr algn="just"/>
            <a:r>
              <a:rPr lang="en-US" dirty="0"/>
              <a:t>The this keyword can be used to refer current class instance variable.</a:t>
            </a:r>
          </a:p>
          <a:p>
            <a:pPr algn="just"/>
            <a:r>
              <a:rPr lang="en-US" dirty="0"/>
              <a:t>If there is ambiguity between the instance variables and parameters, this keyword resolves the problem of ambiguity.</a:t>
            </a:r>
          </a:p>
          <a:p>
            <a:pPr algn="just"/>
            <a:r>
              <a:rPr lang="en-US" dirty="0"/>
              <a:t>If local variables(formal arguments) and instance variables are different, there is no need to use this keyword.</a:t>
            </a:r>
          </a:p>
          <a:p>
            <a:pPr algn="just"/>
            <a:r>
              <a:rPr lang="en-US" dirty="0"/>
              <a:t>Example </a:t>
            </a:r>
            <a:r>
              <a:rPr lang="en-US" dirty="0">
                <a:hlinkClick r:id="rId2"/>
              </a:rPr>
              <a:t>without</a:t>
            </a:r>
            <a:r>
              <a:rPr lang="en-US" dirty="0"/>
              <a:t> this </a:t>
            </a:r>
          </a:p>
          <a:p>
            <a:pPr algn="just"/>
            <a:r>
              <a:rPr lang="en-US" dirty="0"/>
              <a:t>Example </a:t>
            </a:r>
            <a:r>
              <a:rPr lang="en-US" dirty="0">
                <a:hlinkClick r:id="rId3"/>
              </a:rPr>
              <a:t>with</a:t>
            </a:r>
            <a:r>
              <a:rPr lang="en-US" dirty="0"/>
              <a:t> this</a:t>
            </a:r>
          </a:p>
          <a:p>
            <a:pPr algn="just"/>
            <a:endParaRPr lang="en-US" b="1" dirty="0"/>
          </a:p>
        </p:txBody>
      </p:sp>
    </p:spTree>
    <p:extLst>
      <p:ext uri="{BB962C8B-B14F-4D97-AF65-F5344CB8AC3E}">
        <p14:creationId xmlns:p14="http://schemas.microsoft.com/office/powerpoint/2010/main" xmlns="" val="38364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dirty="0"/>
              <a:t>2) </a:t>
            </a:r>
            <a:r>
              <a:rPr lang="en-US" b="1" dirty="0">
                <a:solidFill>
                  <a:srgbClr val="FF0000"/>
                </a:solidFill>
              </a:rPr>
              <a:t>this:</a:t>
            </a:r>
            <a:r>
              <a:rPr lang="en-US" dirty="0"/>
              <a:t> </a:t>
            </a:r>
            <a:r>
              <a:rPr lang="en-US" b="1" dirty="0">
                <a:solidFill>
                  <a:srgbClr val="610B4B"/>
                </a:solidFill>
                <a:latin typeface="erdana"/>
              </a:rPr>
              <a:t>to invoke current class method</a:t>
            </a:r>
          </a:p>
          <a:p>
            <a:pPr algn="just"/>
            <a:r>
              <a:rPr lang="en-US" b="0" i="0" dirty="0">
                <a:solidFill>
                  <a:srgbClr val="333333"/>
                </a:solidFill>
                <a:effectLst/>
                <a:latin typeface="inter-regular"/>
              </a:rPr>
              <a:t>we may invoke the method of the current class by using the </a:t>
            </a:r>
            <a:r>
              <a:rPr lang="en-US" b="1" i="0" dirty="0">
                <a:solidFill>
                  <a:srgbClr val="FF0000"/>
                </a:solidFill>
                <a:effectLst/>
                <a:latin typeface="inter-regular"/>
              </a:rPr>
              <a:t>this</a:t>
            </a:r>
            <a:r>
              <a:rPr lang="en-US" b="0" i="0" dirty="0">
                <a:solidFill>
                  <a:srgbClr val="333333"/>
                </a:solidFill>
                <a:effectLst/>
                <a:latin typeface="inter-regular"/>
              </a:rPr>
              <a:t> keyword. </a:t>
            </a:r>
          </a:p>
          <a:p>
            <a:pPr algn="just"/>
            <a:r>
              <a:rPr lang="en-US" b="0" i="0" dirty="0">
                <a:solidFill>
                  <a:srgbClr val="333333"/>
                </a:solidFill>
                <a:effectLst/>
                <a:latin typeface="inter-regular"/>
              </a:rPr>
              <a:t>If we don't use the this keyword, compiler automatically adds this keyword while invoking the method. </a:t>
            </a:r>
          </a:p>
          <a:p>
            <a:pPr algn="just"/>
            <a:r>
              <a:rPr lang="en-US" dirty="0">
                <a:solidFill>
                  <a:srgbClr val="333333"/>
                </a:solidFill>
                <a:latin typeface="inter-regular"/>
              </a:rPr>
              <a:t>                                                                            </a:t>
            </a:r>
            <a:r>
              <a:rPr lang="en-US" dirty="0">
                <a:solidFill>
                  <a:srgbClr val="333333"/>
                </a:solidFill>
                <a:latin typeface="inter-regular"/>
                <a:hlinkClick r:id="rId2"/>
              </a:rPr>
              <a:t>Example</a:t>
            </a:r>
            <a:r>
              <a:rPr lang="en-US" dirty="0">
                <a:solidFill>
                  <a:srgbClr val="333333"/>
                </a:solidFill>
                <a:latin typeface="inter-regular"/>
              </a:rPr>
              <a:t> :with this </a:t>
            </a:r>
            <a:endParaRPr lang="en-US" b="1" dirty="0"/>
          </a:p>
        </p:txBody>
      </p:sp>
      <p:pic>
        <p:nvPicPr>
          <p:cNvPr id="4" name="Picture 3">
            <a:extLst>
              <a:ext uri="{FF2B5EF4-FFF2-40B4-BE49-F238E27FC236}">
                <a16:creationId xmlns:a16="http://schemas.microsoft.com/office/drawing/2014/main" xmlns="" id="{7EA94157-4760-40E8-83CC-BC94B23B1969}"/>
              </a:ext>
            </a:extLst>
          </p:cNvPr>
          <p:cNvPicPr>
            <a:picLocks noChangeAspect="1"/>
          </p:cNvPicPr>
          <p:nvPr/>
        </p:nvPicPr>
        <p:blipFill>
          <a:blip r:embed="rId3"/>
          <a:stretch>
            <a:fillRect/>
          </a:stretch>
        </p:blipFill>
        <p:spPr>
          <a:xfrm>
            <a:off x="971550" y="3632993"/>
            <a:ext cx="6419850" cy="2805906"/>
          </a:xfrm>
          <a:prstGeom prst="rect">
            <a:avLst/>
          </a:prstGeom>
        </p:spPr>
      </p:pic>
    </p:spTree>
    <p:extLst>
      <p:ext uri="{BB962C8B-B14F-4D97-AF65-F5344CB8AC3E}">
        <p14:creationId xmlns:p14="http://schemas.microsoft.com/office/powerpoint/2010/main" xmlns="" val="24453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Java Naming conventions</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r>
              <a:rPr lang="en-US" dirty="0"/>
              <a:t>Java naming convention is a rule to follow as you decide what to name your identifiers such as class, package, variable, constant, method, etc.</a:t>
            </a:r>
          </a:p>
          <a:p>
            <a:r>
              <a:rPr lang="en-US" dirty="0"/>
              <a:t>But, it is not forced to follow. So, it is known as convention not rule.</a:t>
            </a:r>
          </a:p>
          <a:p>
            <a:r>
              <a:rPr lang="en-US" dirty="0" smtClean="0">
                <a:solidFill>
                  <a:srgbClr val="7030A0"/>
                </a:solidFill>
              </a:rPr>
              <a:t>Class </a:t>
            </a:r>
            <a:r>
              <a:rPr lang="en-US" dirty="0" smtClean="0"/>
              <a:t>-It should start with the uppercase letter.</a:t>
            </a:r>
          </a:p>
          <a:p>
            <a:r>
              <a:rPr lang="en-US" dirty="0" smtClean="0">
                <a:solidFill>
                  <a:srgbClr val="7030A0"/>
                </a:solidFill>
              </a:rPr>
              <a:t>Interface</a:t>
            </a:r>
            <a:r>
              <a:rPr lang="en-US" dirty="0" smtClean="0"/>
              <a:t> -It should start with the uppercase letter.</a:t>
            </a:r>
          </a:p>
          <a:p>
            <a:endParaRPr lang="en-US" dirty="0"/>
          </a:p>
          <a:p>
            <a:pPr algn="just"/>
            <a:endParaRPr lang="en-US" dirty="0"/>
          </a:p>
        </p:txBody>
      </p:sp>
    </p:spTree>
    <p:extLst>
      <p:ext uri="{BB962C8B-B14F-4D97-AF65-F5344CB8AC3E}">
        <p14:creationId xmlns:p14="http://schemas.microsoft.com/office/powerpoint/2010/main" xmlns="" val="619427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610B4B"/>
                </a:solidFill>
                <a:effectLst/>
                <a:latin typeface="erdana"/>
              </a:rPr>
              <a:t>3) </a:t>
            </a:r>
            <a:r>
              <a:rPr lang="en-US" b="1" i="0" dirty="0">
                <a:solidFill>
                  <a:srgbClr val="FF0000"/>
                </a:solidFill>
                <a:effectLst/>
                <a:latin typeface="erdana"/>
              </a:rPr>
              <a:t>this() </a:t>
            </a:r>
            <a:r>
              <a:rPr lang="en-US" b="1" i="0" dirty="0">
                <a:solidFill>
                  <a:srgbClr val="610B4B"/>
                </a:solidFill>
                <a:effectLst/>
                <a:latin typeface="erdana"/>
              </a:rPr>
              <a:t>: to invoke current class constructor</a:t>
            </a:r>
          </a:p>
          <a:p>
            <a:pPr algn="just"/>
            <a:r>
              <a:rPr lang="en-US" b="0" i="0" dirty="0">
                <a:solidFill>
                  <a:srgbClr val="333333"/>
                </a:solidFill>
                <a:effectLst/>
                <a:latin typeface="inter-regular"/>
              </a:rPr>
              <a:t>The </a:t>
            </a:r>
            <a:r>
              <a:rPr lang="en-US" b="1" i="0" dirty="0">
                <a:solidFill>
                  <a:srgbClr val="FF0000"/>
                </a:solidFill>
                <a:effectLst/>
                <a:latin typeface="inter-regular"/>
              </a:rPr>
              <a:t>this() </a:t>
            </a:r>
            <a:r>
              <a:rPr lang="en-US" b="0" i="0" dirty="0">
                <a:solidFill>
                  <a:srgbClr val="333333"/>
                </a:solidFill>
                <a:effectLst/>
                <a:latin typeface="inter-regular"/>
              </a:rPr>
              <a:t>constructor call can be used to invoke the current class constructor. </a:t>
            </a:r>
          </a:p>
          <a:p>
            <a:pPr algn="just"/>
            <a:r>
              <a:rPr lang="en-US" b="0" i="0" dirty="0">
                <a:solidFill>
                  <a:srgbClr val="333333"/>
                </a:solidFill>
                <a:effectLst/>
                <a:latin typeface="inter-regular"/>
              </a:rPr>
              <a:t>It is used to reuse the constructor. </a:t>
            </a:r>
          </a:p>
          <a:p>
            <a:pPr algn="just"/>
            <a:r>
              <a:rPr lang="en-US" b="0" i="0" dirty="0">
                <a:solidFill>
                  <a:srgbClr val="333333"/>
                </a:solidFill>
                <a:effectLst/>
                <a:latin typeface="inter-regular"/>
              </a:rPr>
              <a:t>In other words, it is used for constructor chaining.</a:t>
            </a:r>
          </a:p>
          <a:p>
            <a:pPr algn="just"/>
            <a:r>
              <a:rPr lang="en-US" dirty="0"/>
              <a:t>The invocation of another constructor using ‘this’ keyword must be the first line of constructor only. </a:t>
            </a:r>
          </a:p>
          <a:p>
            <a:pPr algn="just"/>
            <a:r>
              <a:rPr lang="en-US" b="0" i="0" dirty="0">
                <a:solidFill>
                  <a:srgbClr val="333333"/>
                </a:solidFill>
                <a:effectLst/>
                <a:latin typeface="inter-regular"/>
                <a:hlinkClick r:id="rId2"/>
              </a:rPr>
              <a:t>Example1</a:t>
            </a:r>
            <a:endParaRPr lang="en-US" b="0" i="0" dirty="0">
              <a:solidFill>
                <a:srgbClr val="333333"/>
              </a:solidFill>
              <a:effectLst/>
              <a:latin typeface="inter-regular"/>
            </a:endParaRPr>
          </a:p>
          <a:p>
            <a:pPr algn="just"/>
            <a:r>
              <a:rPr lang="en-US" dirty="0">
                <a:solidFill>
                  <a:srgbClr val="333333"/>
                </a:solidFill>
                <a:latin typeface="inter-regular"/>
                <a:hlinkClick r:id="rId3"/>
              </a:rPr>
              <a:t>Example2</a:t>
            </a:r>
            <a:endParaRPr lang="en-US" b="0" i="0" dirty="0">
              <a:solidFill>
                <a:srgbClr val="333333"/>
              </a:solidFill>
              <a:effectLst/>
              <a:latin typeface="inter-regular"/>
            </a:endParaRPr>
          </a:p>
        </p:txBody>
      </p:sp>
    </p:spTree>
    <p:extLst>
      <p:ext uri="{BB962C8B-B14F-4D97-AF65-F5344CB8AC3E}">
        <p14:creationId xmlns:p14="http://schemas.microsoft.com/office/powerpoint/2010/main" xmlns="" val="161979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610B4B"/>
                </a:solidFill>
                <a:effectLst/>
                <a:latin typeface="erdana"/>
              </a:rPr>
              <a:t>4) </a:t>
            </a:r>
            <a:r>
              <a:rPr lang="en-US" b="1" i="0" dirty="0">
                <a:solidFill>
                  <a:srgbClr val="FF0000"/>
                </a:solidFill>
                <a:effectLst/>
                <a:latin typeface="erdana"/>
              </a:rPr>
              <a:t>this:</a:t>
            </a:r>
            <a:r>
              <a:rPr lang="en-US" b="1" i="0" dirty="0">
                <a:solidFill>
                  <a:srgbClr val="610B4B"/>
                </a:solidFill>
                <a:effectLst/>
                <a:latin typeface="erdana"/>
              </a:rPr>
              <a:t> to pass as an argument in the method</a:t>
            </a:r>
          </a:p>
          <a:p>
            <a:pPr algn="just"/>
            <a:r>
              <a:rPr lang="en-US" b="0" i="0" dirty="0">
                <a:solidFill>
                  <a:srgbClr val="333333"/>
                </a:solidFill>
                <a:effectLst/>
                <a:latin typeface="inter-regular"/>
              </a:rPr>
              <a:t>The </a:t>
            </a:r>
            <a:r>
              <a:rPr lang="en-US" b="1" i="0" dirty="0">
                <a:solidFill>
                  <a:srgbClr val="FF0000"/>
                </a:solidFill>
                <a:effectLst/>
                <a:latin typeface="inter-regular"/>
              </a:rPr>
              <a:t>this</a:t>
            </a:r>
            <a:r>
              <a:rPr lang="en-US" b="0" i="0" dirty="0">
                <a:solidFill>
                  <a:srgbClr val="333333"/>
                </a:solidFill>
                <a:effectLst/>
                <a:latin typeface="inter-regular"/>
              </a:rPr>
              <a:t> keyword can also be passed as an argument in the method. </a:t>
            </a:r>
          </a:p>
          <a:p>
            <a:pPr algn="just"/>
            <a:r>
              <a:rPr lang="en-US" b="0" i="0" dirty="0">
                <a:solidFill>
                  <a:srgbClr val="333333"/>
                </a:solidFill>
                <a:effectLst/>
                <a:latin typeface="inter-regular"/>
              </a:rPr>
              <a:t>It is mainly used in the event handling. </a:t>
            </a:r>
          </a:p>
          <a:p>
            <a:pPr algn="just"/>
            <a:r>
              <a:rPr lang="en-US" b="0" i="0" dirty="0">
                <a:solidFill>
                  <a:srgbClr val="333333"/>
                </a:solidFill>
                <a:effectLst/>
                <a:latin typeface="inter-regular"/>
                <a:hlinkClick r:id="rId2"/>
              </a:rPr>
              <a:t>Example</a:t>
            </a:r>
            <a:endParaRPr lang="en-US" b="0" i="0" dirty="0">
              <a:solidFill>
                <a:srgbClr val="333333"/>
              </a:solidFill>
              <a:effectLst/>
              <a:latin typeface="inter-regular"/>
            </a:endParaRPr>
          </a:p>
          <a:p>
            <a:pPr algn="just"/>
            <a:r>
              <a:rPr lang="en-US" b="0" i="0" dirty="0">
                <a:solidFill>
                  <a:srgbClr val="333333"/>
                </a:solidFill>
                <a:effectLst/>
                <a:latin typeface="inter-regular"/>
              </a:rPr>
              <a:t>In event handling (or) in a situation where we have to provide reference of a class to another one. </a:t>
            </a:r>
          </a:p>
          <a:p>
            <a:pPr algn="just"/>
            <a:r>
              <a:rPr lang="en-US" b="0" i="0" dirty="0">
                <a:solidFill>
                  <a:srgbClr val="333333"/>
                </a:solidFill>
                <a:effectLst/>
                <a:latin typeface="inter-regular"/>
              </a:rPr>
              <a:t>It is used to reuse one object in many methods.</a:t>
            </a:r>
          </a:p>
          <a:p>
            <a:endParaRPr lang="en-US" b="0" i="0" dirty="0">
              <a:solidFill>
                <a:srgbClr val="333333"/>
              </a:solidFill>
              <a:effectLst/>
              <a:latin typeface="inter-regular"/>
            </a:endParaRPr>
          </a:p>
        </p:txBody>
      </p:sp>
    </p:spTree>
    <p:extLst>
      <p:ext uri="{BB962C8B-B14F-4D97-AF65-F5344CB8AC3E}">
        <p14:creationId xmlns:p14="http://schemas.microsoft.com/office/powerpoint/2010/main" xmlns="" val="1848831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610B4B"/>
                </a:solidFill>
                <a:effectLst/>
                <a:latin typeface="erdana"/>
              </a:rPr>
              <a:t>5) </a:t>
            </a:r>
            <a:r>
              <a:rPr lang="en-US" b="1" i="0" dirty="0">
                <a:solidFill>
                  <a:srgbClr val="FF0000"/>
                </a:solidFill>
                <a:effectLst/>
                <a:latin typeface="erdana"/>
              </a:rPr>
              <a:t>this:</a:t>
            </a:r>
            <a:r>
              <a:rPr lang="en-US" b="1" i="0" dirty="0">
                <a:solidFill>
                  <a:srgbClr val="610B4B"/>
                </a:solidFill>
                <a:effectLst/>
                <a:latin typeface="erdana"/>
              </a:rPr>
              <a:t> to pass as an argument in the </a:t>
            </a:r>
            <a:r>
              <a:rPr lang="en-US" b="1" dirty="0">
                <a:solidFill>
                  <a:srgbClr val="610B4B"/>
                </a:solidFill>
                <a:latin typeface="erdana"/>
              </a:rPr>
              <a:t>Constructor call</a:t>
            </a:r>
            <a:endParaRPr lang="en-US" b="1" i="0" dirty="0">
              <a:solidFill>
                <a:srgbClr val="610B4B"/>
              </a:solidFill>
              <a:effectLst/>
              <a:latin typeface="erdana"/>
            </a:endParaRPr>
          </a:p>
          <a:p>
            <a:pPr algn="just"/>
            <a:r>
              <a:rPr lang="en-US" dirty="0"/>
              <a:t>We can also pass this keyword in the constructor call. </a:t>
            </a:r>
          </a:p>
          <a:p>
            <a:pPr algn="just"/>
            <a:r>
              <a:rPr lang="en-US" dirty="0">
                <a:hlinkClick r:id="rId2"/>
              </a:rPr>
              <a:t>Example</a:t>
            </a:r>
            <a:endParaRPr lang="en-US" dirty="0"/>
          </a:p>
          <a:p>
            <a:pPr algn="just"/>
            <a:r>
              <a:rPr lang="en-US" dirty="0"/>
              <a:t>This concept is useful when we have to use one object in multiple classes </a:t>
            </a:r>
          </a:p>
          <a:p>
            <a:endParaRPr lang="en-US" b="0" i="0" dirty="0">
              <a:solidFill>
                <a:srgbClr val="333333"/>
              </a:solidFill>
              <a:effectLst/>
              <a:latin typeface="inter-regular"/>
            </a:endParaRPr>
          </a:p>
        </p:txBody>
      </p:sp>
    </p:spTree>
    <p:extLst>
      <p:ext uri="{BB962C8B-B14F-4D97-AF65-F5344CB8AC3E}">
        <p14:creationId xmlns:p14="http://schemas.microsoft.com/office/powerpoint/2010/main" xmlns="" val="334120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this Keyword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610B4B"/>
                </a:solidFill>
                <a:effectLst/>
                <a:latin typeface="erdana"/>
              </a:rPr>
              <a:t>6) </a:t>
            </a:r>
            <a:r>
              <a:rPr lang="en-US" b="1" i="0" dirty="0">
                <a:solidFill>
                  <a:srgbClr val="FF0000"/>
                </a:solidFill>
                <a:effectLst/>
                <a:latin typeface="erdana"/>
              </a:rPr>
              <a:t>this </a:t>
            </a:r>
            <a:r>
              <a:rPr lang="en-US" b="1" i="0" dirty="0">
                <a:solidFill>
                  <a:srgbClr val="610B4B"/>
                </a:solidFill>
                <a:effectLst/>
                <a:latin typeface="erdana"/>
              </a:rPr>
              <a:t>keyword can be used to return current class instance</a:t>
            </a:r>
          </a:p>
          <a:p>
            <a:pPr algn="just"/>
            <a:r>
              <a:rPr lang="en-US" dirty="0"/>
              <a:t>We can return this keyword as an statement from the method. In such case, return type of the method must be the class type (non-primitive).</a:t>
            </a:r>
          </a:p>
          <a:p>
            <a:pPr algn="just"/>
            <a:endParaRPr lang="en-US" dirty="0"/>
          </a:p>
          <a:p>
            <a:pPr algn="just"/>
            <a:endParaRPr lang="en-US" dirty="0"/>
          </a:p>
          <a:p>
            <a:pPr algn="just"/>
            <a:r>
              <a:rPr lang="en-US" dirty="0">
                <a:hlinkClick r:id="rId2"/>
              </a:rPr>
              <a:t>Example</a:t>
            </a:r>
            <a:endParaRPr lang="en-US" dirty="0"/>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endParaRPr lang="en-US" b="0" i="0" dirty="0">
              <a:solidFill>
                <a:srgbClr val="333333"/>
              </a:solidFill>
              <a:effectLst/>
              <a:latin typeface="inter-regular"/>
            </a:endParaRPr>
          </a:p>
        </p:txBody>
      </p:sp>
    </p:spTree>
    <p:extLst>
      <p:ext uri="{BB962C8B-B14F-4D97-AF65-F5344CB8AC3E}">
        <p14:creationId xmlns:p14="http://schemas.microsoft.com/office/powerpoint/2010/main" xmlns="" val="128565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main method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002060"/>
                </a:solidFill>
                <a:effectLst/>
                <a:latin typeface="erdana"/>
              </a:rPr>
              <a:t>public</a:t>
            </a:r>
            <a:r>
              <a:rPr lang="en-US" b="1" i="0" dirty="0">
                <a:solidFill>
                  <a:srgbClr val="FF0000"/>
                </a:solidFill>
                <a:effectLst/>
                <a:latin typeface="erdana"/>
              </a:rPr>
              <a:t> static </a:t>
            </a:r>
            <a:r>
              <a:rPr lang="en-US" b="1" i="0" dirty="0">
                <a:solidFill>
                  <a:srgbClr val="00B0F0"/>
                </a:solidFill>
                <a:effectLst/>
                <a:latin typeface="erdana"/>
              </a:rPr>
              <a:t>void</a:t>
            </a:r>
            <a:r>
              <a:rPr lang="en-US" b="1" i="0" dirty="0">
                <a:solidFill>
                  <a:srgbClr val="FF0000"/>
                </a:solidFill>
                <a:effectLst/>
                <a:latin typeface="erdana"/>
              </a:rPr>
              <a:t> </a:t>
            </a:r>
            <a:r>
              <a:rPr lang="en-US" b="1" i="0" dirty="0">
                <a:solidFill>
                  <a:schemeClr val="accent3">
                    <a:lumMod val="50000"/>
                  </a:schemeClr>
                </a:solidFill>
                <a:effectLst/>
                <a:latin typeface="erdana"/>
              </a:rPr>
              <a:t>main</a:t>
            </a:r>
            <a:r>
              <a:rPr lang="en-US" b="1" i="0" dirty="0">
                <a:solidFill>
                  <a:srgbClr val="FF0000"/>
                </a:solidFill>
                <a:effectLst/>
                <a:latin typeface="erdana"/>
              </a:rPr>
              <a:t>(String </a:t>
            </a:r>
            <a:r>
              <a:rPr lang="en-US" b="1" i="0" dirty="0" err="1">
                <a:solidFill>
                  <a:srgbClr val="FF0000"/>
                </a:solidFill>
                <a:effectLst/>
                <a:latin typeface="erdana"/>
              </a:rPr>
              <a:t>args</a:t>
            </a:r>
            <a:r>
              <a:rPr lang="en-US" b="1" i="0" dirty="0">
                <a:solidFill>
                  <a:srgbClr val="FF0000"/>
                </a:solidFill>
                <a:effectLst/>
                <a:latin typeface="erdana"/>
              </a:rPr>
              <a:t>[ ]) {</a:t>
            </a:r>
          </a:p>
          <a:p>
            <a:pPr algn="just"/>
            <a:r>
              <a:rPr lang="en-US" i="0" dirty="0">
                <a:effectLst/>
                <a:latin typeface="erdana"/>
              </a:rPr>
              <a:t>As a general rule, a Java program begins execution by calling </a:t>
            </a:r>
            <a:r>
              <a:rPr lang="en-US" b="1" i="0" dirty="0">
                <a:effectLst/>
                <a:latin typeface="erdana"/>
              </a:rPr>
              <a:t>main( ).</a:t>
            </a:r>
          </a:p>
          <a:p>
            <a:pPr algn="just"/>
            <a:r>
              <a:rPr lang="en-US" i="0" dirty="0">
                <a:effectLst/>
              </a:rPr>
              <a:t>The public keyword is an access modifier, which allows the programmer to control the visibility of class members. </a:t>
            </a:r>
          </a:p>
          <a:p>
            <a:pPr algn="just"/>
            <a:r>
              <a:rPr lang="en-US" i="0" dirty="0">
                <a:effectLst/>
              </a:rPr>
              <a:t>When a class member is preceded by public, then that member may be accessed by code outside the class in which it is declared</a:t>
            </a:r>
            <a:r>
              <a:rPr lang="en-US" i="0" dirty="0">
                <a:solidFill>
                  <a:srgbClr val="610B4B"/>
                </a:solidFill>
                <a:effectLst/>
              </a:rPr>
              <a:t>.</a:t>
            </a:r>
          </a:p>
          <a:p>
            <a:pPr algn="just"/>
            <a:endParaRPr lang="en-US" i="0" dirty="0">
              <a:solidFill>
                <a:srgbClr val="610B4B"/>
              </a:solidFill>
              <a:effectLst/>
            </a:endParaRPr>
          </a:p>
          <a:p>
            <a:pPr algn="just"/>
            <a:endParaRPr lang="en-US" b="0" i="0" dirty="0">
              <a:solidFill>
                <a:srgbClr val="333333"/>
              </a:solidFill>
              <a:effectLst/>
              <a:latin typeface="inter-regular"/>
            </a:endParaRPr>
          </a:p>
          <a:p>
            <a:pPr algn="just"/>
            <a:endParaRPr lang="en-US" dirty="0">
              <a:solidFill>
                <a:srgbClr val="333333"/>
              </a:solidFill>
              <a:latin typeface="inter-regular"/>
            </a:endParaRPr>
          </a:p>
          <a:p>
            <a:endParaRPr lang="en-US" b="0" i="0" dirty="0">
              <a:solidFill>
                <a:srgbClr val="333333"/>
              </a:solidFill>
              <a:effectLst/>
              <a:latin typeface="inter-regular"/>
            </a:endParaRPr>
          </a:p>
        </p:txBody>
      </p:sp>
    </p:spTree>
    <p:extLst>
      <p:ext uri="{BB962C8B-B14F-4D97-AF65-F5344CB8AC3E}">
        <p14:creationId xmlns:p14="http://schemas.microsoft.com/office/powerpoint/2010/main" xmlns="" val="1200060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main method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002060"/>
                </a:solidFill>
                <a:effectLst/>
                <a:latin typeface="erdana"/>
              </a:rPr>
              <a:t>public</a:t>
            </a:r>
            <a:r>
              <a:rPr lang="en-US" b="1" i="0" dirty="0">
                <a:solidFill>
                  <a:srgbClr val="FF0000"/>
                </a:solidFill>
                <a:effectLst/>
                <a:latin typeface="erdana"/>
              </a:rPr>
              <a:t> static </a:t>
            </a:r>
            <a:r>
              <a:rPr lang="en-US" b="1" i="0" dirty="0">
                <a:solidFill>
                  <a:srgbClr val="00B0F0"/>
                </a:solidFill>
                <a:effectLst/>
                <a:latin typeface="erdana"/>
              </a:rPr>
              <a:t>void</a:t>
            </a:r>
            <a:r>
              <a:rPr lang="en-US" b="1" i="0" dirty="0">
                <a:solidFill>
                  <a:srgbClr val="FF0000"/>
                </a:solidFill>
                <a:effectLst/>
                <a:latin typeface="erdana"/>
              </a:rPr>
              <a:t> </a:t>
            </a:r>
            <a:r>
              <a:rPr lang="en-US" b="1" i="0" dirty="0">
                <a:solidFill>
                  <a:schemeClr val="accent3">
                    <a:lumMod val="50000"/>
                  </a:schemeClr>
                </a:solidFill>
                <a:effectLst/>
                <a:latin typeface="erdana"/>
              </a:rPr>
              <a:t>main</a:t>
            </a:r>
            <a:r>
              <a:rPr lang="en-US" b="1" i="0" dirty="0">
                <a:solidFill>
                  <a:srgbClr val="FF0000"/>
                </a:solidFill>
                <a:effectLst/>
                <a:latin typeface="erdana"/>
              </a:rPr>
              <a:t>(String </a:t>
            </a:r>
            <a:r>
              <a:rPr lang="en-US" b="1" i="0" dirty="0" err="1">
                <a:solidFill>
                  <a:srgbClr val="FF0000"/>
                </a:solidFill>
                <a:effectLst/>
                <a:latin typeface="erdana"/>
              </a:rPr>
              <a:t>args</a:t>
            </a:r>
            <a:r>
              <a:rPr lang="en-US" b="1" i="0" dirty="0">
                <a:solidFill>
                  <a:srgbClr val="FF0000"/>
                </a:solidFill>
                <a:effectLst/>
                <a:latin typeface="erdana"/>
              </a:rPr>
              <a:t>[ ]) {</a:t>
            </a:r>
          </a:p>
          <a:p>
            <a:pPr algn="just"/>
            <a:r>
              <a:rPr lang="en-US" dirty="0"/>
              <a:t>The keyword </a:t>
            </a:r>
            <a:r>
              <a:rPr lang="en-US" b="1" dirty="0">
                <a:solidFill>
                  <a:srgbClr val="FF0000"/>
                </a:solidFill>
              </a:rPr>
              <a:t>static</a:t>
            </a:r>
            <a:r>
              <a:rPr lang="en-US" b="1" dirty="0"/>
              <a:t> </a:t>
            </a:r>
            <a:r>
              <a:rPr lang="en-US" dirty="0"/>
              <a:t>allows </a:t>
            </a:r>
            <a:r>
              <a:rPr lang="en-US" b="1" dirty="0"/>
              <a:t>main( ) </a:t>
            </a:r>
            <a:r>
              <a:rPr lang="en-US" dirty="0"/>
              <a:t>to be called without having to instantiate a particular instance of the class. </a:t>
            </a:r>
          </a:p>
          <a:p>
            <a:pPr algn="just"/>
            <a:r>
              <a:rPr lang="en-US" dirty="0"/>
              <a:t>This is necessary since </a:t>
            </a:r>
            <a:r>
              <a:rPr lang="en-US" b="1" dirty="0"/>
              <a:t>main( ) </a:t>
            </a:r>
            <a:r>
              <a:rPr lang="en-US" dirty="0"/>
              <a:t>is called by the Java Virtual Machine before any objects creation. </a:t>
            </a:r>
          </a:p>
          <a:p>
            <a:pPr algn="just"/>
            <a:r>
              <a:rPr lang="en-US" dirty="0"/>
              <a:t>The keyword </a:t>
            </a:r>
            <a:r>
              <a:rPr lang="en-US" b="1" dirty="0">
                <a:solidFill>
                  <a:srgbClr val="00B0F0"/>
                </a:solidFill>
                <a:latin typeface="erdana"/>
              </a:rPr>
              <a:t>void </a:t>
            </a:r>
            <a:r>
              <a:rPr lang="en-US" dirty="0"/>
              <a:t>simply tells the compiler that </a:t>
            </a:r>
            <a:r>
              <a:rPr lang="en-US" b="1" dirty="0"/>
              <a:t>main( ) </a:t>
            </a:r>
            <a:r>
              <a:rPr lang="en-US" dirty="0"/>
              <a:t>does not return a value.</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xmlns="" val="40686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main method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002060"/>
                </a:solidFill>
                <a:effectLst/>
                <a:latin typeface="erdana"/>
              </a:rPr>
              <a:t>public</a:t>
            </a:r>
            <a:r>
              <a:rPr lang="en-US" b="1" i="0" dirty="0">
                <a:solidFill>
                  <a:srgbClr val="FF0000"/>
                </a:solidFill>
                <a:effectLst/>
                <a:latin typeface="erdana"/>
              </a:rPr>
              <a:t> static </a:t>
            </a:r>
            <a:r>
              <a:rPr lang="en-US" b="1" i="0" dirty="0">
                <a:solidFill>
                  <a:srgbClr val="00B0F0"/>
                </a:solidFill>
                <a:effectLst/>
                <a:latin typeface="erdana"/>
              </a:rPr>
              <a:t>void</a:t>
            </a:r>
            <a:r>
              <a:rPr lang="en-US" b="1" i="0" dirty="0">
                <a:solidFill>
                  <a:srgbClr val="FF0000"/>
                </a:solidFill>
                <a:effectLst/>
                <a:latin typeface="erdana"/>
              </a:rPr>
              <a:t> </a:t>
            </a:r>
            <a:r>
              <a:rPr lang="en-US" b="1" i="0" dirty="0">
                <a:solidFill>
                  <a:schemeClr val="accent3">
                    <a:lumMod val="50000"/>
                  </a:schemeClr>
                </a:solidFill>
                <a:effectLst/>
                <a:latin typeface="erdana"/>
              </a:rPr>
              <a:t>main</a:t>
            </a:r>
            <a:r>
              <a:rPr lang="en-US" b="1" i="0" dirty="0">
                <a:solidFill>
                  <a:srgbClr val="FF0000"/>
                </a:solidFill>
                <a:effectLst/>
                <a:latin typeface="erdana"/>
              </a:rPr>
              <a:t>(String </a:t>
            </a:r>
            <a:r>
              <a:rPr lang="en-US" b="1" i="0" dirty="0" err="1">
                <a:solidFill>
                  <a:srgbClr val="FF0000"/>
                </a:solidFill>
                <a:effectLst/>
                <a:latin typeface="erdana"/>
              </a:rPr>
              <a:t>args</a:t>
            </a:r>
            <a:r>
              <a:rPr lang="en-US" b="1" i="0" dirty="0">
                <a:solidFill>
                  <a:srgbClr val="FF0000"/>
                </a:solidFill>
                <a:effectLst/>
                <a:latin typeface="erdana"/>
              </a:rPr>
              <a:t>[ ]) {</a:t>
            </a:r>
          </a:p>
          <a:p>
            <a:pPr algn="just"/>
            <a:r>
              <a:rPr lang="en-US" dirty="0"/>
              <a:t>Any information that you need to pass to a method is received by variables specified within the set of parentheses that follow the name of the method.</a:t>
            </a:r>
          </a:p>
          <a:p>
            <a:pPr algn="just"/>
            <a:r>
              <a:rPr lang="en-US" dirty="0"/>
              <a:t>These variables are called </a:t>
            </a:r>
            <a:r>
              <a:rPr lang="en-US" b="1" i="1" dirty="0"/>
              <a:t>parameters</a:t>
            </a:r>
            <a:r>
              <a:rPr lang="en-US" dirty="0"/>
              <a:t>. </a:t>
            </a:r>
          </a:p>
          <a:p>
            <a:pPr algn="just"/>
            <a:r>
              <a:rPr lang="en-US" dirty="0"/>
              <a:t>If there are no parameters required for a given method, we still need to include the empty parentheses. </a:t>
            </a:r>
          </a:p>
          <a:p>
            <a:pPr algn="just"/>
            <a:r>
              <a:rPr lang="en-US" dirty="0"/>
              <a:t>In </a:t>
            </a:r>
            <a:r>
              <a:rPr lang="en-US" b="1" dirty="0">
                <a:solidFill>
                  <a:schemeClr val="accent3">
                    <a:lumMod val="50000"/>
                  </a:schemeClr>
                </a:solidFill>
                <a:latin typeface="erdana"/>
              </a:rPr>
              <a:t>main( )</a:t>
            </a:r>
            <a:r>
              <a:rPr lang="en-US" dirty="0"/>
              <a:t>, there is only one parameter.</a:t>
            </a:r>
          </a:p>
          <a:p>
            <a:pPr algn="just"/>
            <a:r>
              <a:rPr lang="en-US" b="1" dirty="0"/>
              <a:t>String </a:t>
            </a:r>
            <a:r>
              <a:rPr lang="en-US" b="1" dirty="0" err="1"/>
              <a:t>args</a:t>
            </a:r>
            <a:r>
              <a:rPr lang="en-US" b="1" dirty="0"/>
              <a:t>[ ] </a:t>
            </a:r>
            <a:r>
              <a:rPr lang="en-US" dirty="0"/>
              <a:t>declares a parameter named </a:t>
            </a:r>
            <a:r>
              <a:rPr lang="en-US" b="1" dirty="0" err="1"/>
              <a:t>args</a:t>
            </a:r>
            <a:r>
              <a:rPr lang="en-US" dirty="0"/>
              <a:t>, which is an array of instances of the class </a:t>
            </a:r>
            <a:r>
              <a:rPr lang="en-US" b="1" dirty="0"/>
              <a:t>String</a:t>
            </a:r>
            <a:r>
              <a:rPr lang="en-US" dirty="0"/>
              <a:t>.</a:t>
            </a:r>
            <a:endParaRPr lang="en-US" dirty="0">
              <a:solidFill>
                <a:srgbClr val="610B4B"/>
              </a:solidFill>
            </a:endParaRP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xmlns="" val="4228474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b="1" dirty="0">
                <a:solidFill>
                  <a:schemeClr val="bg1"/>
                </a:solidFill>
              </a:rPr>
              <a:t>main method</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b="1" i="0" dirty="0">
                <a:solidFill>
                  <a:srgbClr val="002060"/>
                </a:solidFill>
                <a:effectLst/>
                <a:latin typeface="erdana"/>
              </a:rPr>
              <a:t>public</a:t>
            </a:r>
            <a:r>
              <a:rPr lang="en-US" b="1" i="0" dirty="0">
                <a:solidFill>
                  <a:srgbClr val="FF0000"/>
                </a:solidFill>
                <a:effectLst/>
                <a:latin typeface="erdana"/>
              </a:rPr>
              <a:t> static </a:t>
            </a:r>
            <a:r>
              <a:rPr lang="en-US" b="1" i="0" dirty="0">
                <a:solidFill>
                  <a:srgbClr val="00B0F0"/>
                </a:solidFill>
                <a:effectLst/>
                <a:latin typeface="erdana"/>
              </a:rPr>
              <a:t>void</a:t>
            </a:r>
            <a:r>
              <a:rPr lang="en-US" b="1" i="0" dirty="0">
                <a:solidFill>
                  <a:srgbClr val="FF0000"/>
                </a:solidFill>
                <a:effectLst/>
                <a:latin typeface="erdana"/>
              </a:rPr>
              <a:t> </a:t>
            </a:r>
            <a:r>
              <a:rPr lang="en-US" b="1" i="0" dirty="0">
                <a:solidFill>
                  <a:schemeClr val="accent3">
                    <a:lumMod val="50000"/>
                  </a:schemeClr>
                </a:solidFill>
                <a:effectLst/>
                <a:latin typeface="erdana"/>
              </a:rPr>
              <a:t>main</a:t>
            </a:r>
            <a:r>
              <a:rPr lang="en-US" b="1" i="0" dirty="0">
                <a:solidFill>
                  <a:srgbClr val="FF0000"/>
                </a:solidFill>
                <a:effectLst/>
                <a:latin typeface="erdana"/>
              </a:rPr>
              <a:t>(String </a:t>
            </a:r>
            <a:r>
              <a:rPr lang="en-US" b="1" i="0" dirty="0" err="1">
                <a:solidFill>
                  <a:srgbClr val="FF0000"/>
                </a:solidFill>
                <a:effectLst/>
                <a:latin typeface="erdana"/>
              </a:rPr>
              <a:t>args</a:t>
            </a:r>
            <a:r>
              <a:rPr lang="en-US" b="1" i="0" dirty="0">
                <a:solidFill>
                  <a:srgbClr val="FF0000"/>
                </a:solidFill>
                <a:effectLst/>
                <a:latin typeface="erdana"/>
              </a:rPr>
              <a:t>[ ]) {</a:t>
            </a:r>
          </a:p>
          <a:p>
            <a:pPr algn="just"/>
            <a:r>
              <a:rPr lang="en-US" dirty="0"/>
              <a:t>One other point: </a:t>
            </a:r>
            <a:r>
              <a:rPr lang="en-US" b="1" dirty="0"/>
              <a:t>main( ) </a:t>
            </a:r>
            <a:r>
              <a:rPr lang="en-US" dirty="0"/>
              <a:t>is simply a starting place for your program. </a:t>
            </a:r>
          </a:p>
          <a:p>
            <a:pPr algn="just"/>
            <a:r>
              <a:rPr lang="en-US" dirty="0"/>
              <a:t>A complex program will have dozens of classes, only one of which will need to have a </a:t>
            </a:r>
            <a:r>
              <a:rPr lang="en-US" b="1" dirty="0"/>
              <a:t>main( ) </a:t>
            </a:r>
            <a:r>
              <a:rPr lang="en-US" dirty="0"/>
              <a:t>method to get things started.</a:t>
            </a:r>
            <a:endParaRPr lang="en-US" dirty="0">
              <a:solidFill>
                <a:srgbClr val="333333"/>
              </a:solidFill>
              <a:latin typeface="inter-regular"/>
            </a:endParaRP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xmlns="" val="3859807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9C63A-DFD1-497A-97FC-E4F2DB78DAA6}"/>
              </a:ext>
            </a:extLst>
          </p:cNvPr>
          <p:cNvSpPr>
            <a:spLocks noGrp="1"/>
          </p:cNvSpPr>
          <p:nvPr>
            <p:ph type="title"/>
          </p:nvPr>
        </p:nvSpPr>
        <p:spPr>
          <a:xfrm>
            <a:off x="609600" y="-249237"/>
            <a:ext cx="10972800" cy="1143000"/>
          </a:xfrm>
        </p:spPr>
        <p:txBody>
          <a:bodyPr>
            <a:normAutofit/>
          </a:bodyPr>
          <a:lstStyle/>
          <a:p>
            <a:r>
              <a:rPr lang="en-US" b="1" dirty="0">
                <a:solidFill>
                  <a:schemeClr val="bg1"/>
                </a:solidFill>
              </a:rPr>
              <a:t>Object class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0FAF604B-BBB3-4B6E-9A13-D1840443E4AD}"/>
              </a:ext>
            </a:extLst>
          </p:cNvPr>
          <p:cNvSpPr>
            <a:spLocks noGrp="1"/>
          </p:cNvSpPr>
          <p:nvPr>
            <p:ph idx="1"/>
          </p:nvPr>
        </p:nvSpPr>
        <p:spPr>
          <a:xfrm>
            <a:off x="609600" y="893762"/>
            <a:ext cx="11277600" cy="5964238"/>
          </a:xfrm>
        </p:spPr>
        <p:txBody>
          <a:bodyPr>
            <a:normAutofit/>
          </a:bodyPr>
          <a:lstStyle/>
          <a:p>
            <a:pPr algn="just"/>
            <a:r>
              <a:rPr lang="en-US" dirty="0"/>
              <a:t>There is one special class, </a:t>
            </a:r>
            <a:r>
              <a:rPr lang="en-US" b="1" dirty="0"/>
              <a:t>Object</a:t>
            </a:r>
            <a:r>
              <a:rPr lang="en-US" dirty="0"/>
              <a:t>, defined by Java. </a:t>
            </a:r>
          </a:p>
          <a:p>
            <a:pPr algn="just"/>
            <a:r>
              <a:rPr lang="en-US" b="1" dirty="0"/>
              <a:t>Object </a:t>
            </a:r>
            <a:r>
              <a:rPr lang="en-US" dirty="0"/>
              <a:t>is a root class of all other classes. </a:t>
            </a:r>
          </a:p>
          <a:p>
            <a:pPr algn="just"/>
            <a:r>
              <a:rPr lang="en-US" dirty="0"/>
              <a:t>Every class in the java programming language is a subclass of Object class by default .</a:t>
            </a:r>
          </a:p>
          <a:p>
            <a:pPr algn="just"/>
            <a:r>
              <a:rPr lang="en-US" dirty="0"/>
              <a:t>Object class is in the default package that is </a:t>
            </a:r>
            <a:r>
              <a:rPr lang="en-US" dirty="0" err="1"/>
              <a:t>java.lang</a:t>
            </a:r>
            <a:r>
              <a:rPr lang="en-US" dirty="0"/>
              <a:t> package . </a:t>
            </a:r>
          </a:p>
          <a:p>
            <a:pPr algn="just"/>
            <a:r>
              <a:rPr lang="en-US" dirty="0"/>
              <a:t>The Object class defines the basic state and behavior that all objects must have, </a:t>
            </a:r>
          </a:p>
          <a:p>
            <a:pPr lvl="1" algn="just"/>
            <a:r>
              <a:rPr lang="en-US" dirty="0"/>
              <a:t>such as the ability to compare oneself to another object, </a:t>
            </a:r>
          </a:p>
          <a:p>
            <a:pPr lvl="1" algn="just"/>
            <a:r>
              <a:rPr lang="en-US" dirty="0"/>
              <a:t>to convert to a string, </a:t>
            </a:r>
            <a:r>
              <a:rPr lang="en-US" dirty="0" smtClean="0"/>
              <a:t>to wait on a condition variable, </a:t>
            </a:r>
            <a:endParaRPr lang="en-US" dirty="0"/>
          </a:p>
          <a:p>
            <a:pPr lvl="1" algn="just"/>
            <a:r>
              <a:rPr lang="en-US" dirty="0"/>
              <a:t>to notify other objects that a condition variable has changed, and to return the object's class.</a:t>
            </a:r>
          </a:p>
        </p:txBody>
      </p:sp>
    </p:spTree>
    <p:extLst>
      <p:ext uri="{BB962C8B-B14F-4D97-AF65-F5344CB8AC3E}">
        <p14:creationId xmlns:p14="http://schemas.microsoft.com/office/powerpoint/2010/main" xmlns="" val="2702490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D65C2-5108-4653-854E-ECE2EADC347C}"/>
              </a:ext>
            </a:extLst>
          </p:cNvPr>
          <p:cNvSpPr>
            <a:spLocks noGrp="1"/>
          </p:cNvSpPr>
          <p:nvPr>
            <p:ph type="title"/>
          </p:nvPr>
        </p:nvSpPr>
        <p:spPr>
          <a:xfrm>
            <a:off x="609600" y="-306387"/>
            <a:ext cx="10972800" cy="1143000"/>
          </a:xfrm>
        </p:spPr>
        <p:txBody>
          <a:bodyPr>
            <a:normAutofit/>
          </a:bodyPr>
          <a:lstStyle/>
          <a:p>
            <a:r>
              <a:rPr lang="en-US" sz="3600" b="1" i="0" u="none" strike="noStrike" baseline="0" dirty="0">
                <a:solidFill>
                  <a:schemeClr val="bg1"/>
                </a:solidFill>
                <a:latin typeface="+mn-lt"/>
              </a:rPr>
              <a:t>Object Class </a:t>
            </a:r>
            <a:r>
              <a:rPr lang="en-US" sz="3600" b="1" dirty="0">
                <a:solidFill>
                  <a:schemeClr val="bg1"/>
                </a:solidFill>
                <a:latin typeface="+mn-lt"/>
              </a:rPr>
              <a:t>M</a:t>
            </a:r>
            <a:r>
              <a:rPr lang="en-US" sz="3600" b="1" i="0" u="none" strike="noStrike" baseline="0" dirty="0">
                <a:solidFill>
                  <a:schemeClr val="bg1"/>
                </a:solidFill>
                <a:latin typeface="+mn-lt"/>
              </a:rPr>
              <a:t>ethods</a:t>
            </a:r>
            <a:endParaRPr lang="en-IN" sz="3600" b="1" dirty="0">
              <a:solidFill>
                <a:schemeClr val="bg1"/>
              </a:solidFill>
              <a:latin typeface="+mn-lt"/>
            </a:endParaRPr>
          </a:p>
        </p:txBody>
      </p:sp>
      <p:grpSp>
        <p:nvGrpSpPr>
          <p:cNvPr id="25" name="Group 24">
            <a:extLst>
              <a:ext uri="{FF2B5EF4-FFF2-40B4-BE49-F238E27FC236}">
                <a16:creationId xmlns:a16="http://schemas.microsoft.com/office/drawing/2014/main" xmlns="" id="{BC8C2ACA-277E-464F-BD55-AF43C8166CA5}"/>
              </a:ext>
            </a:extLst>
          </p:cNvPr>
          <p:cNvGrpSpPr/>
          <p:nvPr/>
        </p:nvGrpSpPr>
        <p:grpSpPr>
          <a:xfrm>
            <a:off x="1483995" y="836613"/>
            <a:ext cx="9178290" cy="5507355"/>
            <a:chOff x="1483995" y="836613"/>
            <a:chExt cx="9178290" cy="5507355"/>
          </a:xfrm>
        </p:grpSpPr>
        <p:grpSp>
          <p:nvGrpSpPr>
            <p:cNvPr id="12" name="Group 11">
              <a:extLst>
                <a:ext uri="{FF2B5EF4-FFF2-40B4-BE49-F238E27FC236}">
                  <a16:creationId xmlns:a16="http://schemas.microsoft.com/office/drawing/2014/main" xmlns="" id="{FEE59338-33F5-4580-8FBC-8E45FAFF7772}"/>
                </a:ext>
              </a:extLst>
            </p:cNvPr>
            <p:cNvGrpSpPr/>
            <p:nvPr/>
          </p:nvGrpSpPr>
          <p:grpSpPr>
            <a:xfrm>
              <a:off x="1485900" y="836613"/>
              <a:ext cx="9155430" cy="5507355"/>
              <a:chOff x="1485900" y="836613"/>
              <a:chExt cx="9155430" cy="5507355"/>
            </a:xfrm>
          </p:grpSpPr>
          <p:pic>
            <p:nvPicPr>
              <p:cNvPr id="3" name="Picture 2">
                <a:extLst>
                  <a:ext uri="{FF2B5EF4-FFF2-40B4-BE49-F238E27FC236}">
                    <a16:creationId xmlns:a16="http://schemas.microsoft.com/office/drawing/2014/main" xmlns="" id="{2480ABB9-B377-4282-B15C-A930ED9136D1}"/>
                  </a:ext>
                </a:extLst>
              </p:cNvPr>
              <p:cNvPicPr>
                <a:picLocks noChangeAspect="1"/>
              </p:cNvPicPr>
              <p:nvPr/>
            </p:nvPicPr>
            <p:blipFill>
              <a:blip r:embed="rId2"/>
              <a:stretch>
                <a:fillRect/>
              </a:stretch>
            </p:blipFill>
            <p:spPr>
              <a:xfrm>
                <a:off x="1485900" y="836613"/>
                <a:ext cx="9155430" cy="5472850"/>
              </a:xfrm>
              <a:prstGeom prst="rect">
                <a:avLst/>
              </a:prstGeom>
            </p:spPr>
            <p:style>
              <a:lnRef idx="2">
                <a:schemeClr val="accent1"/>
              </a:lnRef>
              <a:fillRef idx="1">
                <a:schemeClr val="lt1"/>
              </a:fillRef>
              <a:effectRef idx="0">
                <a:schemeClr val="accent1"/>
              </a:effectRef>
              <a:fontRef idx="minor">
                <a:schemeClr val="dk1"/>
              </a:fontRef>
            </p:style>
          </p:pic>
          <p:cxnSp>
            <p:nvCxnSpPr>
              <p:cNvPr id="5" name="Straight Connector 4">
                <a:extLst>
                  <a:ext uri="{FF2B5EF4-FFF2-40B4-BE49-F238E27FC236}">
                    <a16:creationId xmlns:a16="http://schemas.microsoft.com/office/drawing/2014/main" xmlns="" id="{5AC242D0-EFF8-46E8-89EA-C4742A54DA45}"/>
                  </a:ext>
                </a:extLst>
              </p:cNvPr>
              <p:cNvCxnSpPr>
                <a:cxnSpLocks/>
              </p:cNvCxnSpPr>
              <p:nvPr/>
            </p:nvCxnSpPr>
            <p:spPr>
              <a:xfrm>
                <a:off x="3497580" y="848115"/>
                <a:ext cx="137160" cy="5461349"/>
              </a:xfrm>
              <a:prstGeom prst="line">
                <a:avLst/>
              </a:prstGeom>
            </p:spPr>
            <p:style>
              <a:lnRef idx="2">
                <a:schemeClr val="accent1"/>
              </a:lnRef>
              <a:fillRef idx="1">
                <a:schemeClr val="lt1"/>
              </a:fillRef>
              <a:effectRef idx="0">
                <a:schemeClr val="accent1"/>
              </a:effectRef>
              <a:fontRef idx="minor">
                <a:schemeClr val="dk1"/>
              </a:fontRef>
            </p:style>
          </p:cxnSp>
          <p:cxnSp>
            <p:nvCxnSpPr>
              <p:cNvPr id="6" name="Straight Connector 5">
                <a:extLst>
                  <a:ext uri="{FF2B5EF4-FFF2-40B4-BE49-F238E27FC236}">
                    <a16:creationId xmlns:a16="http://schemas.microsoft.com/office/drawing/2014/main" xmlns="" id="{0BEE38C2-5C70-419B-924D-00C23E042D82}"/>
                  </a:ext>
                </a:extLst>
              </p:cNvPr>
              <p:cNvCxnSpPr>
                <a:cxnSpLocks/>
              </p:cNvCxnSpPr>
              <p:nvPr/>
            </p:nvCxnSpPr>
            <p:spPr>
              <a:xfrm>
                <a:off x="6518910" y="848115"/>
                <a:ext cx="121920" cy="5495853"/>
              </a:xfrm>
              <a:prstGeom prst="line">
                <a:avLst/>
              </a:prstGeom>
            </p:spPr>
            <p:style>
              <a:lnRef idx="2">
                <a:schemeClr val="accent1"/>
              </a:lnRef>
              <a:fillRef idx="1">
                <a:schemeClr val="lt1"/>
              </a:fillRef>
              <a:effectRef idx="0">
                <a:schemeClr val="accent1"/>
              </a:effectRef>
              <a:fontRef idx="minor">
                <a:schemeClr val="dk1"/>
              </a:fontRef>
            </p:style>
          </p:cxnSp>
        </p:grpSp>
        <p:cxnSp>
          <p:nvCxnSpPr>
            <p:cNvPr id="14" name="Straight Connector 13">
              <a:extLst>
                <a:ext uri="{FF2B5EF4-FFF2-40B4-BE49-F238E27FC236}">
                  <a16:creationId xmlns:a16="http://schemas.microsoft.com/office/drawing/2014/main" xmlns="" id="{EB084ECF-6260-4995-8FFF-29E08A7FE93A}"/>
                </a:ext>
              </a:extLst>
            </p:cNvPr>
            <p:cNvCxnSpPr/>
            <p:nvPr/>
          </p:nvCxnSpPr>
          <p:spPr>
            <a:xfrm>
              <a:off x="1485900" y="237744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2CB0DBB7-88F0-45C1-868C-D4814A5C99F7}"/>
                </a:ext>
              </a:extLst>
            </p:cNvPr>
            <p:cNvCxnSpPr/>
            <p:nvPr/>
          </p:nvCxnSpPr>
          <p:spPr>
            <a:xfrm>
              <a:off x="1501140" y="272415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DE62CB10-CCAA-42FF-A4BE-722C1255F9A9}"/>
                </a:ext>
              </a:extLst>
            </p:cNvPr>
            <p:cNvCxnSpPr/>
            <p:nvPr/>
          </p:nvCxnSpPr>
          <p:spPr>
            <a:xfrm>
              <a:off x="1485900" y="316230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664F08D-1041-4B46-9C76-A287C4110F31}"/>
                </a:ext>
              </a:extLst>
            </p:cNvPr>
            <p:cNvCxnSpPr/>
            <p:nvPr/>
          </p:nvCxnSpPr>
          <p:spPr>
            <a:xfrm>
              <a:off x="1485900" y="357378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07D2D0DC-A825-49D5-93C0-21EB4A800D26}"/>
                </a:ext>
              </a:extLst>
            </p:cNvPr>
            <p:cNvCxnSpPr/>
            <p:nvPr/>
          </p:nvCxnSpPr>
          <p:spPr>
            <a:xfrm>
              <a:off x="1485900" y="395097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63BD19E8-9745-4C97-94F0-3F2DB9955EED}"/>
                </a:ext>
              </a:extLst>
            </p:cNvPr>
            <p:cNvCxnSpPr/>
            <p:nvPr/>
          </p:nvCxnSpPr>
          <p:spPr>
            <a:xfrm>
              <a:off x="1485900" y="428244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218475C-D355-40DD-B51A-2AA81A65A7DC}"/>
                </a:ext>
              </a:extLst>
            </p:cNvPr>
            <p:cNvCxnSpPr/>
            <p:nvPr/>
          </p:nvCxnSpPr>
          <p:spPr>
            <a:xfrm>
              <a:off x="1506855" y="467106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54DAE-327F-475A-B0DF-56EB62143532}"/>
                </a:ext>
              </a:extLst>
            </p:cNvPr>
            <p:cNvCxnSpPr/>
            <p:nvPr/>
          </p:nvCxnSpPr>
          <p:spPr>
            <a:xfrm>
              <a:off x="1483995" y="503682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A1BF0A1-9BF5-4D8D-B3E6-BBF4AF7EEA39}"/>
                </a:ext>
              </a:extLst>
            </p:cNvPr>
            <p:cNvCxnSpPr/>
            <p:nvPr/>
          </p:nvCxnSpPr>
          <p:spPr>
            <a:xfrm>
              <a:off x="1483995" y="542544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9931AA8-C494-4837-9CDD-E34DFB499065}"/>
                </a:ext>
              </a:extLst>
            </p:cNvPr>
            <p:cNvCxnSpPr/>
            <p:nvPr/>
          </p:nvCxnSpPr>
          <p:spPr>
            <a:xfrm>
              <a:off x="1483995" y="5848350"/>
              <a:ext cx="9155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59B310D-4354-41FC-A7C1-D3C9F94213A5}"/>
                </a:ext>
              </a:extLst>
            </p:cNvPr>
            <p:cNvCxnSpPr/>
            <p:nvPr/>
          </p:nvCxnSpPr>
          <p:spPr>
            <a:xfrm>
              <a:off x="1483995" y="1653540"/>
              <a:ext cx="915543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1392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Java Naming conventions</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fontScale="92500" lnSpcReduction="10000"/>
          </a:bodyPr>
          <a:lstStyle/>
          <a:p>
            <a:r>
              <a:rPr lang="en-US" dirty="0" smtClean="0">
                <a:solidFill>
                  <a:srgbClr val="7030A0"/>
                </a:solidFill>
              </a:rPr>
              <a:t>Method</a:t>
            </a:r>
            <a:r>
              <a:rPr lang="en-US" dirty="0" smtClean="0"/>
              <a:t>-It </a:t>
            </a:r>
            <a:r>
              <a:rPr lang="en-US" dirty="0"/>
              <a:t>should start with lowercase letter.</a:t>
            </a:r>
          </a:p>
          <a:p>
            <a:r>
              <a:rPr lang="en-US" dirty="0">
                <a:solidFill>
                  <a:srgbClr val="7030A0"/>
                </a:solidFill>
              </a:rPr>
              <a:t>Variable</a:t>
            </a:r>
          </a:p>
          <a:p>
            <a:pPr lvl="1"/>
            <a:r>
              <a:rPr lang="en-US" dirty="0"/>
              <a:t>It should start with a lowercase letter such as id, name.</a:t>
            </a:r>
          </a:p>
          <a:p>
            <a:pPr lvl="1"/>
            <a:r>
              <a:rPr lang="en-US" dirty="0"/>
              <a:t>It should not start with the special characters like &amp; (ampersand), $ (dollar), _ (underscore).</a:t>
            </a:r>
          </a:p>
          <a:p>
            <a:r>
              <a:rPr lang="en-US" dirty="0">
                <a:solidFill>
                  <a:srgbClr val="7030A0"/>
                </a:solidFill>
              </a:rPr>
              <a:t>Package</a:t>
            </a:r>
            <a:r>
              <a:rPr lang="en-US" dirty="0"/>
              <a:t> -It should be a lowercase letter such as java, lang.</a:t>
            </a:r>
          </a:p>
          <a:p>
            <a:r>
              <a:rPr lang="en-US" dirty="0">
                <a:solidFill>
                  <a:srgbClr val="FF0000"/>
                </a:solidFill>
              </a:rPr>
              <a:t>CamelCase in java naming conventions</a:t>
            </a:r>
          </a:p>
          <a:p>
            <a:pPr lvl="1"/>
            <a:r>
              <a:rPr lang="en-US" dirty="0"/>
              <a:t>Java follows camel-case syntax for naming the class, interface, method, and variable.</a:t>
            </a:r>
          </a:p>
          <a:p>
            <a:pPr lvl="1"/>
            <a:r>
              <a:rPr lang="en-US" dirty="0"/>
              <a:t>If the name is combined with two words, the second word will start with uppercase letter always such as </a:t>
            </a:r>
            <a:r>
              <a:rPr lang="en-US" dirty="0" err="1"/>
              <a:t>actionPerformed</a:t>
            </a:r>
            <a:r>
              <a:rPr lang="en-US" dirty="0"/>
              <a:t>(), </a:t>
            </a:r>
            <a:r>
              <a:rPr lang="en-US" dirty="0" err="1"/>
              <a:t>firstName</a:t>
            </a:r>
            <a:r>
              <a:rPr lang="en-US" dirty="0"/>
              <a:t>, </a:t>
            </a:r>
            <a:r>
              <a:rPr lang="en-US" dirty="0" err="1"/>
              <a:t>ActionEvent</a:t>
            </a:r>
            <a:r>
              <a:rPr lang="en-US" dirty="0"/>
              <a:t>, ActionListener, etc.</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756657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D65C2-5108-4653-854E-ECE2EADC347C}"/>
              </a:ext>
            </a:extLst>
          </p:cNvPr>
          <p:cNvSpPr>
            <a:spLocks noGrp="1"/>
          </p:cNvSpPr>
          <p:nvPr>
            <p:ph type="title"/>
          </p:nvPr>
        </p:nvSpPr>
        <p:spPr>
          <a:xfrm>
            <a:off x="609600" y="-306387"/>
            <a:ext cx="10972800" cy="1143000"/>
          </a:xfrm>
        </p:spPr>
        <p:txBody>
          <a:bodyPr>
            <a:normAutofit/>
          </a:bodyPr>
          <a:lstStyle/>
          <a:p>
            <a:r>
              <a:rPr lang="en-US" sz="3600" b="1" i="0" u="none" strike="noStrike" baseline="0" dirty="0">
                <a:solidFill>
                  <a:schemeClr val="bg1"/>
                </a:solidFill>
                <a:latin typeface="+mn-lt"/>
              </a:rPr>
              <a:t>Object Class </a:t>
            </a:r>
            <a:r>
              <a:rPr lang="en-US" sz="3600" b="1" dirty="0">
                <a:solidFill>
                  <a:schemeClr val="bg1"/>
                </a:solidFill>
                <a:latin typeface="+mn-lt"/>
              </a:rPr>
              <a:t>M</a:t>
            </a:r>
            <a:r>
              <a:rPr lang="en-US" sz="3600" b="1" i="0" u="none" strike="noStrike" baseline="0" dirty="0">
                <a:solidFill>
                  <a:schemeClr val="bg1"/>
                </a:solidFill>
                <a:latin typeface="+mn-lt"/>
              </a:rPr>
              <a:t>ethods</a:t>
            </a:r>
            <a:endParaRPr lang="en-IN" sz="3600" b="1" dirty="0">
              <a:solidFill>
                <a:schemeClr val="bg1"/>
              </a:solidFill>
              <a:latin typeface="+mn-lt"/>
            </a:endParaRPr>
          </a:p>
        </p:txBody>
      </p:sp>
      <p:sp>
        <p:nvSpPr>
          <p:cNvPr id="4" name="Content Placeholder 2">
            <a:extLst>
              <a:ext uri="{FF2B5EF4-FFF2-40B4-BE49-F238E27FC236}">
                <a16:creationId xmlns:a16="http://schemas.microsoft.com/office/drawing/2014/main" xmlns="" id="{230F5677-5BD4-457C-8F82-89F1DCBC9BDE}"/>
              </a:ext>
            </a:extLst>
          </p:cNvPr>
          <p:cNvSpPr>
            <a:spLocks noGrp="1"/>
          </p:cNvSpPr>
          <p:nvPr>
            <p:ph idx="1"/>
          </p:nvPr>
        </p:nvSpPr>
        <p:spPr>
          <a:xfrm>
            <a:off x="609600" y="827088"/>
            <a:ext cx="11144250" cy="5611811"/>
          </a:xfrm>
        </p:spPr>
        <p:txBody>
          <a:bodyPr>
            <a:normAutofit fontScale="77500" lnSpcReduction="20000"/>
          </a:bodyPr>
          <a:lstStyle/>
          <a:p>
            <a:pPr marL="0" indent="0">
              <a:buNone/>
            </a:pPr>
            <a:r>
              <a:rPr lang="en-US" dirty="0"/>
              <a:t>1. equals (Object obj)</a:t>
            </a:r>
            <a:br>
              <a:rPr lang="en-US" dirty="0"/>
            </a:br>
            <a:r>
              <a:rPr lang="en-US" dirty="0"/>
              <a:t/>
            </a:r>
            <a:br>
              <a:rPr lang="en-US" dirty="0"/>
            </a:br>
            <a:r>
              <a:rPr lang="en-US" dirty="0"/>
              <a:t>           Checks whether the obj object is equal to the object on which the equals method is called .</a:t>
            </a:r>
            <a:br>
              <a:rPr lang="en-US" dirty="0"/>
            </a:br>
            <a:r>
              <a:rPr lang="en-US" dirty="0"/>
              <a:t/>
            </a:r>
            <a:br>
              <a:rPr lang="en-US" dirty="0"/>
            </a:br>
            <a:r>
              <a:rPr lang="en-US" dirty="0"/>
              <a:t>2.  </a:t>
            </a:r>
            <a:r>
              <a:rPr lang="en-US" dirty="0" err="1"/>
              <a:t>hashCode</a:t>
            </a:r>
            <a:r>
              <a:rPr lang="en-US" dirty="0"/>
              <a:t>()</a:t>
            </a:r>
            <a:br>
              <a:rPr lang="en-US" dirty="0"/>
            </a:br>
            <a:r>
              <a:rPr lang="en-US" dirty="0"/>
              <a:t/>
            </a:r>
            <a:br>
              <a:rPr lang="en-US" dirty="0"/>
            </a:br>
            <a:r>
              <a:rPr lang="en-US" dirty="0"/>
              <a:t>            </a:t>
            </a:r>
            <a:r>
              <a:rPr lang="en-US" dirty="0" err="1"/>
              <a:t>hashCode</a:t>
            </a:r>
            <a:r>
              <a:rPr lang="en-US" dirty="0"/>
              <a:t>() is used  for the </a:t>
            </a:r>
            <a:r>
              <a:rPr lang="en-US" dirty="0" err="1"/>
              <a:t>HashTable</a:t>
            </a:r>
            <a:r>
              <a:rPr lang="en-US" dirty="0"/>
              <a:t> . It returns the hash value of the object.</a:t>
            </a:r>
            <a:br>
              <a:rPr lang="en-US" dirty="0"/>
            </a:br>
            <a:r>
              <a:rPr lang="en-US" dirty="0"/>
              <a:t/>
            </a:r>
            <a:br>
              <a:rPr lang="en-US" dirty="0"/>
            </a:br>
            <a:r>
              <a:rPr lang="en-US" dirty="0"/>
              <a:t>3.  </a:t>
            </a:r>
            <a:r>
              <a:rPr lang="en-US" dirty="0" err="1"/>
              <a:t>getClass</a:t>
            </a:r>
            <a:r>
              <a:rPr lang="en-US" dirty="0"/>
              <a:t>()</a:t>
            </a:r>
            <a:br>
              <a:rPr lang="en-US" dirty="0"/>
            </a:br>
            <a:r>
              <a:rPr lang="en-US" dirty="0"/>
              <a:t/>
            </a:r>
            <a:br>
              <a:rPr lang="en-US" dirty="0"/>
            </a:br>
            <a:r>
              <a:rPr lang="en-US" dirty="0"/>
              <a:t>           It returns the runtime class object .</a:t>
            </a:r>
            <a:br>
              <a:rPr lang="en-US" dirty="0"/>
            </a:br>
            <a:r>
              <a:rPr lang="en-US" dirty="0"/>
              <a:t/>
            </a:r>
            <a:br>
              <a:rPr lang="en-US" dirty="0"/>
            </a:br>
            <a:r>
              <a:rPr lang="en-US" dirty="0"/>
              <a:t>4.  clone()</a:t>
            </a:r>
            <a:br>
              <a:rPr lang="en-US" dirty="0"/>
            </a:br>
            <a:r>
              <a:rPr lang="en-US" dirty="0"/>
              <a:t/>
            </a:r>
            <a:br>
              <a:rPr lang="en-US" dirty="0"/>
            </a:br>
            <a:r>
              <a:rPr lang="en-US" dirty="0"/>
              <a:t>            It creates and  returns the copy of the object .   </a:t>
            </a:r>
            <a:endParaRPr lang="en-US" b="0" i="0" dirty="0">
              <a:solidFill>
                <a:srgbClr val="333333"/>
              </a:solidFill>
              <a:effectLst/>
              <a:latin typeface="inter-regular"/>
            </a:endParaRPr>
          </a:p>
        </p:txBody>
      </p:sp>
    </p:spTree>
    <p:extLst>
      <p:ext uri="{BB962C8B-B14F-4D97-AF65-F5344CB8AC3E}">
        <p14:creationId xmlns:p14="http://schemas.microsoft.com/office/powerpoint/2010/main" xmlns="" val="759143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9D65C2-5108-4653-854E-ECE2EADC347C}"/>
              </a:ext>
            </a:extLst>
          </p:cNvPr>
          <p:cNvSpPr>
            <a:spLocks noGrp="1"/>
          </p:cNvSpPr>
          <p:nvPr>
            <p:ph type="title"/>
          </p:nvPr>
        </p:nvSpPr>
        <p:spPr>
          <a:xfrm>
            <a:off x="609600" y="-306387"/>
            <a:ext cx="10972800" cy="1143000"/>
          </a:xfrm>
        </p:spPr>
        <p:txBody>
          <a:bodyPr>
            <a:normAutofit/>
          </a:bodyPr>
          <a:lstStyle/>
          <a:p>
            <a:r>
              <a:rPr lang="en-US" sz="3600" b="1" i="0" u="none" strike="noStrike" baseline="0" dirty="0">
                <a:solidFill>
                  <a:schemeClr val="bg1"/>
                </a:solidFill>
                <a:latin typeface="+mn-lt"/>
              </a:rPr>
              <a:t>Object Class </a:t>
            </a:r>
            <a:r>
              <a:rPr lang="en-US" sz="3600" b="1" dirty="0">
                <a:solidFill>
                  <a:schemeClr val="bg1"/>
                </a:solidFill>
                <a:latin typeface="+mn-lt"/>
              </a:rPr>
              <a:t>M</a:t>
            </a:r>
            <a:r>
              <a:rPr lang="en-US" sz="3600" b="1" i="0" u="none" strike="noStrike" baseline="0" dirty="0">
                <a:solidFill>
                  <a:schemeClr val="bg1"/>
                </a:solidFill>
                <a:latin typeface="+mn-lt"/>
              </a:rPr>
              <a:t>ethods</a:t>
            </a:r>
            <a:endParaRPr lang="en-IN" sz="3600" b="1" dirty="0">
              <a:solidFill>
                <a:schemeClr val="bg1"/>
              </a:solidFill>
              <a:latin typeface="+mn-lt"/>
            </a:endParaRPr>
          </a:p>
        </p:txBody>
      </p:sp>
      <p:sp>
        <p:nvSpPr>
          <p:cNvPr id="4" name="Content Placeholder 2">
            <a:extLst>
              <a:ext uri="{FF2B5EF4-FFF2-40B4-BE49-F238E27FC236}">
                <a16:creationId xmlns:a16="http://schemas.microsoft.com/office/drawing/2014/main" xmlns="" id="{230F5677-5BD4-457C-8F82-89F1DCBC9BDE}"/>
              </a:ext>
            </a:extLst>
          </p:cNvPr>
          <p:cNvSpPr>
            <a:spLocks noGrp="1"/>
          </p:cNvSpPr>
          <p:nvPr>
            <p:ph idx="1"/>
          </p:nvPr>
        </p:nvSpPr>
        <p:spPr>
          <a:xfrm>
            <a:off x="609600" y="827088"/>
            <a:ext cx="11144250" cy="5611811"/>
          </a:xfrm>
        </p:spPr>
        <p:txBody>
          <a:bodyPr>
            <a:normAutofit fontScale="77500" lnSpcReduction="20000"/>
          </a:bodyPr>
          <a:lstStyle/>
          <a:p>
            <a:pPr marL="0" indent="0">
              <a:buNone/>
            </a:pPr>
            <a:r>
              <a:rPr lang="en-US" dirty="0"/>
              <a:t>5. notify()</a:t>
            </a:r>
            <a:br>
              <a:rPr lang="en-US" dirty="0"/>
            </a:br>
            <a:r>
              <a:rPr lang="en-US" dirty="0"/>
              <a:t/>
            </a:r>
            <a:br>
              <a:rPr lang="en-US" dirty="0"/>
            </a:br>
            <a:r>
              <a:rPr lang="en-US" dirty="0"/>
              <a:t>            It will wake up the thread waiting for the objects monitor.</a:t>
            </a:r>
            <a:br>
              <a:rPr lang="en-US" dirty="0"/>
            </a:br>
            <a:r>
              <a:rPr lang="en-US" dirty="0"/>
              <a:t/>
            </a:r>
            <a:br>
              <a:rPr lang="en-US" dirty="0"/>
            </a:br>
            <a:r>
              <a:rPr lang="en-US" dirty="0"/>
              <a:t>6. notifyAll()</a:t>
            </a:r>
            <a:br>
              <a:rPr lang="en-US" dirty="0"/>
            </a:br>
            <a:r>
              <a:rPr lang="en-US" dirty="0"/>
              <a:t/>
            </a:r>
            <a:br>
              <a:rPr lang="en-US" dirty="0"/>
            </a:br>
            <a:r>
              <a:rPr lang="en-US" dirty="0"/>
              <a:t>            It will wakes up all the thread that are waiting for the objects monitor .</a:t>
            </a:r>
            <a:br>
              <a:rPr lang="en-US" dirty="0"/>
            </a:br>
            <a:r>
              <a:rPr lang="en-US" dirty="0"/>
              <a:t/>
            </a:r>
            <a:br>
              <a:rPr lang="en-US" dirty="0"/>
            </a:br>
            <a:r>
              <a:rPr lang="en-US" dirty="0"/>
              <a:t>7.  toString() 				</a:t>
            </a:r>
            <a:r>
              <a:rPr lang="en-US" dirty="0">
                <a:hlinkClick r:id="rId2"/>
              </a:rPr>
              <a:t>Example</a:t>
            </a:r>
            <a:r>
              <a:rPr lang="en-US" dirty="0"/>
              <a:t>(without)          </a:t>
            </a:r>
            <a:r>
              <a:rPr lang="en-US" dirty="0">
                <a:hlinkClick r:id="rId3"/>
              </a:rPr>
              <a:t>Example</a:t>
            </a:r>
            <a:r>
              <a:rPr lang="en-US" dirty="0"/>
              <a:t>(with)                                          </a:t>
            </a:r>
            <a:br>
              <a:rPr lang="en-US" dirty="0"/>
            </a:br>
            <a:r>
              <a:rPr lang="en-US" dirty="0"/>
              <a:t/>
            </a:r>
            <a:br>
              <a:rPr lang="en-US" dirty="0"/>
            </a:br>
            <a:r>
              <a:rPr lang="en-US" dirty="0"/>
              <a:t>           It will return the string representation of the object .    </a:t>
            </a:r>
            <a:br>
              <a:rPr lang="en-US" dirty="0"/>
            </a:br>
            <a:r>
              <a:rPr lang="en-US" dirty="0"/>
              <a:t/>
            </a:r>
            <a:br>
              <a:rPr lang="en-US" dirty="0"/>
            </a:br>
            <a:r>
              <a:rPr lang="en-US" dirty="0"/>
              <a:t>8. wait()</a:t>
            </a:r>
            <a:br>
              <a:rPr lang="en-US" dirty="0"/>
            </a:br>
            <a:r>
              <a:rPr lang="en-US" dirty="0"/>
              <a:t/>
            </a:r>
            <a:br>
              <a:rPr lang="en-US" dirty="0"/>
            </a:br>
            <a:r>
              <a:rPr lang="en-US" dirty="0"/>
              <a:t>          This method causes the current thread to place itself in the wait set for this object and then to stop holding any and all synchronization claims on this object</a:t>
            </a:r>
            <a:endParaRPr lang="en-US" b="0" i="0" dirty="0">
              <a:solidFill>
                <a:srgbClr val="333333"/>
              </a:solidFill>
              <a:effectLst/>
              <a:latin typeface="inter-regular"/>
            </a:endParaRPr>
          </a:p>
        </p:txBody>
      </p:sp>
    </p:spTree>
    <p:extLst>
      <p:ext uri="{BB962C8B-B14F-4D97-AF65-F5344CB8AC3E}">
        <p14:creationId xmlns:p14="http://schemas.microsoft.com/office/powerpoint/2010/main" xmlns="" val="2076466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9C63A-DFD1-497A-97FC-E4F2DB78DAA6}"/>
              </a:ext>
            </a:extLst>
          </p:cNvPr>
          <p:cNvSpPr>
            <a:spLocks noGrp="1"/>
          </p:cNvSpPr>
          <p:nvPr>
            <p:ph type="title"/>
          </p:nvPr>
        </p:nvSpPr>
        <p:spPr>
          <a:xfrm>
            <a:off x="609600" y="-249237"/>
            <a:ext cx="10972800" cy="1143000"/>
          </a:xfrm>
        </p:spPr>
        <p:txBody>
          <a:bodyPr>
            <a:normAutofit/>
          </a:bodyPr>
          <a:lstStyle/>
          <a:p>
            <a:r>
              <a:rPr lang="en-US" b="1" dirty="0">
                <a:solidFill>
                  <a:schemeClr val="bg1"/>
                </a:solidFill>
              </a:rPr>
              <a:t>Static class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0FAF604B-BBB3-4B6E-9A13-D1840443E4AD}"/>
              </a:ext>
            </a:extLst>
          </p:cNvPr>
          <p:cNvSpPr>
            <a:spLocks noGrp="1"/>
          </p:cNvSpPr>
          <p:nvPr>
            <p:ph idx="1"/>
          </p:nvPr>
        </p:nvSpPr>
        <p:spPr>
          <a:xfrm>
            <a:off x="609600" y="893762"/>
            <a:ext cx="11277600" cy="5964238"/>
          </a:xfrm>
        </p:spPr>
        <p:txBody>
          <a:bodyPr>
            <a:normAutofit/>
          </a:bodyPr>
          <a:lstStyle/>
          <a:p>
            <a:pPr algn="just"/>
            <a:r>
              <a:rPr lang="en-US" sz="2800" dirty="0"/>
              <a:t>Java allows us to create a class within a class.</a:t>
            </a:r>
          </a:p>
          <a:p>
            <a:pPr algn="just"/>
            <a:r>
              <a:rPr lang="en-US" sz="2800" dirty="0"/>
              <a:t> It provides a compelling way of grouping elements that are only going to be used in one place, this helps to keep our code more organized and readable.</a:t>
            </a:r>
          </a:p>
          <a:p>
            <a:pPr algn="just"/>
            <a:r>
              <a:rPr lang="en-US" dirty="0"/>
              <a:t>The nested class architecture is divided into two:</a:t>
            </a:r>
          </a:p>
          <a:p>
            <a:pPr lvl="1"/>
            <a:r>
              <a:rPr lang="en-US" dirty="0"/>
              <a:t>nested classes that are declared </a:t>
            </a:r>
            <a:r>
              <a:rPr lang="en-US" i="1" dirty="0"/>
              <a:t>static</a:t>
            </a:r>
            <a:r>
              <a:rPr lang="en-US" dirty="0"/>
              <a:t> are called </a:t>
            </a:r>
            <a:r>
              <a:rPr lang="en-US" b="1" i="1" dirty="0"/>
              <a:t>static</a:t>
            </a:r>
            <a:r>
              <a:rPr lang="en-US" b="1" dirty="0"/>
              <a:t> nested classes</a:t>
            </a:r>
            <a:r>
              <a:rPr lang="en-US" dirty="0"/>
              <a:t> whereas,</a:t>
            </a:r>
          </a:p>
          <a:p>
            <a:pPr lvl="1"/>
            <a:r>
              <a:rPr lang="en-US" dirty="0"/>
              <a:t>nested classes that are non-</a:t>
            </a:r>
            <a:r>
              <a:rPr lang="en-US" i="1" dirty="0"/>
              <a:t>static</a:t>
            </a:r>
            <a:r>
              <a:rPr lang="en-US" dirty="0"/>
              <a:t> are called </a:t>
            </a:r>
            <a:r>
              <a:rPr lang="en-US" b="1" dirty="0"/>
              <a:t>inner classes.</a:t>
            </a:r>
          </a:p>
          <a:p>
            <a:pPr algn="just"/>
            <a:endParaRPr lang="en-US" sz="2800" dirty="0"/>
          </a:p>
        </p:txBody>
      </p:sp>
    </p:spTree>
    <p:extLst>
      <p:ext uri="{BB962C8B-B14F-4D97-AF65-F5344CB8AC3E}">
        <p14:creationId xmlns:p14="http://schemas.microsoft.com/office/powerpoint/2010/main" xmlns="" val="104293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9C63A-DFD1-497A-97FC-E4F2DB78DAA6}"/>
              </a:ext>
            </a:extLst>
          </p:cNvPr>
          <p:cNvSpPr>
            <a:spLocks noGrp="1"/>
          </p:cNvSpPr>
          <p:nvPr>
            <p:ph type="title"/>
          </p:nvPr>
        </p:nvSpPr>
        <p:spPr>
          <a:xfrm>
            <a:off x="609600" y="-249237"/>
            <a:ext cx="10972800" cy="1143000"/>
          </a:xfrm>
        </p:spPr>
        <p:txBody>
          <a:bodyPr>
            <a:normAutofit/>
          </a:bodyPr>
          <a:lstStyle/>
          <a:p>
            <a:r>
              <a:rPr lang="en-US" b="1" dirty="0">
                <a:solidFill>
                  <a:schemeClr val="bg1"/>
                </a:solidFill>
              </a:rPr>
              <a:t>Static class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0FAF604B-BBB3-4B6E-9A13-D1840443E4AD}"/>
              </a:ext>
            </a:extLst>
          </p:cNvPr>
          <p:cNvSpPr>
            <a:spLocks noGrp="1"/>
          </p:cNvSpPr>
          <p:nvPr>
            <p:ph idx="1"/>
          </p:nvPr>
        </p:nvSpPr>
        <p:spPr>
          <a:xfrm>
            <a:off x="609600" y="893762"/>
            <a:ext cx="11277600" cy="5964238"/>
          </a:xfrm>
        </p:spPr>
        <p:txBody>
          <a:bodyPr>
            <a:normAutofit/>
          </a:bodyPr>
          <a:lstStyle/>
          <a:p>
            <a:r>
              <a:rPr lang="en-US" b="1" dirty="0"/>
              <a:t>Inner class:</a:t>
            </a:r>
          </a:p>
          <a:p>
            <a:pPr algn="just"/>
            <a:r>
              <a:rPr lang="en-US" dirty="0"/>
              <a:t>The classes that are non-static and nested are called inner classes. </a:t>
            </a:r>
          </a:p>
          <a:p>
            <a:pPr algn="just"/>
            <a:r>
              <a:rPr lang="en-US" dirty="0"/>
              <a:t>Note that we cannot create an instance of the inner class without creating an instance of the outer class. </a:t>
            </a:r>
          </a:p>
          <a:p>
            <a:pPr algn="just"/>
            <a:r>
              <a:rPr lang="en-US" dirty="0"/>
              <a:t>Without using the reference to the outer class instance, an instance of the inner class can access the members of its outer class</a:t>
            </a:r>
          </a:p>
          <a:p>
            <a:pPr algn="just"/>
            <a:r>
              <a:rPr lang="en-US" b="1" dirty="0"/>
              <a:t>Outer Class :</a:t>
            </a:r>
          </a:p>
          <a:p>
            <a:pPr algn="just"/>
            <a:r>
              <a:rPr lang="en-US" dirty="0"/>
              <a:t>The class in which nested class is defined is called </a:t>
            </a:r>
            <a:r>
              <a:rPr lang="en-US" b="1" dirty="0"/>
              <a:t>outer class</a:t>
            </a:r>
            <a:r>
              <a:rPr lang="en-US" dirty="0"/>
              <a:t>.</a:t>
            </a:r>
          </a:p>
          <a:p>
            <a:pPr algn="just"/>
            <a:endParaRPr lang="en-US" dirty="0"/>
          </a:p>
        </p:txBody>
      </p:sp>
    </p:spTree>
    <p:extLst>
      <p:ext uri="{BB962C8B-B14F-4D97-AF65-F5344CB8AC3E}">
        <p14:creationId xmlns:p14="http://schemas.microsoft.com/office/powerpoint/2010/main" xmlns="" val="1075364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9C63A-DFD1-497A-97FC-E4F2DB78DAA6}"/>
              </a:ext>
            </a:extLst>
          </p:cNvPr>
          <p:cNvSpPr>
            <a:spLocks noGrp="1"/>
          </p:cNvSpPr>
          <p:nvPr>
            <p:ph type="title"/>
          </p:nvPr>
        </p:nvSpPr>
        <p:spPr>
          <a:xfrm>
            <a:off x="609600" y="-249237"/>
            <a:ext cx="10972800" cy="1143000"/>
          </a:xfrm>
        </p:spPr>
        <p:txBody>
          <a:bodyPr>
            <a:normAutofit/>
          </a:bodyPr>
          <a:lstStyle/>
          <a:p>
            <a:r>
              <a:rPr lang="en-US" b="1" dirty="0">
                <a:solidFill>
                  <a:schemeClr val="bg1"/>
                </a:solidFill>
              </a:rPr>
              <a:t>Static class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0FAF604B-BBB3-4B6E-9A13-D1840443E4AD}"/>
              </a:ext>
            </a:extLst>
          </p:cNvPr>
          <p:cNvSpPr>
            <a:spLocks noGrp="1"/>
          </p:cNvSpPr>
          <p:nvPr>
            <p:ph idx="1"/>
          </p:nvPr>
        </p:nvSpPr>
        <p:spPr>
          <a:xfrm>
            <a:off x="609600" y="893762"/>
            <a:ext cx="11277600" cy="5964238"/>
          </a:xfrm>
        </p:spPr>
        <p:txBody>
          <a:bodyPr>
            <a:normAutofit/>
          </a:bodyPr>
          <a:lstStyle/>
          <a:p>
            <a:pPr algn="just"/>
            <a:r>
              <a:rPr lang="en-US" sz="2800" dirty="0"/>
              <a:t>We can declare a class static by using the static keyword. </a:t>
            </a:r>
          </a:p>
          <a:p>
            <a:pPr algn="just"/>
            <a:r>
              <a:rPr lang="en-US" sz="2800" dirty="0"/>
              <a:t>A class can be declared static only if it is a </a:t>
            </a:r>
            <a:r>
              <a:rPr lang="en-US" sz="2800" b="1" dirty="0"/>
              <a:t>nested class</a:t>
            </a:r>
            <a:r>
              <a:rPr lang="en-US" sz="2800" dirty="0"/>
              <a:t>.</a:t>
            </a:r>
          </a:p>
          <a:p>
            <a:pPr algn="just"/>
            <a:r>
              <a:rPr lang="en-US" sz="2800" dirty="0"/>
              <a:t>Java doesn't allow you to create top-level static classes; only nested (inner) static classes is allowed.</a:t>
            </a:r>
          </a:p>
          <a:p>
            <a:pPr algn="just"/>
            <a:r>
              <a:rPr lang="en-US" sz="2800" dirty="0"/>
              <a:t>a static class is also known as a </a:t>
            </a:r>
            <a:r>
              <a:rPr lang="en-US" sz="2800" u="sng" dirty="0"/>
              <a:t>static inner class or static nested class.</a:t>
            </a:r>
          </a:p>
          <a:p>
            <a:pPr algn="just"/>
            <a:r>
              <a:rPr lang="en-US" sz="2800" dirty="0"/>
              <a:t>It does not require any reference of the outer class. </a:t>
            </a:r>
          </a:p>
          <a:p>
            <a:pPr algn="just"/>
            <a:r>
              <a:rPr lang="en-US" sz="2800"/>
              <a:t>The </a:t>
            </a:r>
            <a:r>
              <a:rPr lang="en-US" sz="2800" dirty="0"/>
              <a:t>main difference between these static class and inner class is that the inner classes have access to all member of the enclosing class (including private), whereas the static nested classes only have access to static members of the outer class.</a:t>
            </a:r>
          </a:p>
          <a:p>
            <a:pPr algn="just"/>
            <a:endParaRPr lang="en-US" sz="2800" dirty="0"/>
          </a:p>
        </p:txBody>
      </p:sp>
    </p:spTree>
    <p:extLst>
      <p:ext uri="{BB962C8B-B14F-4D97-AF65-F5344CB8AC3E}">
        <p14:creationId xmlns:p14="http://schemas.microsoft.com/office/powerpoint/2010/main" xmlns="" val="412387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9C63A-DFD1-497A-97FC-E4F2DB78DAA6}"/>
              </a:ext>
            </a:extLst>
          </p:cNvPr>
          <p:cNvSpPr>
            <a:spLocks noGrp="1"/>
          </p:cNvSpPr>
          <p:nvPr>
            <p:ph type="title"/>
          </p:nvPr>
        </p:nvSpPr>
        <p:spPr>
          <a:xfrm>
            <a:off x="609600" y="-249237"/>
            <a:ext cx="10972800" cy="1143000"/>
          </a:xfrm>
        </p:spPr>
        <p:txBody>
          <a:bodyPr>
            <a:normAutofit/>
          </a:bodyPr>
          <a:lstStyle/>
          <a:p>
            <a:r>
              <a:rPr lang="en-US" b="1" dirty="0">
                <a:solidFill>
                  <a:schemeClr val="bg1"/>
                </a:solidFill>
              </a:rPr>
              <a:t>Static class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0FAF604B-BBB3-4B6E-9A13-D1840443E4AD}"/>
              </a:ext>
            </a:extLst>
          </p:cNvPr>
          <p:cNvSpPr>
            <a:spLocks noGrp="1"/>
          </p:cNvSpPr>
          <p:nvPr>
            <p:ph idx="1"/>
          </p:nvPr>
        </p:nvSpPr>
        <p:spPr>
          <a:xfrm>
            <a:off x="609600" y="893762"/>
            <a:ext cx="11277600" cy="5964238"/>
          </a:xfrm>
        </p:spPr>
        <p:txBody>
          <a:bodyPr>
            <a:normAutofit/>
          </a:bodyPr>
          <a:lstStyle/>
          <a:p>
            <a:r>
              <a:rPr lang="en-US" dirty="0"/>
              <a:t>All static classes are nested classes but vice-versa is not true.</a:t>
            </a:r>
          </a:p>
          <a:p>
            <a:r>
              <a:rPr lang="en-US" dirty="0"/>
              <a:t>Non-static variable and instance methods cannot be accessed within the static class. If you try to access a non-static reference from a static field, it throws an error: </a:t>
            </a:r>
            <a:r>
              <a:rPr lang="en-US" b="1" dirty="0"/>
              <a:t>Cannot make a static reference to the non-static field.                             </a:t>
            </a:r>
            <a:r>
              <a:rPr lang="en-US" b="1" dirty="0">
                <a:hlinkClick r:id="rId2"/>
              </a:rPr>
              <a:t>Example</a:t>
            </a:r>
            <a:endParaRPr lang="en-US" dirty="0"/>
          </a:p>
          <a:p>
            <a:r>
              <a:rPr lang="en-US" dirty="0"/>
              <a:t>We can create static blocks, variables, and methods inside a static class.</a:t>
            </a:r>
          </a:p>
          <a:p>
            <a:r>
              <a:rPr lang="en-US" dirty="0"/>
              <a:t>A class may have multiple static classes.                    </a:t>
            </a:r>
          </a:p>
          <a:p>
            <a:r>
              <a:rPr lang="en-US" dirty="0"/>
              <a:t>We cannot access the static class if it is inside the static block.</a:t>
            </a:r>
          </a:p>
          <a:p>
            <a:r>
              <a:rPr lang="en-US" dirty="0"/>
              <a:t>There may be any number of static classes within a static class.</a:t>
            </a:r>
          </a:p>
        </p:txBody>
      </p:sp>
    </p:spTree>
    <p:extLst>
      <p:ext uri="{BB962C8B-B14F-4D97-AF65-F5344CB8AC3E}">
        <p14:creationId xmlns:p14="http://schemas.microsoft.com/office/powerpoint/2010/main" xmlns="" val="70239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normAutofit/>
          </a:bodyPr>
          <a:lstStyle/>
          <a:p>
            <a:r>
              <a:rPr lang="en-US" b="1" dirty="0">
                <a:solidFill>
                  <a:schemeClr val="bg1"/>
                </a:solidFill>
              </a:rPr>
              <a:t>Data Types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r>
              <a:rPr lang="en-US" b="1" dirty="0"/>
              <a:t>Data type</a:t>
            </a:r>
            <a:r>
              <a:rPr lang="en-US" dirty="0"/>
              <a:t> defines the type of data that can be stored in the variable and the memory required by it.  </a:t>
            </a:r>
          </a:p>
          <a:p>
            <a:endParaRPr lang="en-US" dirty="0"/>
          </a:p>
        </p:txBody>
      </p:sp>
      <p:pic>
        <p:nvPicPr>
          <p:cNvPr id="5" name="Picture 4">
            <a:extLst>
              <a:ext uri="{FF2B5EF4-FFF2-40B4-BE49-F238E27FC236}">
                <a16:creationId xmlns:a16="http://schemas.microsoft.com/office/drawing/2014/main" xmlns="" id="{6C9015CA-C2D5-48B7-AF2D-C00D1885D1CC}"/>
              </a:ext>
            </a:extLst>
          </p:cNvPr>
          <p:cNvPicPr>
            <a:picLocks noChangeAspect="1"/>
          </p:cNvPicPr>
          <p:nvPr/>
        </p:nvPicPr>
        <p:blipFill>
          <a:blip r:embed="rId2"/>
          <a:stretch>
            <a:fillRect/>
          </a:stretch>
        </p:blipFill>
        <p:spPr>
          <a:xfrm>
            <a:off x="1852612" y="1970088"/>
            <a:ext cx="8486775" cy="4060824"/>
          </a:xfrm>
          <a:prstGeom prst="rect">
            <a:avLst/>
          </a:prstGeom>
        </p:spPr>
      </p:pic>
    </p:spTree>
    <p:extLst>
      <p:ext uri="{BB962C8B-B14F-4D97-AF65-F5344CB8AC3E}">
        <p14:creationId xmlns:p14="http://schemas.microsoft.com/office/powerpoint/2010/main" xmlns="" val="360388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normAutofit/>
          </a:bodyPr>
          <a:lstStyle/>
          <a:p>
            <a:r>
              <a:rPr lang="en-US" b="1" dirty="0">
                <a:solidFill>
                  <a:schemeClr val="bg1"/>
                </a:solidFill>
              </a:rPr>
              <a:t>Data Types in Java</a:t>
            </a:r>
            <a:endParaRPr lang="en-IN" b="1" dirty="0">
              <a:solidFill>
                <a:schemeClr val="bg1"/>
              </a:solidFill>
            </a:endParaRPr>
          </a:p>
        </p:txBody>
      </p:sp>
      <p:pic>
        <p:nvPicPr>
          <p:cNvPr id="8" name="Content Placeholder 7">
            <a:extLst>
              <a:ext uri="{FF2B5EF4-FFF2-40B4-BE49-F238E27FC236}">
                <a16:creationId xmlns:a16="http://schemas.microsoft.com/office/drawing/2014/main" xmlns="" id="{D5B03078-0DA0-427F-B035-9C4D2ECFC023}"/>
              </a:ext>
            </a:extLst>
          </p:cNvPr>
          <p:cNvPicPr>
            <a:picLocks noGrp="1" noChangeAspect="1"/>
          </p:cNvPicPr>
          <p:nvPr>
            <p:ph idx="1"/>
          </p:nvPr>
        </p:nvPicPr>
        <p:blipFill>
          <a:blip r:embed="rId2"/>
          <a:stretch>
            <a:fillRect/>
          </a:stretch>
        </p:blipFill>
        <p:spPr>
          <a:xfrm>
            <a:off x="3275647" y="4616844"/>
            <a:ext cx="4772025" cy="2103995"/>
          </a:xfrm>
          <a:prstGeom prst="rect">
            <a:avLst/>
          </a:prstGeom>
        </p:spPr>
      </p:pic>
      <p:pic>
        <p:nvPicPr>
          <p:cNvPr id="7" name="Picture 6">
            <a:extLst>
              <a:ext uri="{FF2B5EF4-FFF2-40B4-BE49-F238E27FC236}">
                <a16:creationId xmlns:a16="http://schemas.microsoft.com/office/drawing/2014/main" xmlns="" id="{7BF82DEE-069E-432C-82EC-25893CF661D1}"/>
              </a:ext>
            </a:extLst>
          </p:cNvPr>
          <p:cNvPicPr>
            <a:picLocks noChangeAspect="1"/>
          </p:cNvPicPr>
          <p:nvPr/>
        </p:nvPicPr>
        <p:blipFill>
          <a:blip r:embed="rId3"/>
          <a:stretch>
            <a:fillRect/>
          </a:stretch>
        </p:blipFill>
        <p:spPr>
          <a:xfrm>
            <a:off x="609600" y="731836"/>
            <a:ext cx="10972800" cy="3771584"/>
          </a:xfrm>
          <a:prstGeom prst="rect">
            <a:avLst/>
          </a:prstGeom>
        </p:spPr>
      </p:pic>
    </p:spTree>
    <p:extLst>
      <p:ext uri="{BB962C8B-B14F-4D97-AF65-F5344CB8AC3E}">
        <p14:creationId xmlns:p14="http://schemas.microsoft.com/office/powerpoint/2010/main" xmlns="" val="228019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Variables in Java</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r>
              <a:rPr lang="en-US" dirty="0"/>
              <a:t>Data is stored in </a:t>
            </a:r>
            <a:r>
              <a:rPr lang="en-US" b="1" dirty="0"/>
              <a:t>variables</a:t>
            </a:r>
            <a:r>
              <a:rPr lang="en-US" dirty="0"/>
              <a:t>. </a:t>
            </a:r>
          </a:p>
          <a:p>
            <a:r>
              <a:rPr lang="en-US" dirty="0"/>
              <a:t>A variable is a named memory location which holds some value. </a:t>
            </a:r>
          </a:p>
        </p:txBody>
      </p:sp>
      <p:pic>
        <p:nvPicPr>
          <p:cNvPr id="5" name="Picture 2">
            <a:extLst>
              <a:ext uri="{FF2B5EF4-FFF2-40B4-BE49-F238E27FC236}">
                <a16:creationId xmlns:a16="http://schemas.microsoft.com/office/drawing/2014/main" xmlns="" id="{6EAA6FAF-B7A6-4CD0-84DE-6E54B503716D}"/>
              </a:ext>
            </a:extLst>
          </p:cNvPr>
          <p:cNvPicPr>
            <a:picLocks noChangeAspect="1" noChangeArrowheads="1"/>
          </p:cNvPicPr>
          <p:nvPr/>
        </p:nvPicPr>
        <p:blipFill>
          <a:blip r:embed="rId2" cstate="print"/>
          <a:srcRect/>
          <a:stretch>
            <a:fillRect/>
          </a:stretch>
        </p:blipFill>
        <p:spPr bwMode="auto">
          <a:xfrm>
            <a:off x="2272665" y="2583415"/>
            <a:ext cx="7818120" cy="3953992"/>
          </a:xfrm>
          <a:prstGeom prst="rect">
            <a:avLst/>
          </a:prstGeom>
          <a:noFill/>
          <a:ln w="9525">
            <a:noFill/>
            <a:miter lim="800000"/>
            <a:headEnd/>
            <a:tailEnd/>
          </a:ln>
        </p:spPr>
      </p:pic>
    </p:spTree>
    <p:extLst>
      <p:ext uri="{BB962C8B-B14F-4D97-AF65-F5344CB8AC3E}">
        <p14:creationId xmlns:p14="http://schemas.microsoft.com/office/powerpoint/2010/main" xmlns="" val="3804600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instance</a:t>
            </a:r>
            <a:r>
              <a:rPr lang="en-US" dirty="0"/>
              <a:t> </a:t>
            </a:r>
            <a:r>
              <a:rPr lang="en-US" b="1" dirty="0">
                <a:solidFill>
                  <a:schemeClr val="bg1"/>
                </a:solidFill>
              </a:rPr>
              <a:t>Variables</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a:bodyPr>
          <a:lstStyle/>
          <a:p>
            <a:pPr algn="just"/>
            <a:r>
              <a:rPr lang="en-US" dirty="0"/>
              <a:t>A variable which is created inside the class but outside the method is known as an instance variable. </a:t>
            </a:r>
          </a:p>
          <a:p>
            <a:pPr algn="just"/>
            <a:r>
              <a:rPr lang="en-US" dirty="0"/>
              <a:t>Instance variable doesn't get memory at compile time. </a:t>
            </a:r>
          </a:p>
          <a:p>
            <a:pPr algn="just"/>
            <a:r>
              <a:rPr lang="en-US" dirty="0"/>
              <a:t>It gets memory at runtime when an object or instance is created. </a:t>
            </a:r>
          </a:p>
        </p:txBody>
      </p:sp>
    </p:spTree>
    <p:extLst>
      <p:ext uri="{BB962C8B-B14F-4D97-AF65-F5344CB8AC3E}">
        <p14:creationId xmlns:p14="http://schemas.microsoft.com/office/powerpoint/2010/main" xmlns="" val="3077159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9C63A-DFD1-497A-97FC-E4F2DB78DAA6}"/>
              </a:ext>
            </a:extLst>
          </p:cNvPr>
          <p:cNvSpPr>
            <a:spLocks noGrp="1"/>
          </p:cNvSpPr>
          <p:nvPr>
            <p:ph type="title"/>
          </p:nvPr>
        </p:nvSpPr>
        <p:spPr>
          <a:xfrm>
            <a:off x="609600" y="-249237"/>
            <a:ext cx="10972800" cy="1143000"/>
          </a:xfrm>
        </p:spPr>
        <p:txBody>
          <a:bodyPr/>
          <a:lstStyle/>
          <a:p>
            <a:r>
              <a:rPr lang="en-US" b="1" dirty="0">
                <a:solidFill>
                  <a:schemeClr val="bg1"/>
                </a:solidFill>
              </a:rPr>
              <a:t>Instance Block</a:t>
            </a:r>
            <a:endParaRPr lang="en-IN" b="1" dirty="0">
              <a:solidFill>
                <a:schemeClr val="bg1"/>
              </a:solidFill>
            </a:endParaRPr>
          </a:p>
        </p:txBody>
      </p:sp>
      <p:sp>
        <p:nvSpPr>
          <p:cNvPr id="3" name="Content Placeholder 2">
            <a:extLst>
              <a:ext uri="{FF2B5EF4-FFF2-40B4-BE49-F238E27FC236}">
                <a16:creationId xmlns:a16="http://schemas.microsoft.com/office/drawing/2014/main" xmlns="" id="{0FAF604B-BBB3-4B6E-9A13-D1840443E4AD}"/>
              </a:ext>
            </a:extLst>
          </p:cNvPr>
          <p:cNvSpPr>
            <a:spLocks noGrp="1"/>
          </p:cNvSpPr>
          <p:nvPr>
            <p:ph idx="1"/>
          </p:nvPr>
        </p:nvSpPr>
        <p:spPr>
          <a:xfrm>
            <a:off x="609600" y="893763"/>
            <a:ext cx="11277600" cy="5668962"/>
          </a:xfrm>
        </p:spPr>
        <p:txBody>
          <a:bodyPr>
            <a:normAutofit/>
          </a:bodyPr>
          <a:lstStyle/>
          <a:p>
            <a:pPr algn="just"/>
            <a:r>
              <a:rPr lang="en-US" b="1" dirty="0"/>
              <a:t>block in Java</a:t>
            </a:r>
            <a:r>
              <a:rPr lang="en-US" dirty="0"/>
              <a:t> is a set of code enclosed within curly braces { } within any class, method, or constructor.</a:t>
            </a:r>
          </a:p>
          <a:p>
            <a:pPr algn="just"/>
            <a:r>
              <a:rPr lang="en-US" dirty="0"/>
              <a:t>Instance Initialization Blocks or IIB are used to initialize instance variables . It is also known as non-static block .</a:t>
            </a:r>
          </a:p>
          <a:p>
            <a:pPr algn="just"/>
            <a:r>
              <a:rPr lang="en-US" dirty="0"/>
              <a:t>It will be executed after the execution of the static block if any static block is declared inside the class.</a:t>
            </a:r>
          </a:p>
          <a:p>
            <a:pPr algn="just"/>
            <a:r>
              <a:rPr lang="en-US" dirty="0"/>
              <a:t>Instance block executes before the constructor only when an instance of the class is created. </a:t>
            </a:r>
          </a:p>
          <a:p>
            <a:pPr algn="just"/>
            <a:r>
              <a:rPr lang="en-US" dirty="0"/>
              <a:t>They run each time when object of the class is created.   </a:t>
            </a:r>
            <a:r>
              <a:rPr lang="en-US" dirty="0">
                <a:hlinkClick r:id="rId2"/>
              </a:rPr>
              <a:t>Example</a:t>
            </a:r>
            <a:endParaRPr lang="en-US" dirty="0"/>
          </a:p>
          <a:p>
            <a:pPr algn="just"/>
            <a:r>
              <a:rPr lang="en-US" dirty="0"/>
              <a:t>We can also have multiple IIBs in a single class. </a:t>
            </a:r>
            <a:endParaRPr lang="en-US" b="0" i="0" dirty="0">
              <a:solidFill>
                <a:srgbClr val="273239"/>
              </a:solidFill>
              <a:effectLst/>
              <a:latin typeface="urw-din"/>
            </a:endParaRPr>
          </a:p>
          <a:p>
            <a:pPr algn="just"/>
            <a:endParaRPr lang="en-US" b="0" i="0" dirty="0">
              <a:solidFill>
                <a:srgbClr val="273239"/>
              </a:solidFill>
              <a:effectLst/>
              <a:latin typeface="urw-din"/>
            </a:endParaRPr>
          </a:p>
        </p:txBody>
      </p:sp>
    </p:spTree>
    <p:extLst>
      <p:ext uri="{BB962C8B-B14F-4D97-AF65-F5344CB8AC3E}">
        <p14:creationId xmlns:p14="http://schemas.microsoft.com/office/powerpoint/2010/main" xmlns="" val="324957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5462C2-D04F-4652-A7C5-9D12E144A0B6}"/>
              </a:ext>
            </a:extLst>
          </p:cNvPr>
          <p:cNvSpPr>
            <a:spLocks noGrp="1"/>
          </p:cNvSpPr>
          <p:nvPr>
            <p:ph type="title"/>
          </p:nvPr>
        </p:nvSpPr>
        <p:spPr>
          <a:xfrm>
            <a:off x="609600" y="-315912"/>
            <a:ext cx="10972800" cy="1143000"/>
          </a:xfrm>
        </p:spPr>
        <p:txBody>
          <a:bodyPr/>
          <a:lstStyle/>
          <a:p>
            <a:r>
              <a:rPr lang="en-US" dirty="0"/>
              <a:t> </a:t>
            </a:r>
            <a:r>
              <a:rPr lang="en-US" b="1" dirty="0">
                <a:solidFill>
                  <a:schemeClr val="bg1"/>
                </a:solidFill>
              </a:rPr>
              <a:t>Static </a:t>
            </a:r>
            <a:endParaRPr lang="en-IN" b="1" dirty="0">
              <a:solidFill>
                <a:schemeClr val="bg1"/>
              </a:solidFill>
            </a:endParaRPr>
          </a:p>
        </p:txBody>
      </p:sp>
      <p:sp>
        <p:nvSpPr>
          <p:cNvPr id="3" name="Content Placeholder 2">
            <a:extLst>
              <a:ext uri="{FF2B5EF4-FFF2-40B4-BE49-F238E27FC236}">
                <a16:creationId xmlns:a16="http://schemas.microsoft.com/office/drawing/2014/main" xmlns="" id="{DEDFA7F8-331D-4795-9FA5-7558BEAA5E32}"/>
              </a:ext>
            </a:extLst>
          </p:cNvPr>
          <p:cNvSpPr>
            <a:spLocks noGrp="1"/>
          </p:cNvSpPr>
          <p:nvPr>
            <p:ph idx="1"/>
          </p:nvPr>
        </p:nvSpPr>
        <p:spPr>
          <a:xfrm>
            <a:off x="609600" y="827088"/>
            <a:ext cx="11144250" cy="5611811"/>
          </a:xfrm>
        </p:spPr>
        <p:txBody>
          <a:bodyPr>
            <a:normAutofit fontScale="92500"/>
          </a:bodyPr>
          <a:lstStyle/>
          <a:p>
            <a:r>
              <a:rPr lang="en-US" dirty="0"/>
              <a:t>The static can be:</a:t>
            </a:r>
          </a:p>
          <a:p>
            <a:pPr lvl="1"/>
            <a:r>
              <a:rPr lang="en-US" dirty="0"/>
              <a:t>Variable (also known as a class variable) </a:t>
            </a:r>
          </a:p>
          <a:p>
            <a:pPr lvl="1"/>
            <a:r>
              <a:rPr lang="en-US" dirty="0"/>
              <a:t>Method (also known as a class method)</a:t>
            </a:r>
          </a:p>
          <a:p>
            <a:pPr lvl="1"/>
            <a:r>
              <a:rPr lang="en-US" dirty="0"/>
              <a:t>Block</a:t>
            </a:r>
          </a:p>
          <a:p>
            <a:pPr algn="just"/>
            <a:r>
              <a:rPr lang="en-US" dirty="0"/>
              <a:t>If you declare any variable as static, it is known as a static variable.</a:t>
            </a:r>
          </a:p>
          <a:p>
            <a:pPr algn="just"/>
            <a:r>
              <a:rPr lang="en-US" dirty="0"/>
              <a:t>The static variable can be used to refer to the common property of all objects (which is not unique for each object) </a:t>
            </a:r>
          </a:p>
          <a:p>
            <a:pPr algn="just"/>
            <a:r>
              <a:rPr lang="en-US" dirty="0"/>
              <a:t>for example, the company name of employees, college name of students, etc.</a:t>
            </a:r>
          </a:p>
          <a:p>
            <a:pPr algn="just"/>
            <a:r>
              <a:rPr lang="en-US" dirty="0"/>
              <a:t>we can access static variable, method, or block of the class without any object creation. </a:t>
            </a:r>
          </a:p>
          <a:p>
            <a:pPr algn="just"/>
            <a:endParaRPr lang="en-US" sz="2800" dirty="0"/>
          </a:p>
        </p:txBody>
      </p:sp>
    </p:spTree>
    <p:extLst>
      <p:ext uri="{BB962C8B-B14F-4D97-AF65-F5344CB8AC3E}">
        <p14:creationId xmlns:p14="http://schemas.microsoft.com/office/powerpoint/2010/main" xmlns="" val="2465192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OP_21-22" id="{3BB6369F-73EF-4F0F-872D-38F434AC5059}" vid="{1DF60808-1836-4FC8-BCA8-1518923398BB}"/>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heme1" id="{80ADAB7D-A020-4056-A91E-AB977729C1C2}" vid="{3CDE05E5-7F5C-42B8-9293-3D2A49FC2B6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dcmitype/"/>
    <ds:schemaRef ds:uri="http://purl.org/dc/terms/"/>
    <ds:schemaRef ds:uri="http://schemas.microsoft.com/office/2006/documentManagement/types"/>
    <ds:schemaRef ds:uri="http://purl.org/dc/elements/1.1/"/>
    <ds:schemaRef ds:uri="16c05727-aa75-4e4a-9b5f-8a80a1165891"/>
    <ds:schemaRef ds:uri="http://www.w3.org/XML/1998/namespace"/>
    <ds:schemaRef ds:uri="71af3243-3dd4-4a8d-8c0d-dd76da1f02a5"/>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{6D2A1871-C02E-43C0-8717-5684970A3C60}tf78438558_win32</Template>
  <TotalTime>12879</TotalTime>
  <Words>1688</Words>
  <Application>Microsoft Office PowerPoint</Application>
  <PresentationFormat>Custom</PresentationFormat>
  <Paragraphs>212</Paragraphs>
  <Slides>35</Slides>
  <Notes>0</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Theme1</vt:lpstr>
      <vt:lpstr>Object Oriented Programming Lecture - 3</vt:lpstr>
      <vt:lpstr> Java Naming conventions</vt:lpstr>
      <vt:lpstr> Java Naming conventions</vt:lpstr>
      <vt:lpstr>Data Types in Java</vt:lpstr>
      <vt:lpstr>Data Types in Java</vt:lpstr>
      <vt:lpstr> Variables in Java</vt:lpstr>
      <vt:lpstr> instance Variables</vt:lpstr>
      <vt:lpstr>Instance Block</vt:lpstr>
      <vt:lpstr> Static </vt:lpstr>
      <vt:lpstr> Static Variable </vt:lpstr>
      <vt:lpstr> Static Variable Initialization</vt:lpstr>
      <vt:lpstr> Static block</vt:lpstr>
      <vt:lpstr> Static Method</vt:lpstr>
      <vt:lpstr> Static Method &amp; Instance Method</vt:lpstr>
      <vt:lpstr> Difference: Static Method &amp; Instance Method</vt:lpstr>
      <vt:lpstr>this Keyword</vt:lpstr>
      <vt:lpstr>this Keyword</vt:lpstr>
      <vt:lpstr>this Keyword</vt:lpstr>
      <vt:lpstr>this Keyword</vt:lpstr>
      <vt:lpstr>this Keyword</vt:lpstr>
      <vt:lpstr>this Keyword</vt:lpstr>
      <vt:lpstr>this Keyword</vt:lpstr>
      <vt:lpstr>this Keyword</vt:lpstr>
      <vt:lpstr>main method</vt:lpstr>
      <vt:lpstr>main method</vt:lpstr>
      <vt:lpstr>main method</vt:lpstr>
      <vt:lpstr>main method</vt:lpstr>
      <vt:lpstr>Object class in Java</vt:lpstr>
      <vt:lpstr>Object Class Methods</vt:lpstr>
      <vt:lpstr>Object Class Methods</vt:lpstr>
      <vt:lpstr>Object Class Methods</vt:lpstr>
      <vt:lpstr>Static class in Java</vt:lpstr>
      <vt:lpstr>Static class in Java</vt:lpstr>
      <vt:lpstr>Static class in Java</vt:lpstr>
      <vt:lpstr>Static class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Varsha Dange</dc:creator>
  <cp:lastModifiedBy>Rahul Dange</cp:lastModifiedBy>
  <cp:revision>157</cp:revision>
  <dcterms:created xsi:type="dcterms:W3CDTF">2021-08-24T09:58:05Z</dcterms:created>
  <dcterms:modified xsi:type="dcterms:W3CDTF">2022-08-25T04:58:14Z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