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1527" r:id="rId2"/>
    <p:sldId id="1528" r:id="rId3"/>
    <p:sldId id="1529" r:id="rId4"/>
    <p:sldId id="1530" r:id="rId5"/>
    <p:sldId id="1531" r:id="rId6"/>
    <p:sldId id="1532" r:id="rId7"/>
    <p:sldId id="1533" r:id="rId8"/>
    <p:sldId id="1534" r:id="rId9"/>
    <p:sldId id="1535" r:id="rId10"/>
    <p:sldId id="1536" r:id="rId11"/>
    <p:sldId id="1537" r:id="rId12"/>
    <p:sldId id="1538" r:id="rId13"/>
    <p:sldId id="153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5" autoAdjust="0"/>
    <p:restoredTop sz="94624" autoAdjust="0"/>
  </p:normalViewPr>
  <p:slideViewPr>
    <p:cSldViewPr>
      <p:cViewPr varScale="1">
        <p:scale>
          <a:sx n="66" d="100"/>
          <a:sy n="66" d="100"/>
        </p:scale>
        <p:origin x="-786" y="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51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44751-DEF6-40E3-8526-EC9A0AE72A1D}" type="datetimeFigureOut">
              <a:rPr lang="en-US" smtClean="0"/>
              <a:pPr/>
              <a:t>05/04/2022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5A771-5004-49EB-8943-BD9AC1DA33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DEF9-B2E9-46EA-A5FB-0F55ED130031}" type="datetime1">
              <a:rPr lang="en-US" smtClean="0"/>
              <a:pPr/>
              <a:t>05/04/2022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84A6-4302-4DE9-B677-0768C64EA57E}" type="datetime1">
              <a:rPr lang="en-US" smtClean="0"/>
              <a:pPr/>
              <a:t>05/04/2022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17423-B3AC-4F71-A3A1-AD699B87C198}" type="datetime1">
              <a:rPr lang="en-US" smtClean="0"/>
              <a:pPr/>
              <a:t>05/04/2022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80DAC-05B3-4649-9CBD-3C14F1F71087}" type="datetime1">
              <a:rPr lang="en-US" smtClean="0"/>
              <a:pPr/>
              <a:t>05/04/2022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D43D-CA8C-411A-9A1C-6E2C3205A50C}" type="datetime1">
              <a:rPr lang="en-US" smtClean="0"/>
              <a:pPr/>
              <a:t>05/04/2022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FAE0-0EC1-4689-884C-6CED0C723D14}" type="datetime1">
              <a:rPr lang="en-US" smtClean="0"/>
              <a:pPr/>
              <a:t>05/04/2022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F7D3-8CE2-4B3D-A1E8-22F07C27346D}" type="datetime1">
              <a:rPr lang="en-US" smtClean="0"/>
              <a:pPr/>
              <a:t>05/04/2022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48D0-E60B-4F04-AA1D-9A2F9035BE72}" type="datetime1">
              <a:rPr lang="en-US" smtClean="0"/>
              <a:pPr/>
              <a:t>05/04/2022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3F66-EE36-4B28-87ED-205C9015204C}" type="datetime1">
              <a:rPr lang="en-US" smtClean="0"/>
              <a:pPr/>
              <a:t>05/04/2022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11797-3AF0-46BA-87E9-F30940C1987B}" type="datetime1">
              <a:rPr lang="en-US" smtClean="0"/>
              <a:pPr/>
              <a:t>05/04/2022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D728-763A-4C79-8A54-E453C91DC763}" type="datetime1">
              <a:rPr lang="en-US" smtClean="0"/>
              <a:pPr/>
              <a:t>05/04/2022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3C600-3278-4C42-8943-AC4E369A050B}" type="datetime1">
              <a:rPr lang="en-US" smtClean="0"/>
              <a:pPr/>
              <a:t>05/04/2022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onlinegdb.com/qdfk4wYs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nlinegdb.com/X529eGPZK" TargetMode="External"/><Relationship Id="rId4" Type="http://schemas.openxmlformats.org/officeDocument/2006/relationships/hyperlink" Target="https://onlinegdb.com/bv-ufWhIw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onlinegdb.com/1xC3Jb34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onlinegdb.com/qdfk4wYs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056D84A7-6477-406F-8B6C-54AB87049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Object Oriented Programming</a:t>
            </a:r>
            <a:r>
              <a:rPr lang="en-IN" dirty="0"/>
              <a:t/>
            </a:r>
            <a:br>
              <a:rPr lang="en-IN" dirty="0"/>
            </a:br>
            <a:r>
              <a:rPr lang="en-IN" sz="2400" dirty="0">
                <a:solidFill>
                  <a:schemeClr val="tx1"/>
                </a:solidFill>
              </a:rPr>
              <a:t>Lecture - 5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="" xmlns:a16="http://schemas.microsoft.com/office/drawing/2014/main" id="{E3D7FEC2-9237-4DA4-BB56-9ACECE121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3679" y="3810000"/>
            <a:ext cx="6400800" cy="533400"/>
          </a:xfrm>
        </p:spPr>
        <p:txBody>
          <a:bodyPr>
            <a:normAutofit lnSpcReduction="10000"/>
          </a:bodyPr>
          <a:lstStyle/>
          <a:p>
            <a:pPr algn="r"/>
            <a:r>
              <a:rPr lang="en-IN" dirty="0">
                <a:solidFill>
                  <a:srgbClr val="C00000"/>
                </a:solidFill>
              </a:rPr>
              <a:t>Prof. Varsha Dange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FACABF3-0CD9-4EEC-BAD0-86EB5142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F5DC-B5BA-47BA-870A-670EC4E29760}" type="datetime1">
              <a:rPr lang="en-US" smtClean="0"/>
              <a:pPr/>
              <a:t>05/04/2022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EABF30AD-A443-4475-92AD-449BAA0F9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</p:spTree>
    <p:extLst>
      <p:ext uri="{BB962C8B-B14F-4D97-AF65-F5344CB8AC3E}">
        <p14:creationId xmlns="" xmlns:p14="http://schemas.microsoft.com/office/powerpoint/2010/main" val="3227559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240" y="-99392"/>
            <a:ext cx="9875520" cy="769441"/>
          </a:xfr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Parameterized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08" y="949424"/>
            <a:ext cx="10920656" cy="5575920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A constructor that takes 1 or more parameters is known as parameterized constructor in java. </a:t>
            </a:r>
          </a:p>
          <a:p>
            <a:pPr algn="just"/>
            <a:r>
              <a:rPr lang="en-US" sz="2800" dirty="0"/>
              <a:t>The parameterized constructor is used to provide different values to distinct objects.                                                    </a:t>
            </a:r>
          </a:p>
          <a:p>
            <a:pPr algn="just"/>
            <a:endParaRPr lang="en-US" sz="2800" dirty="0"/>
          </a:p>
          <a:p>
            <a:pPr algn="just"/>
            <a:endParaRPr lang="en-US" sz="2400" dirty="0">
              <a:hlinkClick r:id="" action="ppaction://noaction"/>
            </a:endParaRPr>
          </a:p>
          <a:p>
            <a:pPr algn="just"/>
            <a:endParaRPr lang="en-US" sz="2400" dirty="0">
              <a:hlinkClick r:id="" action="ppaction://noaction"/>
            </a:endParaRPr>
          </a:p>
          <a:p>
            <a:pPr algn="just"/>
            <a:r>
              <a:rPr lang="en-US" sz="2800" dirty="0"/>
              <a:t>To call the parameterized constructor, we pass arguments while creating the object. </a:t>
            </a:r>
          </a:p>
          <a:p>
            <a:pPr algn="just"/>
            <a:r>
              <a:rPr lang="en-US" sz="2800" dirty="0"/>
              <a:t>parameterized constructor is also called argument constructor.</a:t>
            </a:r>
            <a:endParaRPr lang="en-US" sz="2400" dirty="0">
              <a:hlinkClick r:id="rId2"/>
            </a:endParaRPr>
          </a:p>
          <a:p>
            <a:pPr algn="just"/>
            <a:r>
              <a:rPr lang="en-US" sz="2800" dirty="0"/>
              <a:t>We cannot define two constructors with the same number of parameters and the same types</a:t>
            </a:r>
            <a:r>
              <a:rPr lang="en-US" dirty="0"/>
              <a:t>.</a:t>
            </a:r>
            <a:endParaRPr lang="en-US" sz="2400" dirty="0"/>
          </a:p>
          <a:p>
            <a:pPr algn="just"/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71106E4-DF01-445D-A54F-8C0007A23ED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37024" y="2886075"/>
            <a:ext cx="2790825" cy="10858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1DFAA587-A963-49FF-A4E9-6E6709616DB6}"/>
              </a:ext>
            </a:extLst>
          </p:cNvPr>
          <p:cNvSpPr/>
          <p:nvPr/>
        </p:nvSpPr>
        <p:spPr>
          <a:xfrm>
            <a:off x="7464152" y="2886075"/>
            <a:ext cx="159845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Example</a:t>
            </a:r>
            <a:r>
              <a:rPr lang="en-US" sz="2800" dirty="0"/>
              <a:t>1</a:t>
            </a:r>
          </a:p>
          <a:p>
            <a:r>
              <a:rPr lang="en-US" sz="2800" dirty="0">
                <a:hlinkClick r:id="rId5"/>
              </a:rPr>
              <a:t>Example2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79471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240" y="-99392"/>
            <a:ext cx="9875520" cy="769441"/>
          </a:xfr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Constructor with Array of Objects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7C15F253-C006-4BF1-852C-94C3590D5A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89323" y="821370"/>
            <a:ext cx="5832648" cy="5575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C652513-B411-44A6-B6CA-F500A941E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4152" y="2132856"/>
            <a:ext cx="3438525" cy="29523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007676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240" y="-7060"/>
            <a:ext cx="9875520" cy="584775"/>
          </a:xfrm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Difference between Constructor and Method 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B88F3900-4294-46D7-AB1B-1AE02511B5DD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158241" y="949324"/>
          <a:ext cx="10770407" cy="5359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279">
                  <a:extLst>
                    <a:ext uri="{9D8B030D-6E8A-4147-A177-3AD203B41FA5}">
                      <a16:colId xmlns="" xmlns:a16="http://schemas.microsoft.com/office/drawing/2014/main" val="3579486"/>
                    </a:ext>
                  </a:extLst>
                </a:gridCol>
                <a:gridCol w="4863742">
                  <a:extLst>
                    <a:ext uri="{9D8B030D-6E8A-4147-A177-3AD203B41FA5}">
                      <a16:colId xmlns="" xmlns:a16="http://schemas.microsoft.com/office/drawing/2014/main" val="1855827099"/>
                    </a:ext>
                  </a:extLst>
                </a:gridCol>
                <a:gridCol w="5289386">
                  <a:extLst>
                    <a:ext uri="{9D8B030D-6E8A-4147-A177-3AD203B41FA5}">
                      <a16:colId xmlns="" xmlns:a16="http://schemas.microsoft.com/office/drawing/2014/main" val="1869529764"/>
                    </a:ext>
                  </a:extLst>
                </a:gridCol>
              </a:tblGrid>
              <a:tr h="69610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FFFFFF"/>
                          </a:solidFill>
                          <a:effectLst/>
                        </a:rPr>
                        <a:t>SN</a:t>
                      </a:r>
                    </a:p>
                  </a:txBody>
                  <a:tcPr marL="60960" marR="60960" marT="60960" marB="6096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FFFFFF"/>
                          </a:solidFill>
                          <a:effectLst/>
                        </a:rPr>
                        <a:t>Constructor</a:t>
                      </a:r>
                    </a:p>
                  </a:txBody>
                  <a:tcPr marL="60960" marR="60960" marT="60960" marB="6096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FFFFFF"/>
                          </a:solidFill>
                          <a:effectLst/>
                        </a:rPr>
                        <a:t>Method</a:t>
                      </a:r>
                    </a:p>
                  </a:txBody>
                  <a:tcPr marL="60960" marR="60960" marT="60960" marB="6096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92137652"/>
                  </a:ext>
                </a:extLst>
              </a:tr>
              <a:tr h="835324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effectLst/>
                        </a:rPr>
                        <a:t>1.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>
                          <a:effectLst/>
                        </a:rPr>
                        <a:t>Constructor is a special type of method that is used to initialize the state of an object.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>
                          <a:effectLst/>
                        </a:rPr>
                        <a:t>Method is used to expose the behaviour of an object.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="" xmlns:a16="http://schemas.microsoft.com/office/drawing/2014/main" val="1231004719"/>
                  </a:ext>
                </a:extLst>
              </a:tr>
              <a:tr h="487272">
                <a:tc>
                  <a:txBody>
                    <a:bodyPr/>
                    <a:lstStyle/>
                    <a:p>
                      <a:pPr algn="l"/>
                      <a:r>
                        <a:rPr lang="en-US" sz="2000" b="0">
                          <a:effectLst/>
                        </a:rPr>
                        <a:t>2.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>
                          <a:effectLst/>
                        </a:rPr>
                        <a:t>It has no return type even void also.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>
                          <a:effectLst/>
                        </a:rPr>
                        <a:t>It has both void and return type.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="" xmlns:a16="http://schemas.microsoft.com/office/drawing/2014/main" val="363631111"/>
                  </a:ext>
                </a:extLst>
              </a:tr>
              <a:tr h="1183376">
                <a:tc>
                  <a:txBody>
                    <a:bodyPr/>
                    <a:lstStyle/>
                    <a:p>
                      <a:pPr algn="l"/>
                      <a:r>
                        <a:rPr lang="en-US" sz="2000" b="0">
                          <a:effectLst/>
                        </a:rPr>
                        <a:t>3.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>
                          <a:effectLst/>
                        </a:rPr>
                        <a:t>If we don’t provide any constructor in the class, Java Compiler provides a default constructor for that class.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>
                          <a:effectLst/>
                        </a:rPr>
                        <a:t>Method is not provided by the compiler in any case.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="" xmlns:a16="http://schemas.microsoft.com/office/drawing/2014/main" val="996372070"/>
                  </a:ext>
                </a:extLst>
              </a:tr>
              <a:tr h="835324">
                <a:tc>
                  <a:txBody>
                    <a:bodyPr/>
                    <a:lstStyle/>
                    <a:p>
                      <a:pPr algn="l"/>
                      <a:r>
                        <a:rPr lang="en-US" sz="2000" b="0">
                          <a:effectLst/>
                        </a:rPr>
                        <a:t>4.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>
                          <a:effectLst/>
                        </a:rPr>
                        <a:t>Constructor name must be the same as name of the class.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>
                          <a:effectLst/>
                        </a:rPr>
                        <a:t>Method name may or may not be the same name as the class name.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="" xmlns:a16="http://schemas.microsoft.com/office/drawing/2014/main" val="442074228"/>
                  </a:ext>
                </a:extLst>
              </a:tr>
              <a:tr h="835324">
                <a:tc>
                  <a:txBody>
                    <a:bodyPr/>
                    <a:lstStyle/>
                    <a:p>
                      <a:pPr algn="l"/>
                      <a:r>
                        <a:rPr lang="en-US" sz="2000" b="0">
                          <a:effectLst/>
                        </a:rPr>
                        <a:t>5.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effectLst/>
                        </a:rPr>
                        <a:t>The purpose of a constructor is to create an object of a class.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>
                          <a:effectLst/>
                        </a:rPr>
                        <a:t>The purpose of a method is to execute the functionality of the application.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="" xmlns:a16="http://schemas.microsoft.com/office/drawing/2014/main" val="1520635027"/>
                  </a:ext>
                </a:extLst>
              </a:tr>
              <a:tr h="487272">
                <a:tc>
                  <a:txBody>
                    <a:bodyPr/>
                    <a:lstStyle/>
                    <a:p>
                      <a:pPr algn="l"/>
                      <a:r>
                        <a:rPr lang="en-US" sz="2000" b="0">
                          <a:effectLst/>
                        </a:rPr>
                        <a:t>6.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>
                          <a:effectLst/>
                        </a:rPr>
                        <a:t>They are not inherited by subclasses.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effectLst/>
                        </a:rPr>
                        <a:t>They are inherited by subclasses.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="" xmlns:a16="http://schemas.microsoft.com/office/drawing/2014/main" val="3350514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77191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240" y="-99392"/>
            <a:ext cx="9875520" cy="769441"/>
          </a:xfr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Constructor overloading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1DFAA587-A963-49FF-A4E9-6E6709616DB6}"/>
              </a:ext>
            </a:extLst>
          </p:cNvPr>
          <p:cNvSpPr/>
          <p:nvPr/>
        </p:nvSpPr>
        <p:spPr>
          <a:xfrm>
            <a:off x="9943758" y="3167390"/>
            <a:ext cx="14157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hlinkClick r:id="rId2"/>
              </a:rPr>
              <a:t>Example</a:t>
            </a:r>
            <a:endParaRPr lang="en-US" sz="2800" dirty="0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09AFA20C-2EED-483D-8D6B-4130DECDF193}"/>
              </a:ext>
            </a:extLst>
          </p:cNvPr>
          <p:cNvGrpSpPr/>
          <p:nvPr/>
        </p:nvGrpSpPr>
        <p:grpSpPr>
          <a:xfrm>
            <a:off x="2351584" y="2061600"/>
            <a:ext cx="7147403" cy="4247719"/>
            <a:chOff x="1645560" y="1844824"/>
            <a:chExt cx="7776864" cy="4536504"/>
          </a:xfrm>
        </p:grpSpPr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3035968C-8DD1-462B-BC4A-F04FB002E8FF}"/>
                </a:ext>
              </a:extLst>
            </p:cNvPr>
            <p:cNvSpPr/>
            <p:nvPr/>
          </p:nvSpPr>
          <p:spPr>
            <a:xfrm>
              <a:off x="1645560" y="1844824"/>
              <a:ext cx="7776864" cy="45365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Content Placeholder 3">
              <a:extLst>
                <a:ext uri="{FF2B5EF4-FFF2-40B4-BE49-F238E27FC236}">
                  <a16:creationId xmlns="" xmlns:a16="http://schemas.microsoft.com/office/drawing/2014/main" id="{939932C4-A25D-4427-A729-A52484AF7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5560" y="1844824"/>
              <a:ext cx="7632848" cy="4536504"/>
            </a:xfrm>
            <a:prstGeom prst="rect">
              <a:avLst/>
            </a:prstGeom>
          </p:spPr>
        </p:pic>
      </p:grpSp>
      <p:sp>
        <p:nvSpPr>
          <p:cNvPr id="13" name="Content Placeholder 12">
            <a:extLst>
              <a:ext uri="{FF2B5EF4-FFF2-40B4-BE49-F238E27FC236}">
                <a16:creationId xmlns="" xmlns:a16="http://schemas.microsoft.com/office/drawing/2014/main" id="{B1D50E51-18B4-4315-8E8E-9A1F5ECA8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240" y="759541"/>
            <a:ext cx="10698400" cy="1085283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-apple-system"/>
              </a:rPr>
              <a:t>Java constructor overloading helps to achieve </a:t>
            </a:r>
            <a:r>
              <a:rPr lang="en-US" dirty="0">
                <a:solidFill>
                  <a:srgbClr val="7030A0"/>
                </a:solidFill>
                <a:latin typeface="-apple-system"/>
              </a:rPr>
              <a:t>static polymorphism</a:t>
            </a:r>
            <a:r>
              <a:rPr lang="en-US" dirty="0">
                <a:solidFill>
                  <a:srgbClr val="000000"/>
                </a:solidFill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61424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240" y="-99392"/>
            <a:ext cx="9875520" cy="769441"/>
          </a:xfr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Java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1424" y="949424"/>
            <a:ext cx="10776640" cy="5359896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a constructor is a special type of method that is used to initialize instance variables in a class.</a:t>
            </a:r>
          </a:p>
          <a:p>
            <a:pPr algn="just"/>
            <a:r>
              <a:rPr lang="en-US" dirty="0"/>
              <a:t>the sole purpose of the constructor is to initialize the data fields of objects in the class.</a:t>
            </a:r>
          </a:p>
          <a:p>
            <a:pPr algn="just"/>
            <a:r>
              <a:rPr lang="en-US" dirty="0"/>
              <a:t>constructor within a class allows constructing the object of the class at runtime. </a:t>
            </a:r>
          </a:p>
          <a:p>
            <a:pPr algn="just"/>
            <a:r>
              <a:rPr lang="en-US" dirty="0"/>
              <a:t>It is invoked when an instance of a class is created using the new operator.</a:t>
            </a:r>
          </a:p>
          <a:p>
            <a:pPr algn="just"/>
            <a:r>
              <a:rPr lang="en-US" dirty="0"/>
              <a:t>Constructors can also accept arguments like methods and can be overloaded. </a:t>
            </a:r>
            <a:endParaRPr lang="en-US" sz="3733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240" y="-99392"/>
            <a:ext cx="9875520" cy="769441"/>
          </a:xfr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Java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08" y="949424"/>
            <a:ext cx="10920656" cy="5359896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 Constructor’s name must be the same as the name of the class in which it is declared and defined.</a:t>
            </a:r>
          </a:p>
          <a:p>
            <a:pPr algn="just"/>
            <a:endParaRPr lang="en-US" sz="1800" dirty="0"/>
          </a:p>
          <a:p>
            <a:pPr algn="just"/>
            <a:r>
              <a:rPr lang="en-US" sz="2800" dirty="0"/>
              <a:t>The constructor should not have any return type even void also because if there is a return type then JVM would consider as a method, not a constructor.</a:t>
            </a:r>
          </a:p>
          <a:p>
            <a:pPr algn="just"/>
            <a:endParaRPr lang="en-US" sz="1400" dirty="0"/>
          </a:p>
          <a:p>
            <a:pPr algn="just"/>
            <a:r>
              <a:rPr lang="en-US" sz="2800" dirty="0"/>
              <a:t>Compiler and JVM differentiate constructor and method definitions on the basis of the return type.</a:t>
            </a:r>
          </a:p>
          <a:p>
            <a:pPr algn="just"/>
            <a:endParaRPr lang="en-US" sz="1800" dirty="0"/>
          </a:p>
          <a:p>
            <a:pPr algn="just"/>
            <a:r>
              <a:rPr lang="en-US" sz="2800" dirty="0"/>
              <a:t>Whenever we create an object/instance of a class, the constructor will be automatically called by the JVM.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18836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240" y="-99392"/>
            <a:ext cx="9875520" cy="769441"/>
          </a:xfr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Java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1424" y="949424"/>
            <a:ext cx="10776640" cy="5359896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If we don’t define any constructor inside the class, Java compiler automatically creates a default constructor at compile-time and assigns default values for all variables declared in the class.</a:t>
            </a:r>
          </a:p>
          <a:p>
            <a:pPr algn="just"/>
            <a:r>
              <a:rPr lang="en-US" sz="2800" dirty="0"/>
              <a:t>Java constructor may or may not contain parameters. </a:t>
            </a:r>
          </a:p>
          <a:p>
            <a:pPr algn="just"/>
            <a:r>
              <a:rPr lang="en-US" sz="2800" dirty="0"/>
              <a:t>A constructor is automatically called and executed by JVM at the time of object creation. </a:t>
            </a:r>
          </a:p>
          <a:p>
            <a:pPr algn="just"/>
            <a:r>
              <a:rPr lang="en-US" sz="2800" dirty="0"/>
              <a:t>This means that when an object of a class is created, constructor is called. When we create second object then the constructor is again called during the second time.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1627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240" y="-99392"/>
            <a:ext cx="9875520" cy="769441"/>
          </a:xfr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Constructor Declaration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949424"/>
            <a:ext cx="11281664" cy="5359896"/>
          </a:xfrm>
        </p:spPr>
        <p:txBody>
          <a:bodyPr>
            <a:noAutofit/>
          </a:bodyPr>
          <a:lstStyle/>
          <a:p>
            <a:pPr algn="just"/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E34207C-1C00-4B0C-BEB5-1D670D2A9AD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9536" y="949424"/>
            <a:ext cx="8064896" cy="43517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5801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240" y="-99392"/>
            <a:ext cx="9875520" cy="769441"/>
          </a:xfr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How to call Constructor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16" y="949424"/>
            <a:ext cx="10848648" cy="5359896"/>
          </a:xfrm>
        </p:spPr>
        <p:txBody>
          <a:bodyPr>
            <a:noAutofit/>
          </a:bodyPr>
          <a:lstStyle/>
          <a:p>
            <a:r>
              <a:rPr lang="en-US" dirty="0"/>
              <a:t>There are the following ways to call a constructor in java.</a:t>
            </a:r>
          </a:p>
          <a:p>
            <a:pPr marL="0" indent="0">
              <a:buNone/>
            </a:pPr>
            <a:r>
              <a:rPr lang="en-US" dirty="0"/>
              <a:t>	1. A </a:t>
            </a:r>
            <a:r>
              <a:rPr lang="en-US" dirty="0" err="1"/>
              <a:t>a</a:t>
            </a:r>
            <a:r>
              <a:rPr lang="en-US" dirty="0"/>
              <a:t> = new A(); // Here, A is name of class.</a:t>
            </a:r>
            <a:br>
              <a:rPr lang="en-US" dirty="0"/>
            </a:br>
            <a:r>
              <a:rPr lang="en-US" dirty="0"/>
              <a:t>	2. new A(); // It is calling A() constructor.</a:t>
            </a:r>
            <a:br>
              <a:rPr lang="en-US" dirty="0"/>
            </a:br>
            <a:r>
              <a:rPr lang="en-US" dirty="0"/>
              <a:t>	3. super();</a:t>
            </a:r>
            <a:br>
              <a:rPr lang="en-US" dirty="0"/>
            </a:br>
            <a:r>
              <a:rPr lang="en-US" dirty="0"/>
              <a:t>	4. this();</a:t>
            </a:r>
            <a:br>
              <a:rPr lang="en-US" dirty="0"/>
            </a:b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="" xmlns:p14="http://schemas.microsoft.com/office/powerpoint/2010/main" val="3907139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240" y="-99392"/>
            <a:ext cx="9875520" cy="769441"/>
          </a:xfr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Types of Constructors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7488" y="949424"/>
            <a:ext cx="10200576" cy="5359896"/>
          </a:xfrm>
        </p:spPr>
        <p:txBody>
          <a:bodyPr>
            <a:noAutofit/>
          </a:bodyPr>
          <a:lstStyle/>
          <a:p>
            <a:r>
              <a:rPr lang="en-US" dirty="0"/>
              <a:t>there are two types of constructors in java. They are as:</a:t>
            </a:r>
          </a:p>
          <a:p>
            <a:r>
              <a:rPr lang="en-US" b="1" dirty="0"/>
              <a:t>Default Constructor</a:t>
            </a:r>
            <a:r>
              <a:rPr lang="en-US" dirty="0"/>
              <a:t> (No-argument constructor)</a:t>
            </a:r>
          </a:p>
          <a:p>
            <a:r>
              <a:rPr lang="en-US" b="1" dirty="0"/>
              <a:t>Parameterized Constructor</a:t>
            </a:r>
            <a:r>
              <a:rPr lang="en-US" dirty="0"/>
              <a:t> (Argument constructor)</a:t>
            </a:r>
          </a:p>
        </p:txBody>
      </p:sp>
    </p:spTree>
    <p:extLst>
      <p:ext uri="{BB962C8B-B14F-4D97-AF65-F5344CB8AC3E}">
        <p14:creationId xmlns="" xmlns:p14="http://schemas.microsoft.com/office/powerpoint/2010/main" val="378164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240" y="-99392"/>
            <a:ext cx="9875520" cy="769441"/>
          </a:xfr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Default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548680"/>
            <a:ext cx="11281664" cy="5976664"/>
          </a:xfrm>
        </p:spPr>
        <p:txBody>
          <a:bodyPr>
            <a:noAutofit/>
          </a:bodyPr>
          <a:lstStyle/>
          <a:p>
            <a:pPr algn="just"/>
            <a:r>
              <a:rPr lang="en-US" sz="2600" dirty="0"/>
              <a:t>A constructor that has no parameter is known as default constructor in Java. </a:t>
            </a:r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  <a:p>
            <a:r>
              <a:rPr lang="en-US" sz="2800" dirty="0" smtClean="0"/>
              <a:t>Java compiler automatically creates a default constructor (Constructor with no arguments) in case no constructor is present in the java class. Following are the motive behind a default constructor.</a:t>
            </a:r>
          </a:p>
          <a:p>
            <a:r>
              <a:rPr lang="en-US" sz="2800" dirty="0" smtClean="0"/>
              <a:t>Create the Object</a:t>
            </a:r>
          </a:p>
          <a:p>
            <a:r>
              <a:rPr lang="en-US" sz="2800" dirty="0" smtClean="0"/>
              <a:t>Call the super class constructor()</a:t>
            </a:r>
          </a:p>
          <a:p>
            <a:r>
              <a:rPr lang="en-US" sz="2800" dirty="0" smtClean="0"/>
              <a:t>Initialize all the instance variables of the class object.</a:t>
            </a:r>
          </a:p>
          <a:p>
            <a:pPr algn="just"/>
            <a:r>
              <a:rPr lang="en-US" sz="2600" dirty="0" smtClean="0"/>
              <a:t>We </a:t>
            </a:r>
            <a:r>
              <a:rPr lang="en-US" sz="2600" dirty="0"/>
              <a:t>cannot pass any argument to default constructor.</a:t>
            </a:r>
          </a:p>
          <a:p>
            <a:pPr algn="just"/>
            <a:r>
              <a:rPr lang="en-US" sz="2600" dirty="0"/>
              <a:t> It does not do anything but it allows to create instance of class.    </a:t>
            </a:r>
            <a:r>
              <a:rPr lang="en-US" sz="2600" dirty="0">
                <a:hlinkClick r:id="rId2"/>
              </a:rPr>
              <a:t>Example</a:t>
            </a:r>
            <a:endParaRPr lang="en-US" sz="2600" dirty="0"/>
          </a:p>
          <a:p>
            <a:pPr algn="just"/>
            <a:endParaRPr lang="en-US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F9619A5-B1CA-4561-AF26-F8A3909E1B3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39616" y="980728"/>
            <a:ext cx="6724650" cy="123978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1310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240" y="-99392"/>
            <a:ext cx="9875520" cy="769441"/>
          </a:xfr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Default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08" y="949424"/>
            <a:ext cx="10920656" cy="5575920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The below figure will show how to initialize values of variables inside the memory location.</a:t>
            </a:r>
            <a:endParaRPr lang="en-US" sz="2600" dirty="0"/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60051386-419B-4E02-83E7-B594DEEC1A86}"/>
              </a:ext>
            </a:extLst>
          </p:cNvPr>
          <p:cNvGrpSpPr/>
          <p:nvPr/>
        </p:nvGrpSpPr>
        <p:grpSpPr>
          <a:xfrm>
            <a:off x="6744072" y="2150186"/>
            <a:ext cx="4680520" cy="4231141"/>
            <a:chOff x="6744072" y="2150186"/>
            <a:chExt cx="4680520" cy="4231141"/>
          </a:xfrm>
        </p:grpSpPr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BC76C830-A743-431C-AD84-03B19A0BDBB8}"/>
                </a:ext>
              </a:extLst>
            </p:cNvPr>
            <p:cNvSpPr/>
            <p:nvPr/>
          </p:nvSpPr>
          <p:spPr>
            <a:xfrm>
              <a:off x="6744072" y="2150186"/>
              <a:ext cx="4680520" cy="42311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="" xmlns:a16="http://schemas.microsoft.com/office/drawing/2014/main" id="{E524FF9C-DE57-45BA-BAEE-AFCBC6B035AC}"/>
                </a:ext>
              </a:extLst>
            </p:cNvPr>
            <p:cNvGrpSpPr/>
            <p:nvPr/>
          </p:nvGrpSpPr>
          <p:grpSpPr>
            <a:xfrm>
              <a:off x="6950956" y="2239526"/>
              <a:ext cx="4473636" cy="4069794"/>
              <a:chOff x="6859793" y="2111132"/>
              <a:chExt cx="4473636" cy="4126180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="" xmlns:a16="http://schemas.microsoft.com/office/drawing/2014/main" id="{F9D7449A-7031-4813-8FB8-60BE19089A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960096" y="2111132"/>
                <a:ext cx="4373333" cy="4126180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="" xmlns:a16="http://schemas.microsoft.com/office/drawing/2014/main" id="{D247CB21-8C08-41EA-839E-4CA732F42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859793" y="3419925"/>
                <a:ext cx="853919" cy="493672"/>
              </a:xfrm>
              <a:prstGeom prst="rect">
                <a:avLst/>
              </a:prstGeom>
            </p:spPr>
          </p:pic>
        </p:grpSp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6B31D89B-76D5-4791-A50C-6A2607C1CC42}"/>
              </a:ext>
            </a:extLst>
          </p:cNvPr>
          <p:cNvGrpSpPr/>
          <p:nvPr/>
        </p:nvGrpSpPr>
        <p:grpSpPr>
          <a:xfrm>
            <a:off x="1075652" y="2167518"/>
            <a:ext cx="5236371" cy="4213810"/>
            <a:chOff x="1075652" y="2167518"/>
            <a:chExt cx="5236371" cy="4213810"/>
          </a:xfrm>
        </p:grpSpPr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7152EAF3-3050-4031-AEE0-3DDD7EB80C1D}"/>
                </a:ext>
              </a:extLst>
            </p:cNvPr>
            <p:cNvSpPr/>
            <p:nvPr/>
          </p:nvSpPr>
          <p:spPr>
            <a:xfrm>
              <a:off x="1075652" y="2167518"/>
              <a:ext cx="5236371" cy="42138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="" xmlns:a16="http://schemas.microsoft.com/office/drawing/2014/main" id="{961BBE61-812C-490A-95D0-F499B326F42C}"/>
                </a:ext>
              </a:extLst>
            </p:cNvPr>
            <p:cNvGrpSpPr/>
            <p:nvPr/>
          </p:nvGrpSpPr>
          <p:grpSpPr>
            <a:xfrm>
              <a:off x="1075652" y="2420888"/>
              <a:ext cx="5097984" cy="3816424"/>
              <a:chOff x="983432" y="2420888"/>
              <a:chExt cx="5190204" cy="3816424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="" xmlns:a16="http://schemas.microsoft.com/office/drawing/2014/main" id="{8A3B5CD1-72BA-4A65-8234-4041FAD4BD65}"/>
                  </a:ext>
                </a:extLst>
              </p:cNvPr>
              <p:cNvGrpSpPr/>
              <p:nvPr/>
            </p:nvGrpSpPr>
            <p:grpSpPr>
              <a:xfrm>
                <a:off x="983432" y="2420888"/>
                <a:ext cx="5135237" cy="3816424"/>
                <a:chOff x="1271464" y="2420888"/>
                <a:chExt cx="4847205" cy="3816424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="" xmlns:a16="http://schemas.microsoft.com/office/drawing/2014/main" id="{FCBC8BF0-0A59-435B-A8BB-250069BE28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271464" y="2420888"/>
                  <a:ext cx="4752528" cy="3816424"/>
                </a:xfrm>
                <a:prstGeom prst="rect">
                  <a:avLst/>
                </a:prstGeom>
              </p:spPr>
            </p:pic>
            <p:pic>
              <p:nvPicPr>
                <p:cNvPr id="8" name="Picture 7">
                  <a:extLst>
                    <a:ext uri="{FF2B5EF4-FFF2-40B4-BE49-F238E27FC236}">
                      <a16:creationId xmlns="" xmlns:a16="http://schemas.microsoft.com/office/drawing/2014/main" id="{2F275A1A-7D28-4F0B-A0E2-FB85E8EA6C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5800318" y="4077072"/>
                  <a:ext cx="318351" cy="2016224"/>
                </a:xfrm>
                <a:prstGeom prst="rect">
                  <a:avLst/>
                </a:prstGeom>
              </p:spPr>
            </p:pic>
          </p:grpSp>
          <p:pic>
            <p:nvPicPr>
              <p:cNvPr id="14" name="Picture 13">
                <a:extLst>
                  <a:ext uri="{FF2B5EF4-FFF2-40B4-BE49-F238E27FC236}">
                    <a16:creationId xmlns="" xmlns:a16="http://schemas.microsoft.com/office/drawing/2014/main" id="{0E52CAA6-45A9-4B92-9DA2-A87ABC5BF2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427816" y="3573016"/>
                <a:ext cx="745820" cy="34965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="" xmlns:p14="http://schemas.microsoft.com/office/powerpoint/2010/main" val="185832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emplate" id="{E113D134-A897-462E-B43D-8D30C77657C3}" vid="{011CB3EC-DAE0-4EBB-B2E2-B83A9EFDAD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OOP_21-22</Template>
  <TotalTime>3382</TotalTime>
  <Words>477</Words>
  <Application>Microsoft Office PowerPoint</Application>
  <PresentationFormat>Custom</PresentationFormat>
  <Paragraphs>89</Paragraphs>
  <Slides>13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Object Oriented Programming Lecture - 5</vt:lpstr>
      <vt:lpstr>Java Constructors</vt:lpstr>
      <vt:lpstr>Java Constructors</vt:lpstr>
      <vt:lpstr>Java Constructors</vt:lpstr>
      <vt:lpstr>Constructor Declaration in Java</vt:lpstr>
      <vt:lpstr>How to call Constructor in Java</vt:lpstr>
      <vt:lpstr>Types of Constructors in Java</vt:lpstr>
      <vt:lpstr>Default Constructor</vt:lpstr>
      <vt:lpstr>Default Constructor</vt:lpstr>
      <vt:lpstr>Parameterized Constructor</vt:lpstr>
      <vt:lpstr>Constructor with Array of Objects</vt:lpstr>
      <vt:lpstr>Difference between Constructor and Method </vt:lpstr>
      <vt:lpstr>Constructor overloading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Constructors Lecture - </dc:title>
  <dc:creator>Varsha Dange</dc:creator>
  <cp:lastModifiedBy>Rahul Dange</cp:lastModifiedBy>
  <cp:revision>29</cp:revision>
  <dcterms:created xsi:type="dcterms:W3CDTF">2021-08-25T05:28:10Z</dcterms:created>
  <dcterms:modified xsi:type="dcterms:W3CDTF">2022-04-05T07:27:33Z</dcterms:modified>
</cp:coreProperties>
</file>