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1525" r:id="rId2"/>
    <p:sldId id="1568" r:id="rId3"/>
    <p:sldId id="1569" r:id="rId4"/>
    <p:sldId id="1571" r:id="rId5"/>
    <p:sldId id="1570" r:id="rId6"/>
    <p:sldId id="1572" r:id="rId7"/>
    <p:sldId id="1573" r:id="rId8"/>
    <p:sldId id="1574" r:id="rId9"/>
    <p:sldId id="1585" r:id="rId10"/>
    <p:sldId id="1575" r:id="rId11"/>
    <p:sldId id="1576" r:id="rId12"/>
    <p:sldId id="1577" r:id="rId13"/>
    <p:sldId id="1579" r:id="rId14"/>
    <p:sldId id="1580" r:id="rId15"/>
    <p:sldId id="1578" r:id="rId16"/>
    <p:sldId id="1581" r:id="rId17"/>
    <p:sldId id="1582" r:id="rId18"/>
    <p:sldId id="1583" r:id="rId19"/>
    <p:sldId id="1584" r:id="rId20"/>
    <p:sldId id="1586" r:id="rId21"/>
    <p:sldId id="1587" r:id="rId22"/>
    <p:sldId id="1588" r:id="rId23"/>
    <p:sldId id="1589" r:id="rId24"/>
    <p:sldId id="1590" r:id="rId25"/>
    <p:sldId id="1591" r:id="rId26"/>
    <p:sldId id="1592" r:id="rId27"/>
    <p:sldId id="1593" r:id="rId28"/>
    <p:sldId id="1594" r:id="rId29"/>
    <p:sldId id="1595" r:id="rId30"/>
    <p:sldId id="1596" r:id="rId31"/>
    <p:sldId id="1597" r:id="rId32"/>
    <p:sldId id="1598" r:id="rId33"/>
    <p:sldId id="1599" r:id="rId34"/>
    <p:sldId id="1600" r:id="rId35"/>
    <p:sldId id="1601" r:id="rId36"/>
    <p:sldId id="1602" r:id="rId37"/>
    <p:sldId id="1603" r:id="rId38"/>
    <p:sldId id="1604" r:id="rId39"/>
    <p:sldId id="1605" r:id="rId40"/>
    <p:sldId id="1606" r:id="rId41"/>
    <p:sldId id="16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WX0T572H_" TargetMode="External"/><Relationship Id="rId2" Type="http://schemas.openxmlformats.org/officeDocument/2006/relationships/hyperlink" Target="https://onlinegdb.com/7KW2ZM92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gdb.com/GgWtTKlPqh" TargetMode="External"/><Relationship Id="rId5" Type="http://schemas.openxmlformats.org/officeDocument/2006/relationships/hyperlink" Target="https://onlinegdb.com/uDSX6lupt" TargetMode="External"/><Relationship Id="rId4" Type="http://schemas.openxmlformats.org/officeDocument/2006/relationships/hyperlink" Target="https://onlinegdb.com/sFbimFGE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l1ZFVnbAm" TargetMode="External"/><Relationship Id="rId3" Type="http://schemas.openxmlformats.org/officeDocument/2006/relationships/hyperlink" Target="https://onlinegdb.com/R9a_NPYe_" TargetMode="External"/><Relationship Id="rId7" Type="http://schemas.openxmlformats.org/officeDocument/2006/relationships/hyperlink" Target="https://onlinegdb.com/u7E9cyZ3q" TargetMode="External"/><Relationship Id="rId2" Type="http://schemas.openxmlformats.org/officeDocument/2006/relationships/hyperlink" Target="https://onlinegdb.com/uM0cd54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gdb.com/hM6H9Y-z2" TargetMode="External"/><Relationship Id="rId5" Type="http://schemas.openxmlformats.org/officeDocument/2006/relationships/hyperlink" Target="https://onlinegdb.com/tLxEyGF5e" TargetMode="External"/><Relationship Id="rId10" Type="http://schemas.openxmlformats.org/officeDocument/2006/relationships/hyperlink" Target="https://onlinegdb.com/AnfA4QdA2" TargetMode="External"/><Relationship Id="rId4" Type="http://schemas.openxmlformats.org/officeDocument/2006/relationships/hyperlink" Target="https://onlinegdb.com/gD4lO4XfOS" TargetMode="External"/><Relationship Id="rId9" Type="http://schemas.openxmlformats.org/officeDocument/2006/relationships/hyperlink" Target="https://onlinegdb.com/GEyFoN7C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CULGhAbyk" TargetMode="External"/><Relationship Id="rId2" Type="http://schemas.openxmlformats.org/officeDocument/2006/relationships/hyperlink" Target="https://onlinegdb.com/vXHL31TY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-g-jH1lV-" TargetMode="External"/><Relationship Id="rId4" Type="http://schemas.openxmlformats.org/officeDocument/2006/relationships/hyperlink" Target="https://onlinegdb.com/x8uRjHBT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A9gIqR-s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34osKlcP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T-S6Whrl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linegdb.com/QJlfptgL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nlinegdb.com/nZolRff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Lecture-11.1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15/03/2022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buffer, string builder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StringBuffer class in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9168CE88-0964-430A-BB1E-3B068C459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6774228"/>
              </p:ext>
            </p:extLst>
          </p:nvPr>
        </p:nvGraphicFramePr>
        <p:xfrm>
          <a:off x="551384" y="501432"/>
          <a:ext cx="11640616" cy="646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44">
                  <a:extLst>
                    <a:ext uri="{9D8B030D-6E8A-4147-A177-3AD203B41FA5}">
                      <a16:colId xmlns:a16="http://schemas.microsoft.com/office/drawing/2014/main" xmlns="" val="3661785546"/>
                    </a:ext>
                  </a:extLst>
                </a:gridCol>
                <a:gridCol w="8012372">
                  <a:extLst>
                    <a:ext uri="{9D8B030D-6E8A-4147-A177-3AD203B41FA5}">
                      <a16:colId xmlns:a16="http://schemas.microsoft.com/office/drawing/2014/main" xmlns="" val="2840723588"/>
                    </a:ext>
                  </a:extLst>
                </a:gridCol>
              </a:tblGrid>
              <a:tr h="4508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503805"/>
                  </a:ext>
                </a:extLst>
              </a:tr>
              <a:tr h="5261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append(String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specified string with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string.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78274174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insert(int offset, 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string with existing string at the specified position.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2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43339435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replace(int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replace the string from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                 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3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711829058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the string from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4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383834310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reverse()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reverse the string.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5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310333396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capacity()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current capacity.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48759746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ensureCapacity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minimumCapacity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ensures that the given capacity is the minimum to the current capacity. If it is greater than the current capacity, it increases the capacity by (oldcapacity*2)+2. For example if your current capacity is 16, it will be (16*2)+2=34.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6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334870137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character at the specified index.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2577176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length()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length of the string i.e. total number of characters.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740486428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substring(int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3201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3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StringBuilder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80728"/>
            <a:ext cx="10667608" cy="54726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Java StringBuilder class is used to create mutable (modifiable) String.</a:t>
            </a:r>
          </a:p>
          <a:p>
            <a:pPr algn="just"/>
            <a:r>
              <a:rPr lang="en-US" sz="2800" dirty="0"/>
              <a:t>The </a:t>
            </a:r>
            <a:r>
              <a:rPr lang="en-US" sz="2800" b="1" dirty="0"/>
              <a:t>StringBuilder</a:t>
            </a:r>
            <a:r>
              <a:rPr lang="en-US" sz="2800" dirty="0"/>
              <a:t> in Java represents a mutable sequence of characters.</a:t>
            </a:r>
          </a:p>
          <a:p>
            <a:pPr algn="just"/>
            <a:r>
              <a:rPr lang="en-US" dirty="0"/>
              <a:t>The function of StringBuilder is very much similar to the StringBuffer class, as both of them provide an alternative to String Class by making a mutable sequence of characters.</a:t>
            </a:r>
            <a:endParaRPr lang="en-US" sz="2800" dirty="0"/>
          </a:p>
          <a:p>
            <a:pPr algn="just"/>
            <a:r>
              <a:rPr lang="en-US" dirty="0"/>
              <a:t>the StringBuilder class differs from the StringBuffer class on the basis of synchronization. </a:t>
            </a:r>
          </a:p>
          <a:p>
            <a:pPr algn="just"/>
            <a:r>
              <a:rPr lang="en-US" dirty="0"/>
              <a:t>The StringBuilder class provides no guarantee of synchronization whereas the StringBuffer class does.</a:t>
            </a:r>
            <a:endParaRPr lang="en-US" sz="28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6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StringBuilder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80728"/>
            <a:ext cx="10667608" cy="54726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StringBuffer is suitable choice in multi threading but StringBuilder is not safe for multi threading  .</a:t>
            </a:r>
          </a:p>
          <a:p>
            <a:pPr algn="just"/>
            <a:r>
              <a:rPr lang="en-US" dirty="0"/>
              <a:t>StringBuilder is faster than StringBuffer.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655BE6-8875-49DC-B417-A66B12CE82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6037" y="2780928"/>
            <a:ext cx="70199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4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StringBuilder class in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9168CE88-0964-430A-BB1E-3B068C459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09679588"/>
              </p:ext>
            </p:extLst>
          </p:nvPr>
        </p:nvGraphicFramePr>
        <p:xfrm>
          <a:off x="551384" y="501432"/>
          <a:ext cx="11640616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44">
                  <a:extLst>
                    <a:ext uri="{9D8B030D-6E8A-4147-A177-3AD203B41FA5}">
                      <a16:colId xmlns:a16="http://schemas.microsoft.com/office/drawing/2014/main" xmlns="" val="3661785546"/>
                    </a:ext>
                  </a:extLst>
                </a:gridCol>
                <a:gridCol w="8012372">
                  <a:extLst>
                    <a:ext uri="{9D8B030D-6E8A-4147-A177-3AD203B41FA5}">
                      <a16:colId xmlns:a16="http://schemas.microsoft.com/office/drawing/2014/main" xmlns="" val="2840723588"/>
                    </a:ext>
                  </a:extLst>
                </a:gridCol>
              </a:tblGrid>
              <a:tr h="4508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503805"/>
                  </a:ext>
                </a:extLst>
              </a:tr>
              <a:tr h="5261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append(String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specified string with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string.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2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78274174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insert(int offset, String s)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string with this string at the specified position.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3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43339435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replace(int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String str)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replace the string from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                 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4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711829058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the string from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startIndex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5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383834310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reverse()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reverse the string.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6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310333396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capacity()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current capacity.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7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48759746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ensureCapacity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minimumCapacity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ensures that the given capacity is the minimum to the current capacity. If it is greater than the current capacity, it increases the capacity by (oldcapacity*2)+2. For example if your current capacity is 16, it will be (16*2)+2=34.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8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334870137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index)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character at the specified position.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9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2577176"/>
                  </a:ext>
                </a:extLst>
              </a:tr>
              <a:tr h="39078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length()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length of the string i.e. total number of characters.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  <a:hlinkClick r:id="rId10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740486428"/>
                  </a:ext>
                </a:extLst>
              </a:tr>
              <a:tr h="66131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substring(int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substring from the specified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beginIndex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endIndex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3201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65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StringBuilder class in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9168CE88-0964-430A-BB1E-3B068C459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13648348"/>
              </p:ext>
            </p:extLst>
          </p:nvPr>
        </p:nvGraphicFramePr>
        <p:xfrm>
          <a:off x="1127448" y="836713"/>
          <a:ext cx="10513168" cy="300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832">
                  <a:extLst>
                    <a:ext uri="{9D8B030D-6E8A-4147-A177-3AD203B41FA5}">
                      <a16:colId xmlns:a16="http://schemas.microsoft.com/office/drawing/2014/main" xmlns="" val="3661785546"/>
                    </a:ext>
                  </a:extLst>
                </a:gridCol>
                <a:gridCol w="7236336">
                  <a:extLst>
                    <a:ext uri="{9D8B030D-6E8A-4147-A177-3AD203B41FA5}">
                      <a16:colId xmlns:a16="http://schemas.microsoft.com/office/drawing/2014/main" xmlns="" val="2840723588"/>
                    </a:ext>
                  </a:extLst>
                </a:gridCol>
              </a:tblGrid>
              <a:tr h="345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503805"/>
                  </a:ext>
                </a:extLst>
              </a:tr>
              <a:tr h="59889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str)</a:t>
                      </a:r>
                    </a:p>
                  </a:txBody>
                  <a:tcPr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will return the index where the first instance of the specified string occurs.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2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21920" marB="121920" anchor="ctr"/>
                </a:tc>
                <a:extLst>
                  <a:ext uri="{0D108BD9-81ED-4DB2-BD59-A6C34878D82A}">
                    <a16:rowId xmlns:a16="http://schemas.microsoft.com/office/drawing/2014/main" xmlns="" val="2878274174"/>
                  </a:ext>
                </a:extLst>
              </a:tr>
              <a:tr h="39158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str)</a:t>
                      </a:r>
                    </a:p>
                  </a:txBody>
                  <a:tcPr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return the index where the specified string occurs the last.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3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21920" marB="121920" anchor="ctr"/>
                </a:tc>
                <a:extLst>
                  <a:ext uri="{0D108BD9-81ED-4DB2-BD59-A6C34878D82A}">
                    <a16:rowId xmlns:a16="http://schemas.microsoft.com/office/drawing/2014/main" xmlns="" val="343339435"/>
                  </a:ext>
                </a:extLst>
              </a:tr>
              <a:tr h="39158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attempt to reduce the size of the StringBuilder.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4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21920" marB="121920" anchor="ctr"/>
                </a:tc>
                <a:extLst>
                  <a:ext uri="{0D108BD9-81ED-4DB2-BD59-A6C34878D82A}">
                    <a16:rowId xmlns:a16="http://schemas.microsoft.com/office/drawing/2014/main" xmlns="" val="2711829058"/>
                  </a:ext>
                </a:extLst>
              </a:tr>
              <a:tr h="7206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deleteCharAt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index):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removes the char at the specified position in this sequence.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  <a:hlinkClick r:id="rId5"/>
                        </a:rPr>
                        <a:t>Example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38383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13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16632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Difference between String and StringBuffer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55CACC75-C6B4-480D-9DA6-A37DD09C2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2624178"/>
              </p:ext>
            </p:extLst>
          </p:nvPr>
        </p:nvGraphicFramePr>
        <p:xfrm>
          <a:off x="911424" y="981075"/>
          <a:ext cx="10596364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xmlns="" val="1402402844"/>
                    </a:ext>
                  </a:extLst>
                </a:gridCol>
                <a:gridCol w="5195764">
                  <a:extLst>
                    <a:ext uri="{9D8B030D-6E8A-4147-A177-3AD203B41FA5}">
                      <a16:colId xmlns:a16="http://schemas.microsoft.com/office/drawing/2014/main" xmlns="" val="9078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String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7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String class is immutable.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StringBuffer class is mutable.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49642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is slow and consumes more memory when 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concatenate too many strings because every time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it creates new instance.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is fast and consumes less memory when we concatenate t strings.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5650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overrides the equals() method of 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 class. So you can compare the contents of 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two strings by equals() method.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class doesn't override the equals() method of Object class.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20517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is slower while performing concatenation operation.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class is faster while performing concatenation operation.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23736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class uses String constant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pool</a:t>
                      </a:r>
                      <a:r>
                        <a:rPr lang="en-US" baseline="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and heap memory area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 uses Heap memory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8096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 when data is not</a:t>
                      </a:r>
                      <a:r>
                        <a:rPr lang="en-US" baseline="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get changed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Used</a:t>
                      </a:r>
                      <a:r>
                        <a:rPr lang="en-US" baseline="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when data get changed frequently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22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Difference </a:t>
            </a:r>
            <a:r>
              <a:rPr lang="en-US" sz="3200" b="1">
                <a:solidFill>
                  <a:schemeClr val="bg1"/>
                </a:solidFill>
              </a:rPr>
              <a:t>between StringBuffer </a:t>
            </a:r>
            <a:r>
              <a:rPr lang="en-US" sz="3200" b="1" dirty="0">
                <a:solidFill>
                  <a:schemeClr val="bg1"/>
                </a:solidFill>
              </a:rPr>
              <a:t>and StringBuilder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55CACC75-C6B4-480D-9DA6-A37DD09C2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89172283"/>
              </p:ext>
            </p:extLst>
          </p:nvPr>
        </p:nvGraphicFramePr>
        <p:xfrm>
          <a:off x="911424" y="981075"/>
          <a:ext cx="10596364" cy="3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xmlns="" val="1402402844"/>
                    </a:ext>
                  </a:extLst>
                </a:gridCol>
                <a:gridCol w="5195764">
                  <a:extLst>
                    <a:ext uri="{9D8B030D-6E8A-4147-A177-3AD203B41FA5}">
                      <a16:colId xmlns:a16="http://schemas.microsoft.com/office/drawing/2014/main" xmlns="" val="90789705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StringBuilder</a:t>
                      </a:r>
                    </a:p>
                  </a:txBody>
                  <a:tcPr marT="91440" marB="914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727131"/>
                  </a:ext>
                </a:extLst>
              </a:tr>
              <a:tr h="59991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StringBuffer operations are thread-safe and synchronized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StringBuilder operations are not thread-safe are not-synchronized.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2496422563"/>
                  </a:ext>
                </a:extLst>
              </a:tr>
              <a:tr h="5999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StringBuffer is </a:t>
                      </a:r>
                      <a:r>
                        <a:rPr lang="en-US" dirty="0" smtClean="0">
                          <a:effectLst/>
                        </a:rPr>
                        <a:t>safe</a:t>
                      </a:r>
                      <a:r>
                        <a:rPr lang="en-US" baseline="0" dirty="0" smtClean="0">
                          <a:effectLst/>
                        </a:rPr>
                        <a:t> to use in multi</a:t>
                      </a:r>
                      <a:r>
                        <a:rPr lang="en-US" dirty="0" smtClean="0">
                          <a:effectLst/>
                        </a:rPr>
                        <a:t>-threaded environment.</a:t>
                      </a:r>
                      <a:endParaRPr lang="en-US" dirty="0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StringBuilder is </a:t>
                      </a:r>
                      <a:r>
                        <a:rPr lang="en-US" dirty="0" smtClean="0">
                          <a:effectLst/>
                        </a:rPr>
                        <a:t>not safe to used </a:t>
                      </a:r>
                      <a:r>
                        <a:rPr lang="en-US" dirty="0">
                          <a:effectLst/>
                        </a:rPr>
                        <a:t>in a </a:t>
                      </a:r>
                      <a:r>
                        <a:rPr lang="en-US" dirty="0" smtClean="0">
                          <a:effectLst/>
                        </a:rPr>
                        <a:t>multi-threaded </a:t>
                      </a:r>
                      <a:r>
                        <a:rPr lang="en-US" dirty="0">
                          <a:effectLst/>
                        </a:rPr>
                        <a:t>environment.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2656501811"/>
                  </a:ext>
                </a:extLst>
              </a:tr>
              <a:tr h="59991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StringBuffer</a:t>
                      </a:r>
                      <a:r>
                        <a:rPr lang="en-US" dirty="0">
                          <a:effectLst/>
                        </a:rPr>
                        <a:t> performance is slower when compared to </a:t>
                      </a:r>
                      <a:r>
                        <a:rPr lang="en-US" dirty="0" err="1" smtClean="0">
                          <a:effectLst/>
                        </a:rPr>
                        <a:t>StringBuilder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StringBuilder performance is faster when compared to StringBuffer 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2205177725"/>
                  </a:ext>
                </a:extLst>
              </a:tr>
              <a:tr h="69514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Syntax:</a:t>
                      </a:r>
                      <a:r>
                        <a:rPr lang="en-US" dirty="0">
                          <a:effectLst/>
                        </a:rPr>
                        <a:t> StringBuffer var = new StringBuffer(str);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Syntax:</a:t>
                      </a:r>
                      <a:r>
                        <a:rPr lang="en-US" dirty="0">
                          <a:effectLst/>
                        </a:rPr>
                        <a:t> StringBuilder var = new StringBuilder(str);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3237364818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4005064"/>
            <a:ext cx="798195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3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 Vs StringBuffer Vs StringBuilder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5EBABBF-075D-4837-A112-5E7777F1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r>
              <a:rPr lang="en-US" dirty="0"/>
              <a:t>the differences between String, StringBuffer, and StringBuilder are based on the following two parameters:</a:t>
            </a:r>
          </a:p>
          <a:p>
            <a:pPr lvl="1"/>
            <a:r>
              <a:rPr lang="en-US" dirty="0"/>
              <a:t>Mutability</a:t>
            </a:r>
          </a:p>
          <a:p>
            <a:pPr lvl="1"/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0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 Vs StringBuffer Vs StringBuilder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5EBABBF-075D-4837-A112-5E7777F1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r>
              <a:rPr lang="en-US" b="1" dirty="0"/>
              <a:t>Mutability</a:t>
            </a:r>
          </a:p>
          <a:p>
            <a:r>
              <a:rPr lang="en-US" dirty="0"/>
              <a:t>Strings are immutable while StringBuffer and StringBuilder are mutable. </a:t>
            </a:r>
          </a:p>
          <a:p>
            <a:r>
              <a:rPr lang="en-US" dirty="0"/>
              <a:t>So, Strings cannot be changed when you use the String class; whereas Strings can change if you use the StringBuffer and StringBuilder class.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9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 Vs StringBuffer Vs StringBuilder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5EBABBF-075D-4837-A112-5E7777F1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/>
          </a:bodyPr>
          <a:lstStyle/>
          <a:p>
            <a:r>
              <a:rPr lang="en-US" sz="2800" b="1" dirty="0"/>
              <a:t>Performance</a:t>
            </a:r>
            <a:endParaRPr lang="en-US" sz="2800" dirty="0"/>
          </a:p>
          <a:p>
            <a:pPr algn="just"/>
            <a:r>
              <a:rPr lang="en-US" sz="2800" dirty="0"/>
              <a:t>StringBuilder is faster than StringBuffer as it offers no synchronization. </a:t>
            </a:r>
          </a:p>
          <a:p>
            <a:pPr algn="just"/>
            <a:r>
              <a:rPr lang="en-US" sz="2800" dirty="0"/>
              <a:t>This is because no extra overhead needs to be added to the system and also does not slows down the processing.</a:t>
            </a:r>
          </a:p>
          <a:p>
            <a:endParaRPr 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FE66A5B-C0E3-4448-B019-C72F89BB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4766165"/>
              </p:ext>
            </p:extLst>
          </p:nvPr>
        </p:nvGraphicFramePr>
        <p:xfrm>
          <a:off x="644272" y="3206903"/>
          <a:ext cx="11247040" cy="314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12">
                  <a:extLst>
                    <a:ext uri="{9D8B030D-6E8A-4147-A177-3AD203B41FA5}">
                      <a16:colId xmlns:a16="http://schemas.microsoft.com/office/drawing/2014/main" xmlns="" val="314828757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528329297"/>
                    </a:ext>
                  </a:extLst>
                </a:gridCol>
                <a:gridCol w="3559616">
                  <a:extLst>
                    <a:ext uri="{9D8B030D-6E8A-4147-A177-3AD203B41FA5}">
                      <a16:colId xmlns:a16="http://schemas.microsoft.com/office/drawing/2014/main" xmlns="" val="2371027620"/>
                    </a:ext>
                  </a:extLst>
                </a:gridCol>
                <a:gridCol w="2811760">
                  <a:extLst>
                    <a:ext uri="{9D8B030D-6E8A-4147-A177-3AD203B41FA5}">
                      <a16:colId xmlns:a16="http://schemas.microsoft.com/office/drawing/2014/main" xmlns="" val="2356166436"/>
                    </a:ext>
                  </a:extLst>
                </a:gridCol>
              </a:tblGrid>
              <a:tr h="31192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Parameter</a:t>
                      </a:r>
                      <a:endParaRPr lang="en-US" dirty="0">
                        <a:effectLst/>
                      </a:endParaRPr>
                    </a:p>
                  </a:txBody>
                  <a:tcPr marL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String</a:t>
                      </a:r>
                      <a:endParaRPr lang="en-US">
                        <a:effectLst/>
                      </a:endParaRPr>
                    </a:p>
                  </a:txBody>
                  <a:tcPr marL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StringBuffer</a:t>
                      </a:r>
                      <a:endParaRPr lang="en-US">
                        <a:effectLst/>
                      </a:endParaRPr>
                    </a:p>
                  </a:txBody>
                  <a:tcPr marL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StringBuilder</a:t>
                      </a:r>
                      <a:endParaRPr lang="en-US">
                        <a:effectLst/>
                      </a:endParaRPr>
                    </a:p>
                  </a:txBody>
                  <a:tcPr marL="381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898719"/>
                  </a:ext>
                </a:extLst>
              </a:tr>
              <a:tr h="311928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Storage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 Pool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Heap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Heap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1391996721"/>
                  </a:ext>
                </a:extLst>
              </a:tr>
              <a:tr h="311928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Mutability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Mutable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Mutable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2393765591"/>
                  </a:ext>
                </a:extLst>
              </a:tr>
              <a:tr h="53839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Thread Safe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used in a threaded environment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Safe</a:t>
                      </a:r>
                      <a:r>
                        <a:rPr lang="en-US" baseline="0" dirty="0" smtClean="0">
                          <a:effectLst/>
                        </a:rPr>
                        <a:t> to used in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multi-threaded environment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Not</a:t>
                      </a:r>
                      <a:r>
                        <a:rPr lang="en-US" baseline="0" dirty="0" smtClean="0">
                          <a:effectLst/>
                        </a:rPr>
                        <a:t> safe to used </a:t>
                      </a:r>
                      <a:r>
                        <a:rPr lang="en-US" baseline="0" smtClean="0">
                          <a:effectLst/>
                        </a:rPr>
                        <a:t>in multi-</a:t>
                      </a:r>
                      <a:r>
                        <a:rPr lang="en-US" smtClean="0">
                          <a:effectLst/>
                        </a:rPr>
                        <a:t>threaded </a:t>
                      </a:r>
                      <a:r>
                        <a:rPr lang="en-US" dirty="0">
                          <a:effectLst/>
                        </a:rPr>
                        <a:t>environment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1656557224"/>
                  </a:ext>
                </a:extLst>
              </a:tr>
              <a:tr h="53839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Performance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Slow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Slower than StringBuilder but faster than String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Faster than StringBuffer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1971880065"/>
                  </a:ext>
                </a:extLst>
              </a:tr>
              <a:tr h="769137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Syntax</a:t>
                      </a:r>
                      <a:endParaRPr lang="en-US">
                        <a:effectLst/>
                      </a:endParaRP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String var =“VIT”; </a:t>
                      </a:r>
                    </a:p>
                    <a:p>
                      <a:r>
                        <a:rPr lang="nn-NO" dirty="0">
                          <a:effectLst/>
                        </a:rPr>
                        <a:t>String var=new String(“VIT”);  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StringBuffer var = new StringBuffer(“VIT");</a:t>
                      </a:r>
                    </a:p>
                  </a:txBody>
                  <a:tcPr marL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StringBuilder var = new StringBuilder(“VIT");</a:t>
                      </a:r>
                    </a:p>
                  </a:txBody>
                  <a:tcPr marL="38100" anchor="ctr"/>
                </a:tc>
                <a:extLst>
                  <a:ext uri="{0D108BD9-81ED-4DB2-BD59-A6C34878D82A}">
                    <a16:rowId xmlns:a16="http://schemas.microsoft.com/office/drawing/2014/main" xmlns="" val="297461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24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StringBuffer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string is fixed-length, immutable, and cannot be modified.</a:t>
            </a:r>
          </a:p>
          <a:p>
            <a:pPr algn="just"/>
            <a:r>
              <a:rPr lang="en-US" dirty="0"/>
              <a:t>To overcome this, Java language introduced another class called StringBuffer.</a:t>
            </a:r>
            <a:endParaRPr lang="en-US" sz="2400" dirty="0"/>
          </a:p>
          <a:p>
            <a:pPr algn="just"/>
            <a:r>
              <a:rPr lang="en-US" dirty="0"/>
              <a:t>Java StringBuffer class is used to create mutable (modifiable) String objects. </a:t>
            </a:r>
          </a:p>
          <a:p>
            <a:pPr algn="just"/>
            <a:r>
              <a:rPr lang="en-US" dirty="0"/>
              <a:t>The StringBuffer class in Java is the same as String class except it is mutable i.e. it can be changed.</a:t>
            </a:r>
          </a:p>
          <a:p>
            <a:pPr algn="just"/>
            <a:r>
              <a:rPr lang="en-US" dirty="0"/>
              <a:t>once we create a StringBuffer class object, we can perform any required changes in the object. </a:t>
            </a:r>
            <a:r>
              <a:rPr lang="en-US" dirty="0" err="1"/>
              <a:t>i.e</a:t>
            </a:r>
            <a:r>
              <a:rPr lang="en-US" dirty="0"/>
              <a:t>, its data can be modified.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123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2BC0793-D57A-459A-B525-9E07182FF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0576" y="748506"/>
            <a:ext cx="6659600" cy="5360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9443232" y="3645024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65 34</a:t>
            </a:r>
          </a:p>
        </p:txBody>
      </p:sp>
    </p:spTree>
    <p:extLst>
      <p:ext uri="{BB962C8B-B14F-4D97-AF65-F5344CB8AC3E}">
        <p14:creationId xmlns:p14="http://schemas.microsoft.com/office/powerpoint/2010/main" xmlns="" val="20027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9336360" y="234888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JVM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0646D2-286A-4F45-9F2A-8ACD78241F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842" y="907916"/>
            <a:ext cx="7623398" cy="42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1844824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Code generated by a Java compiler	</a:t>
            </a:r>
          </a:p>
          <a:p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1D1FA0-A227-4EE7-9683-2F840D54FD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576" y="1125334"/>
            <a:ext cx="5651488" cy="35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4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6834612" y="4221088"/>
            <a:ext cx="3456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3       3	</a:t>
            </a:r>
          </a:p>
          <a:p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5DC6F9-DDF2-48DC-8CE0-E4D2D682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416" y="779750"/>
            <a:ext cx="5472608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EF2D75-E202-49C5-9C11-D53171B31A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3004" y="782042"/>
            <a:ext cx="2209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6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6816080" y="2117858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Object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9C8231-F2E3-4F57-9BA7-B391EA95D2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75" y="967576"/>
            <a:ext cx="4572000" cy="36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3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9048328" y="1768201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Constructor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3F93D5-F52A-417C-B4CD-E24D88E203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576" y="972863"/>
            <a:ext cx="7067550" cy="15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3E23AB-FACD-4AAA-A64C-485B7D51B7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576" y="2586398"/>
            <a:ext cx="341924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4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9048328" y="1768201"/>
            <a:ext cx="345638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Antarctica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215220F-BE11-4D7E-8799-479BB51DB9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92" y="764704"/>
            <a:ext cx="66960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3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It is declared inside the class and outside of method.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77FA19-3D3E-4995-A574-FE6177B840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834" y="790252"/>
            <a:ext cx="5905500" cy="252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E436B4-3273-41F9-B3CD-C1940860AF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834" y="3934505"/>
            <a:ext cx="481965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F8DB2E-44DF-488D-9EB2-36793F5ACFBF}"/>
              </a:ext>
            </a:extLst>
          </p:cNvPr>
          <p:cNvSpPr/>
          <p:nvPr/>
        </p:nvSpPr>
        <p:spPr>
          <a:xfrm>
            <a:off x="8544272" y="3342530"/>
            <a:ext cx="345638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</a:rPr>
              <a:t>10thTeam</a:t>
            </a:r>
            <a:r>
              <a:rPr lang="en-US" dirty="0"/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9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</a:rPr>
              <a:t>Invoked without object of the class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F8DB2E-44DF-488D-9EB2-36793F5ACFBF}"/>
              </a:ext>
            </a:extLst>
          </p:cNvPr>
          <p:cNvSpPr/>
          <p:nvPr/>
        </p:nvSpPr>
        <p:spPr>
          <a:xfrm>
            <a:off x="8328248" y="4158406"/>
            <a:ext cx="345638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</a:rPr>
              <a:t>Invoked with object of class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BDC0BF-3DAC-4978-A24E-ABC4B29284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764704"/>
            <a:ext cx="6029325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52DCC2-F43A-435D-B954-6A01A04598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360" y="2893398"/>
            <a:ext cx="47529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349E412-92B8-4A4F-9855-D74885A35F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068" y="4100720"/>
            <a:ext cx="5905500" cy="2762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89E51EE-BEE3-4709-A04B-9F2BBD29F9F5}"/>
              </a:ext>
            </a:extLst>
          </p:cNvPr>
          <p:cNvCxnSpPr/>
          <p:nvPr/>
        </p:nvCxnSpPr>
        <p:spPr>
          <a:xfrm flipV="1">
            <a:off x="451138" y="3722184"/>
            <a:ext cx="11712624" cy="125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33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00B050"/>
                </a:solidFill>
              </a:rPr>
              <a:t>OOPS</a:t>
            </a:r>
            <a:r>
              <a:rPr lang="en-US" dirty="0"/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B86A3C-A319-443C-9840-6CAAA56524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520021"/>
            <a:ext cx="66579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71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StringBuffer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That’s why </a:t>
            </a:r>
            <a:r>
              <a:rPr lang="en-US" b="1" dirty="0"/>
              <a:t>StringBuffer class objects are mutable in Java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creates strings of flexible length that can be modified in terms of both length and content. </a:t>
            </a:r>
          </a:p>
          <a:p>
            <a:pPr algn="just"/>
            <a:r>
              <a:rPr lang="en-US" dirty="0"/>
              <a:t>That’s why StringBuffer is more flexible than String.</a:t>
            </a:r>
          </a:p>
          <a:p>
            <a:pPr algn="just"/>
            <a:r>
              <a:rPr lang="en-US" dirty="0"/>
              <a:t>Java StringBuffer class is thread-safe i.e. multiple threads cannot access it simultaneously. </a:t>
            </a:r>
          </a:p>
          <a:p>
            <a:pPr algn="just"/>
            <a:r>
              <a:rPr lang="en-US" dirty="0"/>
              <a:t>So it is safe and will result in an order.</a:t>
            </a:r>
          </a:p>
          <a:p>
            <a:pPr algn="just"/>
            <a:r>
              <a:rPr lang="en-US" dirty="0"/>
              <a:t>StringBuffer class is present in </a:t>
            </a:r>
            <a:r>
              <a:rPr lang="en-US" dirty="0" err="1"/>
              <a:t>java.lang</a:t>
            </a:r>
            <a:r>
              <a:rPr lang="en-US" dirty="0"/>
              <a:t> package.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6206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John Deere</a:t>
            </a:r>
            <a:r>
              <a:rPr lang="en-US" dirty="0"/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FEE65F-A43D-4CF7-87EA-7DC3C3F609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764704"/>
            <a:ext cx="73152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31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</a:rPr>
              <a:t>The id is 2 and the name is ABC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2414EE-2A8F-4B26-A7BB-8AC95BB207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776" y="248111"/>
            <a:ext cx="51435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7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Str(5)</a:t>
            </a:r>
            <a:r>
              <a:rPr lang="en-US" dirty="0"/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866B0F-D5AD-4BF9-B2CD-D3B2FBAB8F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540" y="1009650"/>
            <a:ext cx="6230588" cy="41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64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620688"/>
            <a:ext cx="345638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dirty="0"/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A37887-308C-4507-81EF-ADAB7CD23C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210" y="836712"/>
            <a:ext cx="5086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9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400256" y="692696"/>
            <a:ext cx="345638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c</a:t>
            </a:r>
            <a:r>
              <a:rPr lang="en-US" dirty="0"/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</a:t>
            </a:r>
          </a:p>
          <a:p>
            <a:endParaRPr lang="en-US" sz="48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B5FE75-024D-4646-9F32-1200B89D0D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576" y="764704"/>
            <a:ext cx="42386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28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7320136" y="898893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B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C74684-A6D7-4FBD-8868-535C145F2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548680"/>
            <a:ext cx="5029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98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7320136" y="898893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B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C74684-A6D7-4FBD-8868-535C145F2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00" y="548680"/>
            <a:ext cx="5029200" cy="241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60FA0B-0ED6-43C7-96B8-0DA2D1B04F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416" y="4005064"/>
            <a:ext cx="5429250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F92FC5E-5E18-485D-9EB3-DF4233A2FC59}"/>
              </a:ext>
            </a:extLst>
          </p:cNvPr>
          <p:cNvSpPr/>
          <p:nvPr/>
        </p:nvSpPr>
        <p:spPr>
          <a:xfrm>
            <a:off x="7320136" y="4235560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D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1025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7320136" y="898893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D58E05-231B-4D13-A2AC-C0B8C21FBC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92" y="764704"/>
            <a:ext cx="547260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58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735616" y="1124744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B</a:t>
            </a:r>
            <a:r>
              <a:rPr lang="en-US" dirty="0"/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00038E0-B7CC-4482-99F5-29D09AFF6D5F}"/>
              </a:ext>
            </a:extLst>
          </p:cNvPr>
          <p:cNvGrpSpPr/>
          <p:nvPr/>
        </p:nvGrpSpPr>
        <p:grpSpPr>
          <a:xfrm>
            <a:off x="1020576" y="898893"/>
            <a:ext cx="6299560" cy="5554443"/>
            <a:chOff x="1020576" y="898893"/>
            <a:chExt cx="4876800" cy="4906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A05C8377-8E02-4FEB-809B-DD7084B39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576" y="898893"/>
              <a:ext cx="4876800" cy="490637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8FF4943-EB80-4973-BA70-E288CF1087F7}"/>
                </a:ext>
              </a:extLst>
            </p:cNvPr>
            <p:cNvSpPr/>
            <p:nvPr/>
          </p:nvSpPr>
          <p:spPr>
            <a:xfrm>
              <a:off x="2927648" y="428380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D86DC0BF-E0FF-4EC7-B253-2702CD814D24}"/>
                </a:ext>
              </a:extLst>
            </p:cNvPr>
            <p:cNvSpPr/>
            <p:nvPr/>
          </p:nvSpPr>
          <p:spPr>
            <a:xfrm>
              <a:off x="2999656" y="458112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1C61C31-85AC-4431-A3AD-2FA5A02E742D}"/>
                </a:ext>
              </a:extLst>
            </p:cNvPr>
            <p:cNvSpPr/>
            <p:nvPr/>
          </p:nvSpPr>
          <p:spPr>
            <a:xfrm>
              <a:off x="3922106" y="49411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597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904312" y="1844824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C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41C333-ADC4-4811-8696-054E22FD46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554" y="814387"/>
            <a:ext cx="5855557" cy="5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Constructors of StringBuffer class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67608" cy="5157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StringBuffer class defines four constructors in Java. They are as follows:</a:t>
            </a:r>
          </a:p>
          <a:p>
            <a:pPr algn="just"/>
            <a:r>
              <a:rPr lang="en-US" b="1" dirty="0"/>
              <a:t>1. StringBuffer(): </a:t>
            </a:r>
            <a:r>
              <a:rPr lang="en-US" dirty="0"/>
              <a:t>Constructs a string buffer with no characters in it and an initial capacity of 16 characters. </a:t>
            </a:r>
            <a:r>
              <a:rPr lang="en-US" b="1" dirty="0"/>
              <a:t>2. StringBuffer(int size):</a:t>
            </a:r>
            <a:r>
              <a:rPr lang="en-US" dirty="0"/>
              <a:t>  Constructs a string buffer with no characters in it and the specified initial capacity.</a:t>
            </a:r>
          </a:p>
          <a:p>
            <a:pPr algn="just"/>
            <a:r>
              <a:rPr lang="en-US" b="1" dirty="0"/>
              <a:t>3. StringBuffer(String str):</a:t>
            </a:r>
            <a:r>
              <a:rPr lang="en-US" dirty="0"/>
              <a:t>  Constructs a string buffer initialized to the contents of the specified string.</a:t>
            </a:r>
          </a:p>
          <a:p>
            <a:pPr algn="just"/>
            <a:r>
              <a:rPr lang="en-US" dirty="0"/>
              <a:t>4. </a:t>
            </a:r>
            <a:r>
              <a:rPr lang="en-US" b="1" dirty="0"/>
              <a:t>StringBuffer(</a:t>
            </a:r>
            <a:r>
              <a:rPr lang="en-US" b="1" dirty="0" err="1"/>
              <a:t>CharSequence</a:t>
            </a:r>
            <a:r>
              <a:rPr lang="en-US" b="1" dirty="0"/>
              <a:t> seq)</a:t>
            </a:r>
            <a:r>
              <a:rPr lang="en-US" dirty="0"/>
              <a:t>:It creates a string buffer with the same characters specified as the argument.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921251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7320136" y="898893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B</a:t>
            </a: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C12F3D-2384-466B-BFC7-1B2D2AE347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718" y="1196752"/>
            <a:ext cx="536135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76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6B35305-8381-435F-82E8-0F7A4F5EF7B5}"/>
              </a:ext>
            </a:extLst>
          </p:cNvPr>
          <p:cNvSpPr/>
          <p:nvPr/>
        </p:nvSpPr>
        <p:spPr>
          <a:xfrm>
            <a:off x="8904312" y="1196752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00B050"/>
                </a:solidFill>
              </a:rPr>
              <a:t>C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24519D-C938-4FEA-A3F5-1919A3113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064" y="1196752"/>
            <a:ext cx="61920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9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16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Length and Capacity in Java StringBuffer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6275120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Capacity:</a:t>
            </a:r>
            <a:r>
              <a:rPr lang="en-US" sz="2800" dirty="0"/>
              <a:t> The total number of characters hold in the StringBuffer object is called capacity.</a:t>
            </a:r>
          </a:p>
          <a:p>
            <a:pPr algn="just"/>
            <a:r>
              <a:rPr lang="en-US" sz="2800" b="1" dirty="0"/>
              <a:t>Length:</a:t>
            </a:r>
            <a:r>
              <a:rPr lang="en-US" sz="2800" dirty="0"/>
              <a:t> The number of characters already present in the StringBuffer object is called length.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9B94F1-E0EC-4548-9514-8BE0A03F43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812" y="775340"/>
            <a:ext cx="4165476" cy="53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15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how to create StringBuffer object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67608" cy="515722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mainly three ways to create StringBuffer objects in Java. </a:t>
            </a:r>
          </a:p>
          <a:p>
            <a:pPr algn="just"/>
            <a:r>
              <a:rPr lang="en-US" sz="2400" b="1" dirty="0"/>
              <a:t>First way:</a:t>
            </a:r>
            <a:endParaRPr lang="en-US" sz="2400" dirty="0"/>
          </a:p>
          <a:p>
            <a:pPr algn="just"/>
            <a:r>
              <a:rPr lang="en-US" sz="2400" dirty="0"/>
              <a:t>The first way for creating a StringBuffer object is that first allocate the memory for the StringBuffer object by using the new operator and then store the string into it.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Here, we have created an empty StringBuffer object with a default initial capacity of 16 characters and not passing any string to it.</a:t>
            </a:r>
          </a:p>
          <a:p>
            <a:pPr algn="just"/>
            <a:r>
              <a:rPr lang="en-US" sz="2400" dirty="0"/>
              <a:t>To store a string into it, we can use append() method like this.   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BF71A6-4980-4173-8724-62F6E7701C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2824356"/>
            <a:ext cx="4824536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AA8015-DC1C-4243-B549-A7DC0890D51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7768" y="4910281"/>
            <a:ext cx="2745733" cy="428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4DB8DD-A02F-4FEA-934C-F612C1FAC6C3}"/>
              </a:ext>
            </a:extLst>
          </p:cNvPr>
          <p:cNvSpPr/>
          <p:nvPr/>
        </p:nvSpPr>
        <p:spPr>
          <a:xfrm>
            <a:off x="1415480" y="5373216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4"/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53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how to create StringBuffer object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601842"/>
            <a:ext cx="10667608" cy="58514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/>
              <a:t>Now suppose 16 characters are completed. </a:t>
            </a:r>
            <a:r>
              <a:rPr lang="en-US" sz="2700" b="1" dirty="0"/>
              <a:t>Can we add 17th character in the existing StringBuffer object?</a:t>
            </a:r>
            <a:endParaRPr lang="en-US" sz="2700" dirty="0"/>
          </a:p>
          <a:p>
            <a:pPr algn="just"/>
            <a:r>
              <a:rPr lang="en-US" sz="2700" b="1" dirty="0"/>
              <a:t>Yes, </a:t>
            </a:r>
            <a:r>
              <a:rPr lang="en-US" sz="2700" dirty="0"/>
              <a:t>if the StringBuffer object is full, still we can add 17th character to it. </a:t>
            </a:r>
          </a:p>
          <a:p>
            <a:pPr algn="just"/>
            <a:r>
              <a:rPr lang="en-US" sz="2700" dirty="0"/>
              <a:t>Once the capacity of StringBuffer object is filled, a new StringBuffer object will be created with bigger capacity.</a:t>
            </a:r>
          </a:p>
          <a:p>
            <a:pPr algn="just"/>
            <a:r>
              <a:rPr lang="en-US" sz="2700" dirty="0"/>
              <a:t>All the 16th characters will be copied plus 17th character will be added. </a:t>
            </a:r>
          </a:p>
          <a:p>
            <a:pPr algn="just"/>
            <a:r>
              <a:rPr lang="en-US" sz="2700" dirty="0"/>
              <a:t>The reference variable sb will point to the new object and the old object by default will be gone to the garbage collector. </a:t>
            </a:r>
          </a:p>
          <a:p>
            <a:pPr algn="just"/>
            <a:r>
              <a:rPr lang="en-US" sz="2700" dirty="0"/>
              <a:t>But these total things will happen internally.   </a:t>
            </a:r>
          </a:p>
          <a:p>
            <a:pPr algn="just"/>
            <a:r>
              <a:rPr lang="en-US" sz="2700" dirty="0"/>
              <a:t>If the number of character increases from its current capacity, it increases the capacity by (</a:t>
            </a:r>
            <a:r>
              <a:rPr lang="en-US" sz="2700" dirty="0" err="1"/>
              <a:t>oldCapacity</a:t>
            </a:r>
            <a:r>
              <a:rPr lang="en-US" sz="2700" dirty="0"/>
              <a:t>*2)+2.</a:t>
            </a:r>
          </a:p>
          <a:p>
            <a:pPr algn="just"/>
            <a:r>
              <a:rPr lang="en-US" sz="2700" dirty="0"/>
              <a:t> For example if your current capacity is 16, it will be (16*2)+2=34.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B0A1DC-A0E1-469A-AA6C-F51120E67431}"/>
              </a:ext>
            </a:extLst>
          </p:cNvPr>
          <p:cNvSpPr/>
          <p:nvPr/>
        </p:nvSpPr>
        <p:spPr>
          <a:xfrm>
            <a:off x="9840416" y="4077072"/>
            <a:ext cx="141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267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how to create StringBuffer object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764704"/>
            <a:ext cx="10667608" cy="568863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Second way:</a:t>
            </a:r>
            <a:endParaRPr lang="en-US" dirty="0"/>
          </a:p>
          <a:p>
            <a:pPr algn="just"/>
            <a:r>
              <a:rPr lang="en-US" dirty="0"/>
              <a:t>We can create an object of StringBuffer class by using the new operator and pass the string to the object. </a:t>
            </a:r>
            <a:endParaRPr 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B0A1DC-A0E1-469A-AA6C-F51120E67431}"/>
              </a:ext>
            </a:extLst>
          </p:cNvPr>
          <p:cNvSpPr/>
          <p:nvPr/>
        </p:nvSpPr>
        <p:spPr>
          <a:xfrm>
            <a:off x="9840416" y="2621146"/>
            <a:ext cx="141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41160C-838F-45B1-A912-E88713B71A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4020" y="3171800"/>
            <a:ext cx="568863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29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76" y="104095"/>
            <a:ext cx="9875520" cy="288032"/>
          </a:xfrm>
        </p:spPr>
        <p:txBody>
          <a:bodyPr>
            <a:noAutofit/>
          </a:bodyPr>
          <a:lstStyle/>
          <a:p>
            <a:r>
              <a:rPr lang="en-US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how to create StringBuffer object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764704"/>
            <a:ext cx="10667608" cy="568863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Third way:</a:t>
            </a:r>
            <a:endParaRPr lang="en-US" sz="2800" dirty="0"/>
          </a:p>
          <a:p>
            <a:pPr algn="just"/>
            <a:r>
              <a:rPr lang="en-US" sz="2400" dirty="0"/>
              <a:t>We can also create an empty StringBuffer object by declaring a size as an argument for storing characters.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Here, an empty StringBuffer object has been created with a capacity for storing 30 characters. </a:t>
            </a:r>
          </a:p>
          <a:p>
            <a:pPr algn="just"/>
            <a:r>
              <a:rPr lang="en-US" sz="2400" dirty="0"/>
              <a:t>But it is also possible to store more than 30 characters in this object because StringBuffer is mutable and can expand dynamically in the memory.  </a:t>
            </a:r>
          </a:p>
          <a:p>
            <a:pPr algn="just"/>
            <a:r>
              <a:rPr lang="en-US" sz="2400" b="1" dirty="0"/>
              <a:t>Forth way: using </a:t>
            </a:r>
            <a:r>
              <a:rPr lang="en-US" sz="2400" b="1" dirty="0" err="1"/>
              <a:t>charsequence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B0A1DC-A0E1-469A-AA6C-F51120E67431}"/>
              </a:ext>
            </a:extLst>
          </p:cNvPr>
          <p:cNvSpPr/>
          <p:nvPr/>
        </p:nvSpPr>
        <p:spPr>
          <a:xfrm>
            <a:off x="1199456" y="5930115"/>
            <a:ext cx="141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B99530-3A76-49CE-A0FA-8BBFC7308F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6028" y="2132856"/>
            <a:ext cx="5544616" cy="16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83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13151</TotalTime>
  <Words>1280</Words>
  <Application>Microsoft Office PowerPoint</Application>
  <PresentationFormat>Custom</PresentationFormat>
  <Paragraphs>315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Object Oriented Programming Lecture-11.1</vt:lpstr>
      <vt:lpstr>StringBuffer Class in Java</vt:lpstr>
      <vt:lpstr>StringBuffer Class in Java</vt:lpstr>
      <vt:lpstr> Constructors of StringBuffer class in Java</vt:lpstr>
      <vt:lpstr>Length and Capacity in Java StringBuffer</vt:lpstr>
      <vt:lpstr> how to create StringBuffer object in Java</vt:lpstr>
      <vt:lpstr> how to create StringBuffer object in Java</vt:lpstr>
      <vt:lpstr> how to create StringBuffer object in Java</vt:lpstr>
      <vt:lpstr> how to create StringBuffer object in Java</vt:lpstr>
      <vt:lpstr>Methods of StringBuffer class in Java</vt:lpstr>
      <vt:lpstr>StringBuilder class in Java</vt:lpstr>
      <vt:lpstr>StringBuilder class in Java</vt:lpstr>
      <vt:lpstr>Methods of StringBuilder class in Java</vt:lpstr>
      <vt:lpstr>Methods of StringBuilder class in Java</vt:lpstr>
      <vt:lpstr>Difference between String and StringBuffer</vt:lpstr>
      <vt:lpstr>Difference between StringBuffer and StringBuilder</vt:lpstr>
      <vt:lpstr>String Vs StringBuffer Vs StringBuilder</vt:lpstr>
      <vt:lpstr>String Vs StringBuffer Vs StringBuilder</vt:lpstr>
      <vt:lpstr>String Vs StringBuffer Vs StringBuilder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Lecture -</dc:title>
  <dc:creator>Varsha Dange</dc:creator>
  <cp:lastModifiedBy>Rahul Dange</cp:lastModifiedBy>
  <cp:revision>277</cp:revision>
  <dcterms:created xsi:type="dcterms:W3CDTF">2021-08-25T05:28:10Z</dcterms:created>
  <dcterms:modified xsi:type="dcterms:W3CDTF">2022-03-15T17:51:52Z</dcterms:modified>
</cp:coreProperties>
</file>