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1525" r:id="rId2"/>
    <p:sldId id="1568" r:id="rId3"/>
    <p:sldId id="1569" r:id="rId4"/>
    <p:sldId id="1570" r:id="rId5"/>
    <p:sldId id="1571" r:id="rId6"/>
    <p:sldId id="1572" r:id="rId7"/>
    <p:sldId id="1573" r:id="rId8"/>
    <p:sldId id="1574" r:id="rId9"/>
    <p:sldId id="1575" r:id="rId10"/>
    <p:sldId id="1576" r:id="rId11"/>
    <p:sldId id="1577" r:id="rId12"/>
    <p:sldId id="1578" r:id="rId13"/>
    <p:sldId id="1579" r:id="rId14"/>
    <p:sldId id="1580" r:id="rId15"/>
    <p:sldId id="1581" r:id="rId16"/>
    <p:sldId id="1582" r:id="rId17"/>
    <p:sldId id="1583" r:id="rId18"/>
    <p:sldId id="1585" r:id="rId19"/>
    <p:sldId id="1584" r:id="rId20"/>
    <p:sldId id="1586" r:id="rId21"/>
    <p:sldId id="1587" r:id="rId22"/>
    <p:sldId id="1590" r:id="rId23"/>
    <p:sldId id="1597" r:id="rId24"/>
    <p:sldId id="1588" r:id="rId25"/>
    <p:sldId id="1591" r:id="rId26"/>
    <p:sldId id="1592" r:id="rId27"/>
    <p:sldId id="1593" r:id="rId28"/>
    <p:sldId id="1594" r:id="rId29"/>
    <p:sldId id="1595" r:id="rId30"/>
    <p:sldId id="15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17F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14/03/2022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D-4WiQBU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KPj0JBOl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P4ZvohV-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YrmRUNeB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DbJ2Q8x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xRu04Ts_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LfPsMI-c-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/>
              <a:t/>
            </a:r>
            <a:br>
              <a:rPr lang="en-IN"/>
            </a:br>
            <a:r>
              <a:rPr lang="en-IN" sz="2400">
                <a:solidFill>
                  <a:schemeClr val="tx1"/>
                </a:solidFill>
              </a:rPr>
              <a:t>Lecture-11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14/03/2022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java.util.Arrays</a:t>
            </a:r>
            <a:r>
              <a:rPr lang="en-US" dirty="0"/>
              <a:t> class, string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literal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379576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Whenever we create a string literal in Java, JVM checks string constant pool first. </a:t>
            </a:r>
          </a:p>
          <a:p>
            <a:pPr algn="just"/>
            <a:r>
              <a:rPr lang="en-US" dirty="0"/>
              <a:t>If the string already exists in string constant pool , no new string object will be created in the string pool by JVM.</a:t>
            </a:r>
          </a:p>
          <a:p>
            <a:pPr algn="just"/>
            <a:r>
              <a:rPr lang="en-US" dirty="0"/>
              <a:t>JVM uses the same string object by pointing a reference to it to save memory.</a:t>
            </a:r>
          </a:p>
          <a:p>
            <a:pPr algn="just"/>
            <a:r>
              <a:rPr lang="en-US" dirty="0"/>
              <a:t> But if string does not exist in the string pool, JVM creates a new string object and placed it in the pool.</a:t>
            </a:r>
          </a:p>
        </p:txBody>
      </p:sp>
    </p:spTree>
    <p:extLst>
      <p:ext uri="{BB962C8B-B14F-4D97-AF65-F5344CB8AC3E}">
        <p14:creationId xmlns:p14="http://schemas.microsoft.com/office/powerpoint/2010/main" xmlns="" val="82261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literal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984" y="968936"/>
            <a:ext cx="5976664" cy="564949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when JVM will execute the 1</a:t>
            </a:r>
            <a:r>
              <a:rPr lang="en-US" sz="2200" baseline="30000" dirty="0"/>
              <a:t>st</a:t>
            </a:r>
            <a:r>
              <a:rPr lang="en-US" sz="2200" dirty="0"/>
              <a:t>  statement, it will not find any string with value “Hello” in the string constant pool.</a:t>
            </a:r>
          </a:p>
          <a:p>
            <a:pPr algn="just"/>
            <a:r>
              <a:rPr lang="en-US" sz="2200" dirty="0"/>
              <a:t>So, it will create an object in string pool and store string “Hello” in that object and it referenced by the reference variable s1. </a:t>
            </a:r>
          </a:p>
          <a:p>
            <a:pPr algn="just"/>
            <a:r>
              <a:rPr lang="en-US" sz="2200" dirty="0"/>
              <a:t>When JVM will execute the 2</a:t>
            </a:r>
            <a:r>
              <a:rPr lang="en-US" sz="2200" baseline="30000" dirty="0"/>
              <a:t>nd</a:t>
            </a:r>
            <a:r>
              <a:rPr lang="en-US" sz="2200" dirty="0"/>
              <a:t> statement, and first check to SCP whether same content is already available there or not. </a:t>
            </a:r>
          </a:p>
          <a:p>
            <a:pPr algn="just"/>
            <a:r>
              <a:rPr lang="en-US" sz="2200" dirty="0"/>
              <a:t>Since string with value “Hello” is already available in the string pool.</a:t>
            </a:r>
          </a:p>
          <a:p>
            <a:pPr algn="just"/>
            <a:r>
              <a:rPr lang="en-US" sz="2200" dirty="0"/>
              <a:t>So, JVM will not create a new string object in the pool, and the address of the available object will assign to reference variable s2.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443872-B1A5-4449-A15A-EA68F77F84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2933513"/>
            <a:ext cx="5057775" cy="3684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2126E9-8B7B-487B-B9F8-BE1C348F2D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986" y="1056728"/>
            <a:ext cx="1971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1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Creating String Object by new Keyword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68936"/>
            <a:ext cx="11233248" cy="56494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second way of creating an object to string class is by using new operator.</a:t>
            </a:r>
          </a:p>
          <a:p>
            <a:pPr algn="just"/>
            <a:r>
              <a:rPr lang="en-US" dirty="0"/>
              <a:t>It is just like creating an object of any class.</a:t>
            </a:r>
          </a:p>
          <a:p>
            <a:pPr algn="just"/>
            <a:r>
              <a:rPr lang="en-US" dirty="0"/>
              <a:t>Whenever we create an object of string class using the new operator, JVM will create two objects.</a:t>
            </a:r>
          </a:p>
          <a:p>
            <a:pPr algn="just"/>
            <a:r>
              <a:rPr lang="en-US" dirty="0"/>
              <a:t> First, it will create an object in the heap area and store string “Hello” into the object.</a:t>
            </a:r>
          </a:p>
          <a:p>
            <a:pPr algn="just"/>
            <a:r>
              <a:rPr lang="en-US" dirty="0"/>
              <a:t>After storing data into memory, JVM will point a reference variable s to that object in the heap. </a:t>
            </a:r>
          </a:p>
          <a:p>
            <a:pPr algn="just"/>
            <a:r>
              <a:rPr lang="en-US" dirty="0"/>
              <a:t>Allocating memory for string objects is shown in the below figure.</a:t>
            </a:r>
          </a:p>
          <a:p>
            <a:pPr algn="just"/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98730A-EBB6-455D-B723-0B1C3E4AF7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4272" y="1628800"/>
            <a:ext cx="3240360" cy="7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811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Creating String Object by new Keyword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692696"/>
            <a:ext cx="11233248" cy="592573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Now JVM will create the second object as a copy for literal “Hello” in string constant pool for future purposes.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775719-3DE1-466E-91C7-7B09B0C473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0298" y="1412776"/>
            <a:ext cx="5848350" cy="49372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34845D-CAA7-46B9-97DB-449331E14618}"/>
              </a:ext>
            </a:extLst>
          </p:cNvPr>
          <p:cNvSpPr/>
          <p:nvPr/>
        </p:nvSpPr>
        <p:spPr>
          <a:xfrm>
            <a:off x="690112" y="1548676"/>
            <a:ext cx="51125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is no explicit reference variable pointing to the copy object in the pool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but internally, JVM maintains the reference variable implicitly.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object created in the SCP area is not eligible for garbage collection because implicitly, the reference variable will be maintained by JVM itself.</a:t>
            </a:r>
          </a:p>
          <a:p>
            <a:r>
              <a:rPr lang="en-US" b="1" dirty="0">
                <a:solidFill>
                  <a:srgbClr val="FF0000"/>
                </a:solidFill>
              </a:rPr>
              <a:t>  Key point: </a:t>
            </a:r>
          </a:p>
          <a:p>
            <a:r>
              <a:rPr lang="en-US" sz="2400" dirty="0"/>
              <a:t>For every string literal, one copy will be created in the SCP area.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EB4402-4316-42B6-BCF7-0FD64E0FECBD}"/>
              </a:ext>
            </a:extLst>
          </p:cNvPr>
          <p:cNvSpPr/>
          <p:nvPr/>
        </p:nvSpPr>
        <p:spPr>
          <a:xfrm>
            <a:off x="6080298" y="5919928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569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By converting Character Arrays into String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1233248" cy="57097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third way to create strings is by converting the character arrays into string.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 character type array: </a:t>
            </a:r>
            <a:r>
              <a:rPr lang="en-US" dirty="0" err="1"/>
              <a:t>arr</a:t>
            </a:r>
            <a:r>
              <a:rPr lang="en-US" dirty="0"/>
              <a:t>[ ] with some characters as given: </a:t>
            </a:r>
          </a:p>
          <a:p>
            <a:pPr algn="just"/>
            <a:r>
              <a:rPr lang="en-US" dirty="0"/>
              <a:t>Now create a string object by passing array name to string constructor like this: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Now string object contains string “java”. It means that all the characters of the array are copied into string.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7880BA-E494-4DCB-AD11-56B6AF166B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9656" y="2564904"/>
            <a:ext cx="2664296" cy="485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7E19281-1015-49DB-B30C-C7F475478A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7292" y="3685078"/>
            <a:ext cx="2758867" cy="6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0897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1233248" cy="57097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Key points:                                                         </a:t>
            </a:r>
            <a:r>
              <a:rPr lang="en-US" b="1" dirty="0">
                <a:hlinkClick r:id="rId2"/>
              </a:rPr>
              <a:t>Example</a:t>
            </a:r>
            <a:endParaRPr lang="en-US" dirty="0"/>
          </a:p>
          <a:p>
            <a:pPr algn="just"/>
            <a:r>
              <a:rPr lang="en-US" dirty="0"/>
              <a:t>Strings are objects in Java.</a:t>
            </a:r>
          </a:p>
          <a:p>
            <a:pPr algn="just"/>
            <a:r>
              <a:rPr lang="en-US" dirty="0"/>
              <a:t>once a String object has been created, we cannot change any characters in string. Therefore, string object is immutable in Java.</a:t>
            </a:r>
          </a:p>
          <a:p>
            <a:pPr algn="just"/>
            <a:r>
              <a:rPr lang="en-US" dirty="0"/>
              <a:t>The number of characters in a string is called length of string. </a:t>
            </a:r>
          </a:p>
          <a:p>
            <a:pPr marL="0" indent="0" algn="just">
              <a:buNone/>
            </a:pPr>
            <a:r>
              <a:rPr lang="en-US" dirty="0"/>
              <a:t>     For </a:t>
            </a:r>
            <a:r>
              <a:rPr lang="en-US" dirty="0" err="1"/>
              <a:t>eg</a:t>
            </a:r>
            <a:r>
              <a:rPr lang="en-US" dirty="0"/>
              <a:t>, the length of “Hello” is 5.</a:t>
            </a:r>
          </a:p>
          <a:p>
            <a:pPr algn="just"/>
            <a:r>
              <a:rPr lang="en-US" dirty="0"/>
              <a:t>String class in Java has numerous methods for string manipulation.</a:t>
            </a:r>
          </a:p>
          <a:p>
            <a:pPr algn="just"/>
            <a:r>
              <a:rPr lang="en-US" dirty="0"/>
              <a:t>String is not a primitive data type. It is a reference data type.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07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1233248" cy="57097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total objects will be created in memory for following string objects?     </a:t>
            </a:r>
            <a:endParaRPr lang="en-US" sz="1800" dirty="0"/>
          </a:p>
          <a:p>
            <a:pPr algn="just"/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C253774-ABDF-40B3-A849-693B899F9B9D}"/>
              </a:ext>
            </a:extLst>
          </p:cNvPr>
          <p:cNvGrpSpPr/>
          <p:nvPr/>
        </p:nvGrpSpPr>
        <p:grpSpPr>
          <a:xfrm>
            <a:off x="5478600" y="1772816"/>
            <a:ext cx="5829300" cy="4464496"/>
            <a:chOff x="5611140" y="2095172"/>
            <a:chExt cx="5829300" cy="3648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D0E9100-CC1F-4EEE-8929-5DDB8137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1140" y="2095172"/>
              <a:ext cx="5829300" cy="36480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FCD27A6-EABD-4E03-A398-F0AF52E5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128" y="2805328"/>
              <a:ext cx="720080" cy="1916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1BCB749-3D44-4B6D-BAEB-B93AD773D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916" y="3528523"/>
              <a:ext cx="720080" cy="1916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7902CBF0-CF27-422B-BF67-6B6410283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9474" y="2935255"/>
              <a:ext cx="720080" cy="1916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EABDC67-3D91-4E6A-8870-90D8B2D32329}"/>
              </a:ext>
            </a:extLst>
          </p:cNvPr>
          <p:cNvGrpSpPr/>
          <p:nvPr/>
        </p:nvGrpSpPr>
        <p:grpSpPr>
          <a:xfrm>
            <a:off x="1018718" y="2218226"/>
            <a:ext cx="4104214" cy="1817306"/>
            <a:chOff x="1086717" y="3624335"/>
            <a:chExt cx="4104214" cy="181730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66FA10F-0223-4555-BF0D-1C306534E3B1}"/>
                </a:ext>
              </a:extLst>
            </p:cNvPr>
            <p:cNvGrpSpPr/>
            <p:nvPr/>
          </p:nvGrpSpPr>
          <p:grpSpPr>
            <a:xfrm>
              <a:off x="1086717" y="3624335"/>
              <a:ext cx="4104214" cy="1817306"/>
              <a:chOff x="983674" y="2115750"/>
              <a:chExt cx="4104214" cy="181730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5B03C947-0FEE-4B81-82FB-AF82A8448261}"/>
                  </a:ext>
                </a:extLst>
              </p:cNvPr>
              <p:cNvGrpSpPr/>
              <p:nvPr/>
            </p:nvGrpSpPr>
            <p:grpSpPr>
              <a:xfrm>
                <a:off x="983674" y="2115750"/>
                <a:ext cx="4104214" cy="1817306"/>
                <a:chOff x="983674" y="2115750"/>
                <a:chExt cx="4104214" cy="181730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6F835406-B4BB-489F-A05D-59AE7F8DC4D5}"/>
                    </a:ext>
                  </a:extLst>
                </p:cNvPr>
                <p:cNvGrpSpPr/>
                <p:nvPr/>
              </p:nvGrpSpPr>
              <p:grpSpPr>
                <a:xfrm>
                  <a:off x="983674" y="2115750"/>
                  <a:ext cx="4104214" cy="1817306"/>
                  <a:chOff x="983674" y="2115750"/>
                  <a:chExt cx="4104214" cy="1817306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xmlns="" id="{3A6A875E-4177-4323-9DED-88D56CB34E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983674" y="2115750"/>
                    <a:ext cx="4104214" cy="1817306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xmlns="" id="{B539B5F9-0D96-4C31-BD8A-ADB4AAB254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3527416" y="2276871"/>
                    <a:ext cx="1560472" cy="6583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xmlns="" id="{FD0F4E9B-332C-474A-BD25-A6E99C078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370237" y="3295649"/>
                  <a:ext cx="2665162" cy="627097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9BE2A117-5D41-470B-B278-910629C74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57945" y="3307079"/>
                <a:ext cx="695325" cy="24765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E1D92A09-8E5E-4F4F-8D75-FB8D3FBE6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57944" y="3635765"/>
                <a:ext cx="695325" cy="247650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AF4287D6-6EF9-47FF-B4A8-93170CD0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0587" y="3847014"/>
              <a:ext cx="923925" cy="2952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1F75D7B0-9342-4A17-B3C2-260D9C8B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0586" y="4165149"/>
              <a:ext cx="92392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020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Immutable String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1233248" cy="57097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String class in Java is immutable</a:t>
            </a:r>
            <a:r>
              <a:rPr lang="en-US" dirty="0"/>
              <a:t>. The meaning of immutable is unchangeable or unmodifiable.</a:t>
            </a:r>
          </a:p>
          <a:p>
            <a:pPr algn="just"/>
            <a:r>
              <a:rPr lang="en-US" dirty="0"/>
              <a:t>we cannot modify the value of the string. </a:t>
            </a:r>
          </a:p>
          <a:p>
            <a:pPr algn="just"/>
            <a:r>
              <a:rPr lang="en-US" dirty="0"/>
              <a:t>But if you try to change with a new value, a new string object will be created by storing a new value.</a:t>
            </a:r>
          </a:p>
          <a:p>
            <a:pPr algn="just"/>
            <a:r>
              <a:rPr lang="en-US" dirty="0"/>
              <a:t>Java implements this immutability concept to minimize the duplication of string values and can save space in the memory by sharing strings.</a:t>
            </a:r>
          </a:p>
          <a:p>
            <a:pPr algn="just"/>
            <a:r>
              <a:rPr lang="en-US" sz="2800" b="1" dirty="0">
                <a:hlinkClick r:id="rId2"/>
              </a:rPr>
              <a:t>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6890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Immutable String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DA884C18-8288-4054-A22A-2DA53C71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8240" y="908720"/>
            <a:ext cx="7386032" cy="496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F317A4-E3A6-4AD1-974D-FF4F5C40AA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3258690"/>
            <a:ext cx="1872208" cy="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Immutable String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5256584" cy="570971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When JVM will execute statement String s = “hello”;, it will create a string object in the string constant pool and store “hello” in it.</a:t>
            </a:r>
          </a:p>
          <a:p>
            <a:pPr algn="just"/>
            <a:r>
              <a:rPr lang="en-US" sz="2200" dirty="0"/>
              <a:t>When the next statement </a:t>
            </a:r>
            <a:r>
              <a:rPr lang="en-US" sz="2200" dirty="0" err="1"/>
              <a:t>s.concat</a:t>
            </a:r>
            <a:r>
              <a:rPr lang="en-US" sz="2200" dirty="0"/>
              <a:t> (“world”); will be executed by JVM,</a:t>
            </a:r>
          </a:p>
          <a:p>
            <a:pPr algn="just"/>
            <a:r>
              <a:rPr lang="en-US" sz="2200" dirty="0"/>
              <a:t> it will create two new objects</a:t>
            </a:r>
          </a:p>
          <a:p>
            <a:pPr algn="just"/>
            <a:r>
              <a:rPr lang="en-US" sz="2200" dirty="0"/>
              <a:t>First, for string literal “world”, JVM will create one copy of string object in the string constant pool.</a:t>
            </a:r>
          </a:p>
          <a:p>
            <a:pPr algn="just"/>
            <a:r>
              <a:rPr lang="en-US" sz="2200" dirty="0"/>
              <a:t> second object will be created in the heap with modified content “hello world”. </a:t>
            </a:r>
          </a:p>
          <a:p>
            <a:pPr algn="just"/>
            <a:r>
              <a:rPr lang="en-US" sz="2200" dirty="0"/>
              <a:t>Since string concatenation is executed at the runtime</a:t>
            </a:r>
            <a:r>
              <a:rPr lang="en-US" dirty="0"/>
              <a:t>. 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DF6E0CF-2B2A-4D12-9798-5256DB85CC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908720"/>
            <a:ext cx="5941318" cy="554461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20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java.util.Arrays</a:t>
            </a:r>
            <a:r>
              <a:rPr lang="en-US" sz="3200" b="1" dirty="0">
                <a:solidFill>
                  <a:schemeClr val="bg1"/>
                </a:solidFill>
              </a:rPr>
              <a:t> class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 Arrays class was introduced in JDK 1.2 version. </a:t>
            </a:r>
          </a:p>
          <a:p>
            <a:pPr algn="just"/>
            <a:r>
              <a:rPr lang="en-US" dirty="0"/>
              <a:t>This class contains various methods for manipulating arrays such as sorting, searching, copying, converting an array to string and etc. </a:t>
            </a:r>
          </a:p>
          <a:p>
            <a:pPr algn="just"/>
            <a:r>
              <a:rPr lang="en-US" dirty="0"/>
              <a:t>It belongs to java.util package.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123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Immutable String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0945216" cy="570971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Since this new object is not assigning with any reference variable, </a:t>
            </a:r>
          </a:p>
          <a:p>
            <a:pPr algn="just"/>
            <a:r>
              <a:rPr lang="en-US" sz="2800" dirty="0"/>
              <a:t>therefore, it is called unreferenced object and </a:t>
            </a:r>
          </a:p>
          <a:p>
            <a:pPr algn="just"/>
            <a:r>
              <a:rPr lang="en-US" sz="2800" dirty="0"/>
              <a:t>the garbage collector will automatically remove it from the memory.</a:t>
            </a:r>
          </a:p>
          <a:p>
            <a:pPr algn="just"/>
            <a:r>
              <a:rPr lang="en-US" sz="2800" dirty="0"/>
              <a:t>Thus, the value of string s is not modified and still, ‘s’ is pointing to “hello” only. </a:t>
            </a:r>
          </a:p>
          <a:p>
            <a:pPr algn="just"/>
            <a:r>
              <a:rPr lang="en-US" sz="2800" dirty="0"/>
              <a:t>Therefore, the result is “hello”. </a:t>
            </a:r>
          </a:p>
          <a:p>
            <a:pPr algn="just"/>
            <a:r>
              <a:rPr lang="en-US" sz="2800" dirty="0"/>
              <a:t>This is the reason, string objects are called immutable in Java.</a:t>
            </a:r>
          </a:p>
          <a:p>
            <a:r>
              <a:rPr lang="en-US" b="1" dirty="0">
                <a:solidFill>
                  <a:srgbClr val="0070C0"/>
                </a:solidFill>
              </a:rPr>
              <a:t>Key point</a:t>
            </a:r>
            <a:r>
              <a:rPr lang="en-US" b="1" smtClean="0">
                <a:solidFill>
                  <a:srgbClr val="0070C0"/>
                </a:solidFill>
              </a:rPr>
              <a:t>:                            </a:t>
            </a:r>
            <a:r>
              <a:rPr lang="en-US" b="1" smtClean="0">
                <a:solidFill>
                  <a:srgbClr val="0070C0"/>
                </a:solidFill>
                <a:hlinkClick r:id="rId2"/>
              </a:rPr>
              <a:t>Example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sz="2800" dirty="0"/>
              <a:t>1. String concatenation cannot be resolved at the compile time. It is always executed at runtime. This causes an extra object to be generated.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70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Immutable String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0945216" cy="57097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Why String objects are immutable in Java?</a:t>
            </a:r>
          </a:p>
          <a:p>
            <a:r>
              <a:rPr lang="en-US" sz="2800" dirty="0"/>
              <a:t>String objects are immutable in Java because Java uses the concept of string constant pool. </a:t>
            </a:r>
          </a:p>
          <a:p>
            <a:r>
              <a:rPr lang="en-US" sz="2800" dirty="0"/>
              <a:t>Suppose there are 6 reference variables, and pointing to the same object “Hello world”.</a:t>
            </a:r>
          </a:p>
          <a:p>
            <a:r>
              <a:rPr lang="en-US" sz="2800" dirty="0"/>
              <a:t>If one reference variable of them changes the value of object from “Hello world” to “Hello”, with this change, all the reference variables will be affected. </a:t>
            </a:r>
          </a:p>
          <a:p>
            <a:r>
              <a:rPr lang="en-US" sz="2800" dirty="0"/>
              <a:t>That’s why string objects are immutable in Java.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532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Methods in Java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7D73BF-EB4B-4CB0-989C-1A9FA037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1200" y="1988840"/>
            <a:ext cx="10239375" cy="42767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D996E8-00F0-4032-BD0B-CA302C92E620}"/>
              </a:ext>
            </a:extLst>
          </p:cNvPr>
          <p:cNvSpPr/>
          <p:nvPr/>
        </p:nvSpPr>
        <p:spPr>
          <a:xfrm>
            <a:off x="818048" y="836712"/>
            <a:ext cx="1046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String class provides many useful methods to perform various operations.</a:t>
            </a:r>
          </a:p>
          <a:p>
            <a:r>
              <a:rPr lang="en-US" sz="1050" dirty="0">
                <a:solidFill>
                  <a:srgbClr val="000000"/>
                </a:solidFill>
                <a:latin typeface="Roboto"/>
              </a:rPr>
              <a:t>                                                                  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Roboto"/>
              </a:rPr>
              <a:t>                                                                                            </a:t>
            </a:r>
            <a:r>
              <a:rPr lang="en-US" sz="2400" dirty="0">
                <a:solidFill>
                  <a:srgbClr val="000000"/>
                </a:solidFill>
                <a:latin typeface="Roboto"/>
                <a:hlinkClick r:id="rId3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306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class Main{   </a:t>
            </a:r>
          </a:p>
          <a:p>
            <a:pPr marL="0" indent="0">
              <a:buNone/>
            </a:pPr>
            <a:r>
              <a:rPr lang="en-US" sz="2800" dirty="0"/>
              <a:t> public static void main(String[] n)    {    </a:t>
            </a:r>
          </a:p>
          <a:p>
            <a:pPr marL="0" indent="0">
              <a:buNone/>
            </a:pPr>
            <a:r>
              <a:rPr lang="en-US" sz="2800" dirty="0"/>
              <a:t>     String s1 = new String("</a:t>
            </a:r>
            <a:r>
              <a:rPr lang="en-US" sz="2800" dirty="0" err="1"/>
              <a:t>abc</a:t>
            </a:r>
            <a:r>
              <a:rPr lang="en-US" sz="2800" dirty="0"/>
              <a:t>");   </a:t>
            </a:r>
          </a:p>
          <a:p>
            <a:pPr marL="0" indent="0">
              <a:buNone/>
            </a:pPr>
            <a:r>
              <a:rPr lang="en-US" sz="2800" dirty="0"/>
              <a:t>     String s2 = "</a:t>
            </a:r>
            <a:r>
              <a:rPr lang="en-US" sz="2800" dirty="0" err="1"/>
              <a:t>abc</a:t>
            </a:r>
            <a:r>
              <a:rPr lang="en-US" sz="2800" dirty="0"/>
              <a:t>";      </a:t>
            </a:r>
          </a:p>
          <a:p>
            <a:pPr marL="0" indent="0">
              <a:buNone/>
            </a:pPr>
            <a:r>
              <a:rPr lang="en-US" sz="2800" dirty="0"/>
              <a:t>     String s3 = "</a:t>
            </a:r>
            <a:r>
              <a:rPr lang="en-US" sz="2800" dirty="0" err="1"/>
              <a:t>abc</a:t>
            </a:r>
            <a:r>
              <a:rPr lang="en-US" sz="2800" dirty="0"/>
              <a:t>";     </a:t>
            </a:r>
          </a:p>
          <a:p>
            <a:pPr marL="0" indent="0">
              <a:buNone/>
            </a:pPr>
            <a:r>
              <a:rPr lang="en-US" sz="2800" dirty="0"/>
              <a:t>  if (s1==s2)   System.out.println("s1==s2");  </a:t>
            </a:r>
          </a:p>
          <a:p>
            <a:pPr marL="0" indent="0">
              <a:buNone/>
            </a:pPr>
            <a:r>
              <a:rPr lang="en-US" sz="2800" dirty="0"/>
              <a:t>  if(s1==s3)    System.out.println("s1==s3"); </a:t>
            </a:r>
          </a:p>
          <a:p>
            <a:pPr marL="0" indent="0">
              <a:buNone/>
            </a:pPr>
            <a:r>
              <a:rPr lang="en-US" sz="2800" dirty="0"/>
              <a:t>   if(s2==s3)   System.out.println("s2==s3");   </a:t>
            </a:r>
          </a:p>
          <a:p>
            <a:pPr marL="0" indent="0">
              <a:buNone/>
            </a:pPr>
            <a:r>
              <a:rPr lang="en-US" sz="2800" dirty="0"/>
              <a:t> }}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C5039-A25A-4CD2-851E-E3ECE6BCC994}"/>
              </a:ext>
            </a:extLst>
          </p:cNvPr>
          <p:cNvSpPr/>
          <p:nvPr/>
        </p:nvSpPr>
        <p:spPr>
          <a:xfrm>
            <a:off x="9624392" y="2924944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s2==s3</a:t>
            </a:r>
          </a:p>
        </p:txBody>
      </p:sp>
    </p:spTree>
    <p:extLst>
      <p:ext uri="{BB962C8B-B14F-4D97-AF65-F5344CB8AC3E}">
        <p14:creationId xmlns:p14="http://schemas.microsoft.com/office/powerpoint/2010/main" xmlns="" val="5113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US" sz="2800" dirty="0"/>
              <a:t>		String str = "How Are You?";</a:t>
            </a:r>
          </a:p>
          <a:p>
            <a:pPr marL="0" indent="0">
              <a:buNone/>
            </a:pPr>
            <a:r>
              <a:rPr lang="en-US" sz="2800" dirty="0"/>
              <a:t>		System.out.println(</a:t>
            </a:r>
            <a:r>
              <a:rPr lang="en-US" sz="2800" dirty="0" err="1"/>
              <a:t>str.charAt</a:t>
            </a:r>
            <a:r>
              <a:rPr lang="en-US" sz="2800" dirty="0"/>
              <a:t>(</a:t>
            </a:r>
            <a:r>
              <a:rPr lang="en-US" sz="2800" dirty="0" err="1"/>
              <a:t>str.length</a:t>
            </a:r>
            <a:r>
              <a:rPr lang="en-US" sz="2800" dirty="0"/>
              <a:t>()));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7C5813-354F-4DA3-8143-F828407DAA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012" y="4149080"/>
            <a:ext cx="6441172" cy="24933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4C81E7-CC27-4BDA-A745-AE00259B0510}"/>
              </a:ext>
            </a:extLst>
          </p:cNvPr>
          <p:cNvSpPr/>
          <p:nvPr/>
        </p:nvSpPr>
        <p:spPr>
          <a:xfrm>
            <a:off x="6023992" y="3911978"/>
            <a:ext cx="581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runtime error: index out of bounds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US" sz="2800" dirty="0"/>
              <a:t>		String num = "10";</a:t>
            </a:r>
          </a:p>
          <a:p>
            <a:pPr marL="0" indent="0">
              <a:buNone/>
            </a:pPr>
            <a:r>
              <a:rPr lang="en-US" sz="2800" dirty="0"/>
              <a:t>		int n = 20;</a:t>
            </a:r>
          </a:p>
          <a:p>
            <a:pPr marL="0" indent="0">
              <a:buNone/>
            </a:pPr>
            <a:r>
              <a:rPr lang="en-US" sz="2800" dirty="0"/>
              <a:t>		System.out.println(num + n);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9428EF-4227-4628-A826-E21A9D61E6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2" y="4581128"/>
            <a:ext cx="5256584" cy="1914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DE2C71-90D9-49C8-82E9-C5D95A762630}"/>
              </a:ext>
            </a:extLst>
          </p:cNvPr>
          <p:cNvSpPr/>
          <p:nvPr/>
        </p:nvSpPr>
        <p:spPr>
          <a:xfrm>
            <a:off x="8184232" y="4077072"/>
            <a:ext cx="2589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1020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7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US" sz="2800" dirty="0"/>
              <a:t>		String s1 = "</a:t>
            </a:r>
            <a:r>
              <a:rPr lang="en-US" sz="2800" dirty="0" err="1"/>
              <a:t>abc</a:t>
            </a:r>
            <a:r>
              <a:rPr lang="en-US" sz="2800" dirty="0"/>
              <a:t>";</a:t>
            </a:r>
          </a:p>
          <a:p>
            <a:pPr marL="0" indent="0">
              <a:buNone/>
            </a:pPr>
            <a:r>
              <a:rPr lang="en-US" sz="2800" dirty="0"/>
              <a:t>		String s2 = "</a:t>
            </a:r>
            <a:r>
              <a:rPr lang="en-US" sz="2800" dirty="0" err="1"/>
              <a:t>abcd</a:t>
            </a:r>
            <a:r>
              <a:rPr lang="en-US" sz="2800" dirty="0"/>
              <a:t>";</a:t>
            </a:r>
          </a:p>
          <a:p>
            <a:pPr marL="0" indent="0">
              <a:buNone/>
            </a:pPr>
            <a:r>
              <a:rPr lang="en-US" sz="2800" dirty="0"/>
              <a:t>		System.out.println(s1 = s2);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C6099A-E5B1-4AA3-9FF6-51691D12B2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4293096"/>
            <a:ext cx="4505325" cy="2231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FE12AF-5550-42FE-A76F-7DB99EA26DFA}"/>
              </a:ext>
            </a:extLst>
          </p:cNvPr>
          <p:cNvSpPr/>
          <p:nvPr/>
        </p:nvSpPr>
        <p:spPr>
          <a:xfrm>
            <a:off x="8256240" y="3789040"/>
            <a:ext cx="25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</a:t>
            </a:r>
            <a:r>
              <a:rPr lang="en-US" b="1" dirty="0" err="1">
                <a:solidFill>
                  <a:srgbClr val="5FA800"/>
                </a:solidFill>
                <a:latin typeface="Open Sans" panose="020B0606030504020204" pitchFamily="34" charset="0"/>
              </a:rPr>
              <a:t>abcd</a:t>
            </a:r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5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US" sz="2800" dirty="0"/>
              <a:t>		String s1 = "</a:t>
            </a:r>
            <a:r>
              <a:rPr lang="en-US" sz="2800" dirty="0" err="1"/>
              <a:t>abc</a:t>
            </a:r>
            <a:r>
              <a:rPr lang="en-US" sz="2800" dirty="0"/>
              <a:t>";</a:t>
            </a:r>
          </a:p>
          <a:p>
            <a:pPr marL="0" indent="0">
              <a:buNone/>
            </a:pPr>
            <a:r>
              <a:rPr lang="en-US" sz="2800" dirty="0"/>
              <a:t>		String s2 = new String("</a:t>
            </a:r>
            <a:r>
              <a:rPr lang="en-US" sz="2800" dirty="0" err="1"/>
              <a:t>abc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		System.out.println(s1.equals(s2));</a:t>
            </a:r>
          </a:p>
          <a:p>
            <a:pPr marL="0" indent="0">
              <a:buNone/>
            </a:pPr>
            <a:r>
              <a:rPr lang="en-US" sz="2800" dirty="0"/>
              <a:t>		System.out.println(s1 == s2);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39F688-EFF0-45DA-ACD4-623DB99601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576" y="4726770"/>
            <a:ext cx="2304256" cy="1885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A8E104-4695-4465-8398-BF9247CA934F}"/>
              </a:ext>
            </a:extLst>
          </p:cNvPr>
          <p:cNvSpPr/>
          <p:nvPr/>
        </p:nvSpPr>
        <p:spPr>
          <a:xfrm>
            <a:off x="7603968" y="4726770"/>
            <a:ext cx="307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true false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7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		String </a:t>
            </a:r>
            <a:r>
              <a:rPr lang="en-US" sz="2800" dirty="0" err="1"/>
              <a:t>passengerFirstName</a:t>
            </a:r>
            <a:r>
              <a:rPr lang="en-US" sz="2800" dirty="0"/>
              <a:t> = "James";</a:t>
            </a:r>
          </a:p>
          <a:p>
            <a:pPr marL="0" indent="0">
              <a:buNone/>
            </a:pPr>
            <a:r>
              <a:rPr lang="en-US" sz="2800" dirty="0"/>
              <a:t>		String p1 = </a:t>
            </a:r>
            <a:r>
              <a:rPr lang="en-US" sz="2800" dirty="0" err="1"/>
              <a:t>passengerFirstName.toUpperCase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	System.out.println(p1.equals(</a:t>
            </a:r>
            <a:r>
              <a:rPr lang="en-US" sz="2800" dirty="0" err="1"/>
              <a:t>passengerFirstName</a:t>
            </a:r>
            <a:r>
              <a:rPr lang="en-US" sz="2800" dirty="0"/>
              <a:t>));</a:t>
            </a:r>
          </a:p>
          <a:p>
            <a:pPr marL="0" indent="0">
              <a:buNone/>
            </a:pPr>
            <a:r>
              <a:rPr lang="en-US" sz="2800" dirty="0"/>
              <a:t>	System.out.println(p1.equalsIgnoreCase(</a:t>
            </a:r>
            <a:r>
              <a:rPr lang="en-US" sz="2800" dirty="0" err="1"/>
              <a:t>passengerFirstName</a:t>
            </a:r>
            <a:r>
              <a:rPr lang="en-US" sz="2800" dirty="0"/>
              <a:t>));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8DEB78-F96C-4C85-BCF6-D0D06545F3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4670761"/>
            <a:ext cx="1872208" cy="1971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EA8540-A1E8-4B08-BC55-53FBD4E31061}"/>
              </a:ext>
            </a:extLst>
          </p:cNvPr>
          <p:cNvSpPr/>
          <p:nvPr/>
        </p:nvSpPr>
        <p:spPr>
          <a:xfrm>
            <a:off x="7937345" y="4869160"/>
            <a:ext cx="307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false true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03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0945216" cy="602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What will be the output of the below code? </a:t>
            </a:r>
          </a:p>
          <a:p>
            <a:pPr marL="0" indent="0">
              <a:buNone/>
            </a:pPr>
            <a:r>
              <a:rPr lang="en-US" sz="2800" dirty="0"/>
              <a:t>public class Tester {</a:t>
            </a:r>
          </a:p>
          <a:p>
            <a:pPr marL="0" indent="0">
              <a:buNone/>
            </a:pPr>
            <a:r>
              <a:rPr lang="en-US" sz="2800" dirty="0"/>
              <a:t>	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pPr marL="0" indent="0">
              <a:buNone/>
            </a:pPr>
            <a:r>
              <a:rPr lang="en-US" sz="2800" dirty="0"/>
              <a:t>		String input = "welcome to string functions";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input.toUpperCase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	System.out.println(input);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436007-6168-4D47-9395-E817C232A2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4581128"/>
            <a:ext cx="489585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77D202-B0CA-4F90-9D6F-D13E28C835EA}"/>
              </a:ext>
            </a:extLst>
          </p:cNvPr>
          <p:cNvSpPr/>
          <p:nvPr/>
        </p:nvSpPr>
        <p:spPr>
          <a:xfrm>
            <a:off x="6495718" y="4093245"/>
            <a:ext cx="503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A800"/>
                </a:solidFill>
                <a:latin typeface="Open Sans" panose="020B0606030504020204" pitchFamily="34" charset="0"/>
              </a:rPr>
              <a:t>Option welcome to string functions 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72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Arrays class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6EF0336E-6B12-4D82-8C88-4700D8700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6420239"/>
              </p:ext>
            </p:extLst>
          </p:nvPr>
        </p:nvGraphicFramePr>
        <p:xfrm>
          <a:off x="973138" y="968374"/>
          <a:ext cx="10609262" cy="53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14">
                  <a:extLst>
                    <a:ext uri="{9D8B030D-6E8A-4147-A177-3AD203B41FA5}">
                      <a16:colId xmlns:a16="http://schemas.microsoft.com/office/drawing/2014/main" xmlns="" val="141965634"/>
                    </a:ext>
                  </a:extLst>
                </a:gridCol>
                <a:gridCol w="7718648">
                  <a:extLst>
                    <a:ext uri="{9D8B030D-6E8A-4147-A177-3AD203B41FA5}">
                      <a16:colId xmlns:a16="http://schemas.microsoft.com/office/drawing/2014/main" xmlns="" val="2183483335"/>
                    </a:ext>
                  </a:extLst>
                </a:gridCol>
              </a:tblGrid>
              <a:tr h="5374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Purpose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0571474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Arrays.toString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convert single dimensional array to string.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338747881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Arrays.deepToString()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convert multi-dimensional array to string.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603351413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Arrays.sort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sort array in ascending order.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4007276120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Arrays.parallelSort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Similar to </a:t>
                      </a:r>
                      <a:r>
                        <a:rPr lang="en-US" dirty="0" err="1">
                          <a:effectLst/>
                        </a:rPr>
                        <a:t>Arrays.sort</a:t>
                      </a:r>
                      <a:r>
                        <a:rPr lang="en-US" dirty="0">
                          <a:effectLst/>
                        </a:rPr>
                        <a:t>() (mainly for multiple thread).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162222808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Arrays.copyOf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copy the complete array to another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506798853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Arrays..</a:t>
                      </a:r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copyOfRange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Similar to </a:t>
                      </a:r>
                      <a:r>
                        <a:rPr lang="en-US" dirty="0" err="1">
                          <a:effectLst/>
                        </a:rPr>
                        <a:t>Arrays.copyOf</a:t>
                      </a:r>
                      <a:r>
                        <a:rPr lang="en-US" dirty="0">
                          <a:effectLst/>
                        </a:rPr>
                        <a:t>() but copy only within the given range.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301218960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Arrays.equals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For equality testing of two arrays.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230063910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Arrays.deepEquals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For equality testing given two arrays deeply.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213410662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Arrays.hashCode()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give hash code based on the contents of the specified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787130543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Arrays.deepHashCode()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give hash code based on the “deep contents” of given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3035509918"/>
                  </a:ext>
                </a:extLst>
              </a:tr>
              <a:tr h="436681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Arrays.compare()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Compares two specified arrays lexicographically.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21068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99389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5554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String Question 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5AF470F-C480-4DBF-A206-501B3DD8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8240" y="1052736"/>
            <a:ext cx="9067800" cy="331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DCBE97-02F6-4180-93B6-874CFBAD9D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3472" y="4365104"/>
            <a:ext cx="5495925" cy="24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03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Arrays class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6EF0336E-6B12-4D82-8C88-4700D8700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2622980"/>
              </p:ext>
            </p:extLst>
          </p:nvPr>
        </p:nvGraphicFramePr>
        <p:xfrm>
          <a:off x="973008" y="626778"/>
          <a:ext cx="10609262" cy="575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14">
                  <a:extLst>
                    <a:ext uri="{9D8B030D-6E8A-4147-A177-3AD203B41FA5}">
                      <a16:colId xmlns:a16="http://schemas.microsoft.com/office/drawing/2014/main" xmlns="" val="141965634"/>
                    </a:ext>
                  </a:extLst>
                </a:gridCol>
                <a:gridCol w="7718648">
                  <a:extLst>
                    <a:ext uri="{9D8B030D-6E8A-4147-A177-3AD203B41FA5}">
                      <a16:colId xmlns:a16="http://schemas.microsoft.com/office/drawing/2014/main" xmlns="" val="2183483335"/>
                    </a:ext>
                  </a:extLst>
                </a:gridCol>
              </a:tblGrid>
              <a:tr h="4990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Purpose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0571474"/>
                  </a:ext>
                </a:extLst>
              </a:tr>
              <a:tr h="622615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Arrays.compareUnsigned()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Compares two arrays lexicographically,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numerically treating elements as unsigned.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338747881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Arrays.setAll()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It set all elements of the specified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603351413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Arrays.parallelSetAll()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Set all elements of the specified array, in parallel.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4007276120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 err="1">
                          <a:solidFill>
                            <a:srgbClr val="2A28AF"/>
                          </a:solidFill>
                          <a:effectLst/>
                        </a:rPr>
                        <a:t>Arrays.fill</a:t>
                      </a:r>
                      <a:r>
                        <a:rPr lang="en-US" u="none" strike="noStrike" dirty="0">
                          <a:solidFill>
                            <a:srgbClr val="2A28AF"/>
                          </a:solidFill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fill array elements with given value.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162222808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Arrays.stream()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To return stream for the specified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506798853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Arrays.asList()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To return array as List.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301218960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Arrays.binarySearch()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Find index of array element.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230063910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Arrays.mismatch()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To return the index of the first mismatch between the two arrays.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213410662"/>
                  </a:ext>
                </a:extLst>
              </a:tr>
              <a:tr h="40545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Arrays.spliterator()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It returns a Spliterator covering all of the specified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787130543"/>
                  </a:ext>
                </a:extLst>
              </a:tr>
              <a:tr h="877321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Arrays.parallelPrefix()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It performs a given mathematical function on the elements of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 array cumulatively, and them modifies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 array concurrently.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3035509918"/>
                  </a:ext>
                </a:extLst>
              </a:tr>
              <a:tr h="367909"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21068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625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Arrays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33C5B0-4EF4-453A-A199-0FF315510129}"/>
              </a:ext>
            </a:extLst>
          </p:cNvPr>
          <p:cNvSpPr/>
          <p:nvPr/>
        </p:nvSpPr>
        <p:spPr>
          <a:xfrm>
            <a:off x="887800" y="5225559"/>
            <a:ext cx="135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9D2BB3-B5DD-4EFE-8C7F-2CC679D9B4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008" y="965165"/>
            <a:ext cx="8222704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FFB522-950D-43D5-942C-3F7412C467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5296669"/>
            <a:ext cx="3905250" cy="596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9DB1AF-07E9-4BB2-8A64-FCD3AA12ED48}"/>
              </a:ext>
            </a:extLst>
          </p:cNvPr>
          <p:cNvSpPr/>
          <p:nvPr/>
        </p:nvSpPr>
        <p:spPr>
          <a:xfrm>
            <a:off x="9768408" y="1340768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924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Arrays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0312066-0199-4E8B-BC97-5209F74D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7800" y="1090955"/>
            <a:ext cx="844867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B19D9D-D414-4FC1-9AA4-8E2A4C65EC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7608" y="5238095"/>
            <a:ext cx="3971925" cy="72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33C5B0-4EF4-453A-A199-0FF315510129}"/>
              </a:ext>
            </a:extLst>
          </p:cNvPr>
          <p:cNvSpPr/>
          <p:nvPr/>
        </p:nvSpPr>
        <p:spPr>
          <a:xfrm>
            <a:off x="887800" y="5225559"/>
            <a:ext cx="135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Output: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DF6A604-8BFA-4641-B210-525CBD0B1B3C}"/>
              </a:ext>
            </a:extLst>
          </p:cNvPr>
          <p:cNvSpPr/>
          <p:nvPr/>
        </p:nvSpPr>
        <p:spPr>
          <a:xfrm>
            <a:off x="9768408" y="1340768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919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Generally, String is a sequence of characters.</a:t>
            </a:r>
          </a:p>
          <a:p>
            <a:pPr algn="just"/>
            <a:r>
              <a:rPr lang="en-US" dirty="0"/>
              <a:t> But in Java, string is an object that represents a sequence of characters. </a:t>
            </a:r>
          </a:p>
          <a:p>
            <a:pPr algn="just"/>
            <a:r>
              <a:rPr lang="en-US" dirty="0"/>
              <a:t>String class is used to create a string object. </a:t>
            </a:r>
          </a:p>
          <a:p>
            <a:pPr algn="just"/>
            <a:r>
              <a:rPr lang="en-US" dirty="0"/>
              <a:t>It is a predefined immutable class that is present in </a:t>
            </a:r>
            <a:r>
              <a:rPr lang="en-US" dirty="0" err="1"/>
              <a:t>java.lang</a:t>
            </a:r>
            <a:r>
              <a:rPr lang="en-US" dirty="0"/>
              <a:t> package.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3942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to create String object in Java?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r>
              <a:rPr lang="en-US" dirty="0"/>
              <a:t>To handle string data in Java, we need an object of string class. </a:t>
            </a:r>
          </a:p>
          <a:p>
            <a:r>
              <a:rPr lang="en-US" dirty="0"/>
              <a:t>ways to create a String object in Java.</a:t>
            </a:r>
          </a:p>
          <a:p>
            <a:pPr lvl="1"/>
            <a:r>
              <a:rPr lang="en-US" dirty="0"/>
              <a:t>By string literal.</a:t>
            </a:r>
          </a:p>
          <a:p>
            <a:pPr lvl="1"/>
            <a:r>
              <a:rPr lang="en-US" dirty="0"/>
              <a:t>By new keyword.</a:t>
            </a:r>
          </a:p>
        </p:txBody>
      </p:sp>
    </p:spTree>
    <p:extLst>
      <p:ext uri="{BB962C8B-B14F-4D97-AF65-F5344CB8AC3E}">
        <p14:creationId xmlns:p14="http://schemas.microsoft.com/office/powerpoint/2010/main" xmlns="" val="34022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String literal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r>
              <a:rPr lang="en-US" dirty="0"/>
              <a:t>String literal in Java is created by using double quotes.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string literal is always created in the string constant pool. </a:t>
            </a:r>
          </a:p>
          <a:p>
            <a:r>
              <a:rPr lang="en-US" dirty="0"/>
              <a:t>In Java, </a:t>
            </a:r>
            <a:r>
              <a:rPr lang="en-US" u="sng" dirty="0"/>
              <a:t>String constant pool</a:t>
            </a:r>
            <a:r>
              <a:rPr lang="en-US" dirty="0"/>
              <a:t> (SCP) is a special area that is used for storing string objects.</a:t>
            </a:r>
          </a:p>
          <a:p>
            <a:r>
              <a:rPr lang="en-US" dirty="0"/>
              <a:t>SCP is a part of Heap memory area.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F2744D-057D-47CA-A952-CA3C53F447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5480" y="1556792"/>
            <a:ext cx="316835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956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12809</TotalTime>
  <Words>1451</Words>
  <Application>Microsoft Office PowerPoint</Application>
  <PresentationFormat>Custom</PresentationFormat>
  <Paragraphs>231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Object Oriented Programming Lecture-11</vt:lpstr>
      <vt:lpstr>java.util.Arrays class </vt:lpstr>
      <vt:lpstr>Methods of Arrays class</vt:lpstr>
      <vt:lpstr>Methods of Arrays class</vt:lpstr>
      <vt:lpstr>Methods of Arrays class</vt:lpstr>
      <vt:lpstr>Methods of Arrays class</vt:lpstr>
      <vt:lpstr>String class in Java</vt:lpstr>
      <vt:lpstr>How to create String object in Java?</vt:lpstr>
      <vt:lpstr>String literal in Java</vt:lpstr>
      <vt:lpstr>String literal in Java</vt:lpstr>
      <vt:lpstr>String literal in Java</vt:lpstr>
      <vt:lpstr>Creating String Object by new Keyword</vt:lpstr>
      <vt:lpstr>Creating String Object by new Keyword</vt:lpstr>
      <vt:lpstr>By converting Character Arrays into String</vt:lpstr>
      <vt:lpstr>String class in Java</vt:lpstr>
      <vt:lpstr>String class in Java</vt:lpstr>
      <vt:lpstr>Immutable String in Java</vt:lpstr>
      <vt:lpstr>Immutable String in Java</vt:lpstr>
      <vt:lpstr>Immutable String in Java</vt:lpstr>
      <vt:lpstr>Immutable String in Java</vt:lpstr>
      <vt:lpstr>Immutable String in Java</vt:lpstr>
      <vt:lpstr>String Methods in Java</vt:lpstr>
      <vt:lpstr>String Question  </vt:lpstr>
      <vt:lpstr>String Question  </vt:lpstr>
      <vt:lpstr>String Question  </vt:lpstr>
      <vt:lpstr>String Question  </vt:lpstr>
      <vt:lpstr>String Question  </vt:lpstr>
      <vt:lpstr>String Question  </vt:lpstr>
      <vt:lpstr>String Question  </vt:lpstr>
      <vt:lpstr>String Question 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245</cp:revision>
  <dcterms:created xsi:type="dcterms:W3CDTF">2021-08-25T05:28:10Z</dcterms:created>
  <dcterms:modified xsi:type="dcterms:W3CDTF">2022-03-14T17:11:52Z</dcterms:modified>
</cp:coreProperties>
</file>