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1525" r:id="rId2"/>
    <p:sldId id="1568" r:id="rId3"/>
    <p:sldId id="1569" r:id="rId4"/>
    <p:sldId id="1570" r:id="rId5"/>
    <p:sldId id="1571" r:id="rId6"/>
    <p:sldId id="1575" r:id="rId7"/>
    <p:sldId id="1572" r:id="rId8"/>
    <p:sldId id="1573" r:id="rId9"/>
    <p:sldId id="1574" r:id="rId10"/>
    <p:sldId id="1576" r:id="rId11"/>
    <p:sldId id="1577" r:id="rId12"/>
    <p:sldId id="1578" r:id="rId13"/>
    <p:sldId id="15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24" autoAdjust="0"/>
  </p:normalViewPr>
  <p:slideViewPr>
    <p:cSldViewPr>
      <p:cViewPr varScale="1">
        <p:scale>
          <a:sx n="66" d="100"/>
          <a:sy n="66" d="100"/>
        </p:scale>
        <p:origin x="-924" y="-96"/>
      </p:cViewPr>
      <p:guideLst>
        <p:guide orient="horz" pos="2160"/>
        <p:guide pos="3840"/>
      </p:guideLst>
    </p:cSldViewPr>
  </p:slideViewPr>
  <p:outlineViewPr>
    <p:cViewPr>
      <p:scale>
        <a:sx n="33" d="100"/>
        <a:sy n="33" d="100"/>
      </p:scale>
      <p:origin x="0" y="51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A44751-DEF6-40E3-8526-EC9A0AE72A1D}" type="datetimeFigureOut">
              <a:rPr lang="en-US" smtClean="0"/>
              <a:pPr/>
              <a:t>04/10/2022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5A771-5004-49EB-8943-BD9AC1DA33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FDDEF9-B2E9-46EA-A5FB-0F55ED130031}" type="datetime1">
              <a:rPr lang="en-US" smtClean="0"/>
              <a:pPr/>
              <a:t>04/10/2022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B484A6-4302-4DE9-B677-0768C64EA57E}" type="datetime1">
              <a:rPr lang="en-US" smtClean="0"/>
              <a:pPr/>
              <a:t>04/10/2022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D17423-B3AC-4F71-A3A1-AD699B87C198}" type="datetime1">
              <a:rPr lang="en-US" smtClean="0"/>
              <a:pPr/>
              <a:t>04/10/2022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480DAC-05B3-4649-9CBD-3C14F1F71087}" type="datetime1">
              <a:rPr lang="en-US" smtClean="0"/>
              <a:pPr/>
              <a:t>04/10/2022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CD43D-CA8C-411A-9A1C-6E2C3205A50C}" type="datetime1">
              <a:rPr lang="en-US" smtClean="0"/>
              <a:pPr/>
              <a:t>04/10/2022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AEFAE0-0EC1-4689-884C-6CED0C723D14}" type="datetime1">
              <a:rPr lang="en-US" smtClean="0"/>
              <a:pPr/>
              <a:t>04/10/2022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31F7D3-8CE2-4B3D-A1E8-22F07C27346D}" type="datetime1">
              <a:rPr lang="en-US" smtClean="0"/>
              <a:pPr/>
              <a:t>04/10/2022</a:t>
            </a:fld>
            <a:endParaRPr lang="en-US"/>
          </a:p>
        </p:txBody>
      </p:sp>
      <p:sp>
        <p:nvSpPr>
          <p:cNvPr id="8" name="Footer Placeholder 7"/>
          <p:cNvSpPr>
            <a:spLocks noGrp="1"/>
          </p:cNvSpPr>
          <p:nvPr>
            <p:ph type="ftr" sz="quarter" idx="11"/>
          </p:nvPr>
        </p:nvSpPr>
        <p:spPr/>
        <p:txBody>
          <a:bodyPr/>
          <a:lstStyle/>
          <a:p>
            <a:r>
              <a:rPr lang="en-US"/>
              <a:t>Object Oriented Programming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6948D0-E60B-4F04-AA1D-9A2F9035BE72}" type="datetime1">
              <a:rPr lang="en-US" smtClean="0"/>
              <a:pPr/>
              <a:t>04/10/2022</a:t>
            </a:fld>
            <a:endParaRPr lang="en-US"/>
          </a:p>
        </p:txBody>
      </p:sp>
      <p:sp>
        <p:nvSpPr>
          <p:cNvPr id="4" name="Footer Placeholder 3"/>
          <p:cNvSpPr>
            <a:spLocks noGrp="1"/>
          </p:cNvSpPr>
          <p:nvPr>
            <p:ph type="ftr" sz="quarter" idx="11"/>
          </p:nvPr>
        </p:nvSpPr>
        <p:spPr/>
        <p:txBody>
          <a:bodyPr/>
          <a:lstStyle/>
          <a:p>
            <a:r>
              <a:rPr lang="en-US"/>
              <a:t>Object Oriented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A3F66-EE36-4B28-87ED-205C9015204C}" type="datetime1">
              <a:rPr lang="en-US" smtClean="0"/>
              <a:pPr/>
              <a:t>04/10/2022</a:t>
            </a:fld>
            <a:endParaRPr lang="en-US"/>
          </a:p>
        </p:txBody>
      </p:sp>
      <p:sp>
        <p:nvSpPr>
          <p:cNvPr id="3" name="Footer Placeholder 2"/>
          <p:cNvSpPr>
            <a:spLocks noGrp="1"/>
          </p:cNvSpPr>
          <p:nvPr>
            <p:ph type="ftr" sz="quarter" idx="11"/>
          </p:nvPr>
        </p:nvSpPr>
        <p:spPr/>
        <p:txBody>
          <a:bodyPr/>
          <a:lstStyle/>
          <a:p>
            <a:r>
              <a:rPr lang="en-US"/>
              <a:t>Object Oriented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B11797-3AF0-46BA-87E9-F30940C1987B}" type="datetime1">
              <a:rPr lang="en-US" smtClean="0"/>
              <a:pPr/>
              <a:t>04/10/2022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3AD728-763A-4C79-8A54-E453C91DC763}" type="datetime1">
              <a:rPr lang="en-US" smtClean="0"/>
              <a:pPr/>
              <a:t>04/10/2022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3C600-3278-4C42-8943-AC4E369A050B}" type="datetime1">
              <a:rPr lang="en-US" smtClean="0"/>
              <a:pPr/>
              <a:t>04/10/2022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Object Oriented Programming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nlinegdb.com/hWbbXuBkI"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nlinegdb.com/2maSllIFZ"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onlinegdb.com/Vw6ztjwg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nlinegdb.com/0pXlQ3x99"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onlinegdb.com/MZkGokhfH"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onlinegdb.com/Kjc6fpC8h"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onlinegdb.com/Og3yLNIA-"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onlinegdb.com/Ji6BWe7hAY"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onlinegdb.com/Q9oOWOmWu" TargetMode="External"/><Relationship Id="rId4" Type="http://schemas.openxmlformats.org/officeDocument/2006/relationships/hyperlink" Target="https://onlinegdb.com/QUjlUOh0V"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onlinegdb.com/a4OCgdH2w"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nlinegdb.com/HpXC38ejl"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onlinegdb.com/T_Ec99m8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onlinegdb.com/elXGIccQx"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56D84A7-6477-406F-8B6C-54AB870494E1}"/>
              </a:ext>
            </a:extLst>
          </p:cNvPr>
          <p:cNvSpPr>
            <a:spLocks noGrp="1"/>
          </p:cNvSpPr>
          <p:nvPr>
            <p:ph type="ctrTitle"/>
          </p:nvPr>
        </p:nvSpPr>
        <p:spPr/>
        <p:style>
          <a:lnRef idx="3">
            <a:schemeClr val="lt1"/>
          </a:lnRef>
          <a:fillRef idx="1">
            <a:schemeClr val="accent1"/>
          </a:fillRef>
          <a:effectRef idx="1">
            <a:schemeClr val="accent1"/>
          </a:effectRef>
          <a:fontRef idx="minor">
            <a:schemeClr val="lt1"/>
          </a:fontRef>
        </p:style>
        <p:txBody>
          <a:bodyPr/>
          <a:lstStyle/>
          <a:p>
            <a:r>
              <a:rPr lang="en-US" dirty="0"/>
              <a:t>Object Oriented Programming</a:t>
            </a:r>
            <a:r>
              <a:rPr lang="en-IN" dirty="0"/>
              <a:t/>
            </a:r>
            <a:br>
              <a:rPr lang="en-IN" dirty="0"/>
            </a:br>
            <a:r>
              <a:rPr lang="en-IN" sz="2400" dirty="0" smtClean="0">
                <a:solidFill>
                  <a:schemeClr val="tx1"/>
                </a:solidFill>
              </a:rPr>
              <a:t>Lecture-15</a:t>
            </a:r>
            <a:endParaRPr lang="en-IN" sz="2400" dirty="0">
              <a:solidFill>
                <a:schemeClr val="tx1"/>
              </a:solidFill>
            </a:endParaRPr>
          </a:p>
        </p:txBody>
      </p:sp>
      <p:sp>
        <p:nvSpPr>
          <p:cNvPr id="5" name="Slide Number Placeholder 4">
            <a:extLst>
              <a:ext uri="{FF2B5EF4-FFF2-40B4-BE49-F238E27FC236}">
                <a16:creationId xmlns:a16="http://schemas.microsoft.com/office/drawing/2014/main" xmlns="" id="{EFACABF3-0CD9-4EEC-BAD0-86EB51425063}"/>
              </a:ext>
            </a:extLst>
          </p:cNvPr>
          <p:cNvSpPr>
            <a:spLocks noGrp="1"/>
          </p:cNvSpPr>
          <p:nvPr>
            <p:ph type="sldNum" sz="quarter" idx="12"/>
          </p:nvPr>
        </p:nvSpPr>
        <p:spPr/>
        <p:txBody>
          <a:bodyPr/>
          <a:lstStyle/>
          <a:p>
            <a:pPr>
              <a:defRPr/>
            </a:pPr>
            <a:fld id="{02246FD1-0723-4B2F-9706-10282F2BA698}" type="slidenum">
              <a:rPr lang="en-US" smtClean="0"/>
              <a:pPr>
                <a:defRPr/>
              </a:pPr>
              <a:t>1</a:t>
            </a:fld>
            <a:r>
              <a:rPr lang="en-US"/>
              <a:t> </a:t>
            </a:r>
            <a:endParaRPr lang="en-US" dirty="0"/>
          </a:p>
        </p:txBody>
      </p:sp>
      <p:sp>
        <p:nvSpPr>
          <p:cNvPr id="9" name="Date Placeholder 8"/>
          <p:cNvSpPr>
            <a:spLocks noGrp="1"/>
          </p:cNvSpPr>
          <p:nvPr>
            <p:ph type="dt" sz="half" idx="10"/>
          </p:nvPr>
        </p:nvSpPr>
        <p:spPr/>
        <p:txBody>
          <a:bodyPr/>
          <a:lstStyle/>
          <a:p>
            <a:fld id="{0F18F5DC-B5BA-47BA-870A-670EC4E29760}" type="datetime1">
              <a:rPr lang="en-US" smtClean="0"/>
              <a:pPr/>
              <a:t>04/10/2022</a:t>
            </a:fld>
            <a:endParaRPr lang="en-US"/>
          </a:p>
        </p:txBody>
      </p:sp>
      <p:sp>
        <p:nvSpPr>
          <p:cNvPr id="8" name="Subtitle 6">
            <a:extLst>
              <a:ext uri="{FF2B5EF4-FFF2-40B4-BE49-F238E27FC236}">
                <a16:creationId xmlns:a16="http://schemas.microsoft.com/office/drawing/2014/main" xmlns="" id="{0502EA5C-E97C-4515-A9C8-E7E49014B56E}"/>
              </a:ext>
            </a:extLst>
          </p:cNvPr>
          <p:cNvSpPr txBox="1">
            <a:spLocks/>
          </p:cNvSpPr>
          <p:nvPr/>
        </p:nvSpPr>
        <p:spPr>
          <a:xfrm>
            <a:off x="4079776" y="4797152"/>
            <a:ext cx="6400800" cy="5334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IN" dirty="0">
                <a:solidFill>
                  <a:srgbClr val="C00000"/>
                </a:solidFill>
              </a:rPr>
              <a:t>Prof. Varsha Dange</a:t>
            </a:r>
          </a:p>
        </p:txBody>
      </p:sp>
      <p:sp>
        <p:nvSpPr>
          <p:cNvPr id="3" name="Rectangle 2">
            <a:extLst>
              <a:ext uri="{FF2B5EF4-FFF2-40B4-BE49-F238E27FC236}">
                <a16:creationId xmlns:a16="http://schemas.microsoft.com/office/drawing/2014/main" xmlns="" id="{8895A263-E8CC-4477-83E0-DACC8FE3413D}"/>
              </a:ext>
            </a:extLst>
          </p:cNvPr>
          <p:cNvSpPr/>
          <p:nvPr/>
        </p:nvSpPr>
        <p:spPr>
          <a:xfrm>
            <a:off x="2927648" y="3818389"/>
            <a:ext cx="6840760" cy="369332"/>
          </a:xfrm>
          <a:prstGeom prst="rect">
            <a:avLst/>
          </a:prstGeom>
        </p:spPr>
        <p:txBody>
          <a:bodyPr wrap="square">
            <a:spAutoFit/>
          </a:bodyPr>
          <a:lstStyle/>
          <a:p>
            <a:r>
              <a:rPr lang="en-US" dirty="0" smtClean="0"/>
              <a:t>Using final with Inheritance, Accessing super class member</a:t>
            </a:r>
            <a:endParaRPr lang="en-US" dirty="0"/>
          </a:p>
        </p:txBody>
      </p:sp>
    </p:spTree>
    <p:extLst>
      <p:ext uri="{BB962C8B-B14F-4D97-AF65-F5344CB8AC3E}">
        <p14:creationId xmlns:p14="http://schemas.microsoft.com/office/powerpoint/2010/main" xmlns="" val="13599864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smtClean="0">
                <a:solidFill>
                  <a:schemeClr val="bg1"/>
                </a:solidFill>
              </a:rPr>
              <a:t>Accessing super class member</a:t>
            </a:r>
            <a:endParaRPr lang="en-US" sz="3200" b="1" dirty="0">
              <a:solidFill>
                <a:schemeClr val="bg1"/>
              </a:solidFill>
            </a:endParaRPr>
          </a:p>
        </p:txBody>
      </p:sp>
      <p:pic>
        <p:nvPicPr>
          <p:cNvPr id="6" name="Picture 5">
            <a:extLst>
              <a:ext uri="{FF2B5EF4-FFF2-40B4-BE49-F238E27FC236}">
                <a16:creationId xmlns:a16="http://schemas.microsoft.com/office/drawing/2014/main" xmlns="" id="{26CDAC15-0FE6-4AFF-9000-B75125C68F8D}"/>
              </a:ext>
            </a:extLst>
          </p:cNvPr>
          <p:cNvPicPr>
            <a:picLocks noChangeAspect="1"/>
          </p:cNvPicPr>
          <p:nvPr/>
        </p:nvPicPr>
        <p:blipFill>
          <a:blip r:embed="rId2" cstate="print"/>
          <a:stretch>
            <a:fillRect/>
          </a:stretch>
        </p:blipFill>
        <p:spPr>
          <a:xfrm>
            <a:off x="3180963" y="5931468"/>
            <a:ext cx="1402869" cy="388294"/>
          </a:xfrm>
          <a:prstGeom prst="rect">
            <a:avLst/>
          </a:prstGeom>
          <a:ln>
            <a:solidFill>
              <a:schemeClr val="bg1"/>
            </a:solidFill>
          </a:ln>
        </p:spPr>
      </p:pic>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908719"/>
            <a:ext cx="11065336" cy="4871885"/>
          </a:xfrm>
        </p:spPr>
        <p:txBody>
          <a:bodyPr>
            <a:normAutofit lnSpcReduction="10000"/>
          </a:bodyPr>
          <a:lstStyle/>
          <a:p>
            <a:r>
              <a:rPr lang="en-US" sz="2800" b="1" dirty="0" smtClean="0"/>
              <a:t>super can be used to refer immediate parent class instance variable:</a:t>
            </a:r>
          </a:p>
          <a:p>
            <a:pPr algn="just"/>
            <a:r>
              <a:rPr lang="en-US" sz="2800" dirty="0" smtClean="0"/>
              <a:t>The keyword “super” can be used to call an instance variable of the super class. </a:t>
            </a:r>
          </a:p>
          <a:p>
            <a:pPr algn="just"/>
            <a:r>
              <a:rPr lang="en-US" sz="2800" dirty="0" smtClean="0"/>
              <a:t>When we declare an instance variable in the subclass with the same name as provided in the super class, we cannot access instance variable of the super class by its name in the subclass.</a:t>
            </a:r>
          </a:p>
          <a:p>
            <a:pPr algn="just"/>
            <a:r>
              <a:rPr lang="en-US" sz="2800" dirty="0" smtClean="0"/>
              <a:t>This is because it has the same name.</a:t>
            </a:r>
          </a:p>
          <a:p>
            <a:pPr algn="just"/>
            <a:r>
              <a:rPr lang="en-US" sz="2800" dirty="0" smtClean="0"/>
              <a:t> To solve this problem, we can use super keyword in the subclass to refer to super class members.</a:t>
            </a:r>
          </a:p>
          <a:p>
            <a:r>
              <a:rPr lang="en-US" sz="2400" dirty="0" smtClean="0">
                <a:hlinkClick r:id="rId3"/>
              </a:rPr>
              <a:t>Example</a:t>
            </a:r>
            <a:r>
              <a:rPr lang="en-US" sz="2400" dirty="0" smtClean="0"/>
              <a:t/>
            </a:r>
            <a:br>
              <a:rPr lang="en-US" sz="2400" dirty="0" smtClean="0"/>
            </a:br>
            <a:endParaRPr lang="en-US" sz="2400" dirty="0" smtClean="0"/>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smtClean="0">
                <a:solidFill>
                  <a:schemeClr val="bg1"/>
                </a:solidFill>
              </a:rPr>
              <a:t>Accessing super class member</a:t>
            </a:r>
            <a:endParaRPr lang="en-US" sz="3200" b="1" dirty="0">
              <a:solidFill>
                <a:schemeClr val="bg1"/>
              </a:solidFill>
            </a:endParaRPr>
          </a:p>
        </p:txBody>
      </p:sp>
      <p:pic>
        <p:nvPicPr>
          <p:cNvPr id="6" name="Picture 5">
            <a:extLst>
              <a:ext uri="{FF2B5EF4-FFF2-40B4-BE49-F238E27FC236}">
                <a16:creationId xmlns:a16="http://schemas.microsoft.com/office/drawing/2014/main" xmlns="" id="{26CDAC15-0FE6-4AFF-9000-B75125C68F8D}"/>
              </a:ext>
            </a:extLst>
          </p:cNvPr>
          <p:cNvPicPr>
            <a:picLocks noChangeAspect="1"/>
          </p:cNvPicPr>
          <p:nvPr/>
        </p:nvPicPr>
        <p:blipFill>
          <a:blip r:embed="rId2" cstate="print"/>
          <a:stretch>
            <a:fillRect/>
          </a:stretch>
        </p:blipFill>
        <p:spPr>
          <a:xfrm>
            <a:off x="3180963" y="5931468"/>
            <a:ext cx="1402869" cy="388294"/>
          </a:xfrm>
          <a:prstGeom prst="rect">
            <a:avLst/>
          </a:prstGeom>
          <a:ln>
            <a:solidFill>
              <a:schemeClr val="bg1"/>
            </a:solidFill>
          </a:ln>
        </p:spPr>
      </p:pic>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908719"/>
            <a:ext cx="11065336" cy="4871885"/>
          </a:xfrm>
        </p:spPr>
        <p:txBody>
          <a:bodyPr>
            <a:normAutofit lnSpcReduction="10000"/>
          </a:bodyPr>
          <a:lstStyle/>
          <a:p>
            <a:r>
              <a:rPr lang="en-US" sz="2800" b="1" dirty="0" smtClean="0"/>
              <a:t>super can be used to invoke immediate parent class constructor: </a:t>
            </a:r>
          </a:p>
          <a:p>
            <a:r>
              <a:rPr lang="en-US" sz="2800" dirty="0" smtClean="0"/>
              <a:t>We know that a constructor  is used to create an instance of a class. </a:t>
            </a:r>
          </a:p>
          <a:p>
            <a:r>
              <a:rPr lang="en-US" sz="2800" dirty="0" smtClean="0"/>
              <a:t>The constructor of super class cannot be inherited into subclass. </a:t>
            </a:r>
          </a:p>
          <a:p>
            <a:r>
              <a:rPr lang="en-US" sz="2800" dirty="0" smtClean="0"/>
              <a:t>It can only be called from the constructor of subclass using the keyword super.</a:t>
            </a:r>
          </a:p>
          <a:p>
            <a:r>
              <a:rPr lang="en-US" sz="2800" dirty="0" smtClean="0"/>
              <a:t>The statement super() or super(arguments) must be the first line of child class constructor. </a:t>
            </a:r>
          </a:p>
          <a:p>
            <a:r>
              <a:rPr lang="en-US" sz="2800" dirty="0" smtClean="0"/>
              <a:t>Calling a parent class constructor’s name in the child class causes syntax error.</a:t>
            </a:r>
          </a:p>
          <a:p>
            <a:r>
              <a:rPr lang="en-US" sz="2400" dirty="0" smtClean="0">
                <a:hlinkClick r:id="rId3"/>
              </a:rPr>
              <a:t>Example </a:t>
            </a:r>
            <a:r>
              <a:rPr lang="en-US" sz="2400" dirty="0" smtClean="0"/>
              <a:t/>
            </a:r>
            <a:br>
              <a:rPr lang="en-US" sz="2400" dirty="0" smtClean="0"/>
            </a:br>
            <a:endParaRPr lang="en-US" sz="2400" dirty="0" smtClean="0"/>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smtClean="0">
                <a:solidFill>
                  <a:schemeClr val="bg1"/>
                </a:solidFill>
              </a:rPr>
              <a:t>Accessing super class member</a:t>
            </a:r>
            <a:endParaRPr lang="en-US" sz="3200" b="1" dirty="0">
              <a:solidFill>
                <a:schemeClr val="bg1"/>
              </a:solidFill>
            </a:endParaRPr>
          </a:p>
        </p:txBody>
      </p:sp>
      <p:pic>
        <p:nvPicPr>
          <p:cNvPr id="6" name="Picture 5">
            <a:extLst>
              <a:ext uri="{FF2B5EF4-FFF2-40B4-BE49-F238E27FC236}">
                <a16:creationId xmlns:a16="http://schemas.microsoft.com/office/drawing/2014/main" xmlns="" id="{26CDAC15-0FE6-4AFF-9000-B75125C68F8D}"/>
              </a:ext>
            </a:extLst>
          </p:cNvPr>
          <p:cNvPicPr>
            <a:picLocks noChangeAspect="1"/>
          </p:cNvPicPr>
          <p:nvPr/>
        </p:nvPicPr>
        <p:blipFill>
          <a:blip r:embed="rId2" cstate="print"/>
          <a:stretch>
            <a:fillRect/>
          </a:stretch>
        </p:blipFill>
        <p:spPr>
          <a:xfrm>
            <a:off x="3180963" y="5931468"/>
            <a:ext cx="1402869" cy="388294"/>
          </a:xfrm>
          <a:prstGeom prst="rect">
            <a:avLst/>
          </a:prstGeom>
          <a:ln>
            <a:solidFill>
              <a:schemeClr val="bg1"/>
            </a:solidFill>
          </a:ln>
        </p:spPr>
      </p:pic>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908719"/>
            <a:ext cx="11065336" cy="4871885"/>
          </a:xfrm>
        </p:spPr>
        <p:txBody>
          <a:bodyPr>
            <a:normAutofit/>
          </a:bodyPr>
          <a:lstStyle/>
          <a:p>
            <a:r>
              <a:rPr lang="en-US" sz="2800" b="1" dirty="0" smtClean="0"/>
              <a:t>super can be used to invoke immediate parent class method:</a:t>
            </a:r>
          </a:p>
          <a:p>
            <a:r>
              <a:rPr lang="en-US" sz="2800" dirty="0" smtClean="0"/>
              <a:t>The reserved word “super” can also be used to reference a method in addition to the constructor in the super class. </a:t>
            </a:r>
          </a:p>
          <a:p>
            <a:r>
              <a:rPr lang="en-US" sz="2800" dirty="0" smtClean="0"/>
              <a:t>If a method of the subclass overrides one of the methods of its super class, the overridden method can be called through the use of a ‘super’ keyword. </a:t>
            </a:r>
          </a:p>
          <a:p>
            <a:r>
              <a:rPr lang="en-US" sz="2400" dirty="0" smtClean="0">
                <a:hlinkClick r:id="rId3"/>
              </a:rPr>
              <a:t>Example </a:t>
            </a:r>
            <a:r>
              <a:rPr lang="en-US" sz="2400" dirty="0" smtClean="0"/>
              <a:t/>
            </a:r>
            <a:br>
              <a:rPr lang="en-US" sz="2400" dirty="0" smtClean="0"/>
            </a:br>
            <a:endParaRPr lang="en-US" sz="2400" dirty="0" smtClean="0"/>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2D62BF-DF95-4650-8267-2296BB59069C}"/>
              </a:ext>
            </a:extLst>
          </p:cNvPr>
          <p:cNvSpPr>
            <a:spLocks noGrp="1"/>
          </p:cNvSpPr>
          <p:nvPr>
            <p:ph type="title"/>
          </p:nvPr>
        </p:nvSpPr>
        <p:spPr>
          <a:xfrm>
            <a:off x="973008" y="188640"/>
            <a:ext cx="9875520" cy="288032"/>
          </a:xfrm>
        </p:spPr>
        <p:txBody>
          <a:bodyPr>
            <a:noAutofit/>
          </a:bodyPr>
          <a:lstStyle/>
          <a:p>
            <a:r>
              <a:rPr lang="en-US" sz="3200" b="1">
                <a:solidFill>
                  <a:schemeClr val="bg1"/>
                </a:solidFill>
              </a:rPr>
              <a:t>Difference between </a:t>
            </a:r>
            <a:r>
              <a:rPr lang="en-US" sz="3200" b="1" dirty="0">
                <a:solidFill>
                  <a:schemeClr val="bg1"/>
                </a:solidFill>
              </a:rPr>
              <a:t>this and super</a:t>
            </a:r>
            <a:endParaRPr lang="en-US" sz="3200" dirty="0">
              <a:solidFill>
                <a:schemeClr val="bg1"/>
              </a:solidFill>
            </a:endParaRPr>
          </a:p>
        </p:txBody>
      </p:sp>
      <p:pic>
        <p:nvPicPr>
          <p:cNvPr id="6" name="Picture 5">
            <a:extLst>
              <a:ext uri="{FF2B5EF4-FFF2-40B4-BE49-F238E27FC236}">
                <a16:creationId xmlns="" xmlns:a16="http://schemas.microsoft.com/office/drawing/2014/main" id="{26CDAC15-0FE6-4AFF-9000-B75125C68F8D}"/>
              </a:ext>
            </a:extLst>
          </p:cNvPr>
          <p:cNvPicPr>
            <a:picLocks noChangeAspect="1"/>
          </p:cNvPicPr>
          <p:nvPr/>
        </p:nvPicPr>
        <p:blipFill>
          <a:blip r:embed="rId2" cstate="print"/>
          <a:stretch>
            <a:fillRect/>
          </a:stretch>
        </p:blipFill>
        <p:spPr>
          <a:xfrm>
            <a:off x="3180963" y="5931468"/>
            <a:ext cx="1402869" cy="388294"/>
          </a:xfrm>
          <a:prstGeom prst="rect">
            <a:avLst/>
          </a:prstGeom>
          <a:ln>
            <a:solidFill>
              <a:schemeClr val="bg1"/>
            </a:solidFill>
          </a:ln>
        </p:spPr>
      </p:pic>
      <p:graphicFrame>
        <p:nvGraphicFramePr>
          <p:cNvPr id="5" name="Content Placeholder 4"/>
          <p:cNvGraphicFramePr>
            <a:graphicFrameLocks noGrp="1"/>
          </p:cNvGraphicFramePr>
          <p:nvPr>
            <p:ph idx="1"/>
          </p:nvPr>
        </p:nvGraphicFramePr>
        <p:xfrm>
          <a:off x="767408" y="836712"/>
          <a:ext cx="11066463" cy="5472608"/>
        </p:xfrm>
        <a:graphic>
          <a:graphicData uri="http://schemas.openxmlformats.org/drawingml/2006/table">
            <a:tbl>
              <a:tblPr firstRow="1" bandRow="1">
                <a:tableStyleId>{5C22544A-7EE6-4342-B048-85BDC9FD1C3A}</a:tableStyleId>
              </a:tblPr>
              <a:tblGrid>
                <a:gridCol w="864096">
                  <a:extLst>
                    <a:ext uri="{9D8B030D-6E8A-4147-A177-3AD203B41FA5}">
                      <a16:colId xmlns="" xmlns:a16="http://schemas.microsoft.com/office/drawing/2014/main" val="20000"/>
                    </a:ext>
                  </a:extLst>
                </a:gridCol>
                <a:gridCol w="4536504">
                  <a:extLst>
                    <a:ext uri="{9D8B030D-6E8A-4147-A177-3AD203B41FA5}">
                      <a16:colId xmlns="" xmlns:a16="http://schemas.microsoft.com/office/drawing/2014/main" val="20001"/>
                    </a:ext>
                  </a:extLst>
                </a:gridCol>
                <a:gridCol w="5665863">
                  <a:extLst>
                    <a:ext uri="{9D8B030D-6E8A-4147-A177-3AD203B41FA5}">
                      <a16:colId xmlns="" xmlns:a16="http://schemas.microsoft.com/office/drawing/2014/main" val="20002"/>
                    </a:ext>
                  </a:extLst>
                </a:gridCol>
              </a:tblGrid>
              <a:tr h="815216">
                <a:tc>
                  <a:txBody>
                    <a:bodyPr/>
                    <a:lstStyle/>
                    <a:p>
                      <a:pPr algn="ctr"/>
                      <a:r>
                        <a:rPr lang="en-US" b="1" dirty="0">
                          <a:solidFill>
                            <a:srgbClr val="FFFFFF"/>
                          </a:solidFill>
                        </a:rPr>
                        <a:t>SN</a:t>
                      </a:r>
                    </a:p>
                  </a:txBody>
                  <a:tcPr marL="76200" marR="76200" marT="76200" marB="76200" anchor="ctr"/>
                </a:tc>
                <a:tc>
                  <a:txBody>
                    <a:bodyPr/>
                    <a:lstStyle/>
                    <a:p>
                      <a:pPr algn="ctr"/>
                      <a:r>
                        <a:rPr lang="en-US" b="1">
                          <a:solidFill>
                            <a:srgbClr val="FFFFFF"/>
                          </a:solidFill>
                        </a:rPr>
                        <a:t>‘this’ keyword</a:t>
                      </a:r>
                    </a:p>
                  </a:txBody>
                  <a:tcPr marL="76200" marR="76200" marT="76200" marB="76200" anchor="ctr"/>
                </a:tc>
                <a:tc>
                  <a:txBody>
                    <a:bodyPr/>
                    <a:lstStyle/>
                    <a:p>
                      <a:pPr algn="ctr"/>
                      <a:r>
                        <a:rPr lang="en-US" b="1">
                          <a:solidFill>
                            <a:srgbClr val="FFFFFF"/>
                          </a:solidFill>
                        </a:rPr>
                        <a:t>‘super’ keyword</a:t>
                      </a:r>
                    </a:p>
                  </a:txBody>
                  <a:tcPr marL="76200" marR="76200" marT="76200" marB="76200" anchor="ctr"/>
                </a:tc>
                <a:extLst>
                  <a:ext uri="{0D108BD9-81ED-4DB2-BD59-A6C34878D82A}">
                    <a16:rowId xmlns="" xmlns:a16="http://schemas.microsoft.com/office/drawing/2014/main" val="10000"/>
                  </a:ext>
                </a:extLst>
              </a:tr>
              <a:tr h="973819">
                <a:tc>
                  <a:txBody>
                    <a:bodyPr/>
                    <a:lstStyle/>
                    <a:p>
                      <a:pPr algn="l"/>
                      <a:r>
                        <a:rPr lang="en-US" b="0"/>
                        <a:t>1.</a:t>
                      </a:r>
                    </a:p>
                  </a:txBody>
                  <a:tcPr marL="76200" marR="76200" marT="76200" marB="76200" anchor="ctr"/>
                </a:tc>
                <a:tc>
                  <a:txBody>
                    <a:bodyPr/>
                    <a:lstStyle/>
                    <a:p>
                      <a:pPr algn="l"/>
                      <a:r>
                        <a:rPr lang="en-US" b="0"/>
                        <a:t>“this” is a reference variable that contains current class objects.</a:t>
                      </a:r>
                    </a:p>
                  </a:txBody>
                  <a:tcPr marL="76200" marR="76200" marT="76200" marB="76200" anchor="ctr"/>
                </a:tc>
                <a:tc>
                  <a:txBody>
                    <a:bodyPr/>
                    <a:lstStyle/>
                    <a:p>
                      <a:pPr algn="l"/>
                      <a:r>
                        <a:rPr lang="en-US" b="0"/>
                        <a:t>“super” is a reference variable that contains immediate super class objects.</a:t>
                      </a:r>
                    </a:p>
                  </a:txBody>
                  <a:tcPr marL="76200" marR="76200" marT="76200" marB="76200" anchor="ctr"/>
                </a:tc>
                <a:extLst>
                  <a:ext uri="{0D108BD9-81ED-4DB2-BD59-A6C34878D82A}">
                    <a16:rowId xmlns="" xmlns:a16="http://schemas.microsoft.com/office/drawing/2014/main" val="10001"/>
                  </a:ext>
                </a:extLst>
              </a:tr>
              <a:tr h="1354877">
                <a:tc>
                  <a:txBody>
                    <a:bodyPr/>
                    <a:lstStyle/>
                    <a:p>
                      <a:pPr algn="l"/>
                      <a:r>
                        <a:rPr lang="en-US" b="0"/>
                        <a:t>2.</a:t>
                      </a:r>
                    </a:p>
                  </a:txBody>
                  <a:tcPr marL="76200" marR="76200" marT="76200" marB="76200" anchor="ctr"/>
                </a:tc>
                <a:tc>
                  <a:txBody>
                    <a:bodyPr/>
                    <a:lstStyle/>
                    <a:p>
                      <a:pPr algn="l"/>
                      <a:r>
                        <a:rPr lang="en-US" b="0"/>
                        <a:t>Any member of the current class object from within an instance method or a constructor can be referred by using this keyword.</a:t>
                      </a:r>
                    </a:p>
                  </a:txBody>
                  <a:tcPr marL="76200" marR="76200" marT="76200" marB="76200" anchor="ctr"/>
                </a:tc>
                <a:tc>
                  <a:txBody>
                    <a:bodyPr/>
                    <a:lstStyle/>
                    <a:p>
                      <a:pPr algn="l"/>
                      <a:r>
                        <a:rPr lang="en-US" b="0"/>
                        <a:t>If the method overrides one of its super class’s method, the overridden method can be called through the use of super keyword.</a:t>
                      </a:r>
                    </a:p>
                  </a:txBody>
                  <a:tcPr marL="76200" marR="76200" marT="76200" marB="76200" anchor="ctr"/>
                </a:tc>
                <a:extLst>
                  <a:ext uri="{0D108BD9-81ED-4DB2-BD59-A6C34878D82A}">
                    <a16:rowId xmlns="" xmlns:a16="http://schemas.microsoft.com/office/drawing/2014/main" val="10002"/>
                  </a:ext>
                </a:extLst>
              </a:tr>
              <a:tr h="1354877">
                <a:tc>
                  <a:txBody>
                    <a:bodyPr/>
                    <a:lstStyle/>
                    <a:p>
                      <a:pPr algn="l"/>
                      <a:r>
                        <a:rPr lang="en-US" b="0"/>
                        <a:t>3.</a:t>
                      </a:r>
                    </a:p>
                  </a:txBody>
                  <a:tcPr marL="76200" marR="76200" marT="76200" marB="76200" anchor="ctr"/>
                </a:tc>
                <a:tc>
                  <a:txBody>
                    <a:bodyPr/>
                    <a:lstStyle/>
                    <a:p>
                      <a:pPr algn="l"/>
                      <a:r>
                        <a:rPr lang="en-US" b="0"/>
                        <a:t>‘this’ keyword is used to call another constructor from within a constructor in the same class.</a:t>
                      </a:r>
                    </a:p>
                  </a:txBody>
                  <a:tcPr marL="76200" marR="76200" marT="76200" marB="76200" anchor="ctr"/>
                </a:tc>
                <a:tc>
                  <a:txBody>
                    <a:bodyPr/>
                    <a:lstStyle/>
                    <a:p>
                      <a:pPr algn="l"/>
                      <a:r>
                        <a:rPr lang="en-US" b="0"/>
                        <a:t>‘super’ keyword is used to call the super class’s constructor from within a constructor of the subclass.</a:t>
                      </a:r>
                    </a:p>
                  </a:txBody>
                  <a:tcPr marL="76200" marR="76200" marT="76200" marB="76200" anchor="ctr"/>
                </a:tc>
                <a:extLst>
                  <a:ext uri="{0D108BD9-81ED-4DB2-BD59-A6C34878D82A}">
                    <a16:rowId xmlns="" xmlns:a16="http://schemas.microsoft.com/office/drawing/2014/main" val="10003"/>
                  </a:ext>
                </a:extLst>
              </a:tr>
              <a:tr h="973819">
                <a:tc>
                  <a:txBody>
                    <a:bodyPr/>
                    <a:lstStyle/>
                    <a:p>
                      <a:pPr algn="l"/>
                      <a:r>
                        <a:rPr lang="en-US" b="0"/>
                        <a:t>4.</a:t>
                      </a:r>
                    </a:p>
                  </a:txBody>
                  <a:tcPr marL="76200" marR="76200" marT="76200" marB="76200" anchor="ctr"/>
                </a:tc>
                <a:tc>
                  <a:txBody>
                    <a:bodyPr/>
                    <a:lstStyle/>
                    <a:p>
                      <a:pPr algn="l"/>
                      <a:r>
                        <a:rPr lang="en-US" b="0"/>
                        <a:t>JVM never put automatically this() keyword like super() in Java.</a:t>
                      </a:r>
                    </a:p>
                  </a:txBody>
                  <a:tcPr marL="76200" marR="76200" marT="76200" marB="76200" anchor="ctr"/>
                </a:tc>
                <a:tc>
                  <a:txBody>
                    <a:bodyPr/>
                    <a:lstStyle/>
                    <a:p>
                      <a:pPr algn="l"/>
                      <a:r>
                        <a:rPr lang="en-US" b="0" dirty="0"/>
                        <a:t>By default JVM automatically put the super() keyword at first line inside the </a:t>
                      </a:r>
                      <a:r>
                        <a:rPr lang="en-US" b="0" dirty="0" smtClean="0"/>
                        <a:t>constructor(for</a:t>
                      </a:r>
                      <a:r>
                        <a:rPr lang="en-US" b="0" baseline="0" dirty="0" smtClean="0"/>
                        <a:t> default constructor)</a:t>
                      </a:r>
                      <a:endParaRPr lang="en-US" b="0" dirty="0"/>
                    </a:p>
                  </a:txBody>
                  <a:tcPr marL="76200" marR="76200" marT="76200" marB="76200" anchor="ct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441231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smtClean="0">
                <a:solidFill>
                  <a:schemeClr val="bg1"/>
                </a:solidFill>
              </a:rPr>
              <a:t>Using  </a:t>
            </a:r>
            <a:r>
              <a:rPr lang="en-US" sz="3200" b="1" dirty="0" smtClean="0">
                <a:solidFill>
                  <a:schemeClr val="bg1"/>
                </a:solidFill>
              </a:rPr>
              <a:t>final with Inheritance</a:t>
            </a:r>
            <a:endParaRPr lang="en-US" sz="3200" dirty="0">
              <a:solidFill>
                <a:schemeClr val="bg1"/>
              </a:solidFill>
            </a:endParaRPr>
          </a:p>
        </p:txBody>
      </p:sp>
      <p:pic>
        <p:nvPicPr>
          <p:cNvPr id="6" name="Picture 5">
            <a:extLst>
              <a:ext uri="{FF2B5EF4-FFF2-40B4-BE49-F238E27FC236}">
                <a16:creationId xmlns:a16="http://schemas.microsoft.com/office/drawing/2014/main" xmlns="" id="{26CDAC15-0FE6-4AFF-9000-B75125C68F8D}"/>
              </a:ext>
            </a:extLst>
          </p:cNvPr>
          <p:cNvPicPr>
            <a:picLocks noChangeAspect="1"/>
          </p:cNvPicPr>
          <p:nvPr/>
        </p:nvPicPr>
        <p:blipFill>
          <a:blip r:embed="rId2" cstate="print"/>
          <a:stretch>
            <a:fillRect/>
          </a:stretch>
        </p:blipFill>
        <p:spPr>
          <a:xfrm>
            <a:off x="3180963" y="5931468"/>
            <a:ext cx="1402869" cy="388294"/>
          </a:xfrm>
          <a:prstGeom prst="rect">
            <a:avLst/>
          </a:prstGeom>
          <a:ln>
            <a:solidFill>
              <a:schemeClr val="bg1"/>
            </a:solidFill>
          </a:ln>
        </p:spPr>
      </p:pic>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623377"/>
            <a:ext cx="11065336" cy="5157228"/>
          </a:xfrm>
        </p:spPr>
        <p:txBody>
          <a:bodyPr>
            <a:normAutofit/>
          </a:bodyPr>
          <a:lstStyle/>
          <a:p>
            <a:r>
              <a:rPr lang="en-US" sz="2800" b="1" u="sng" dirty="0" smtClean="0"/>
              <a:t>Final</a:t>
            </a:r>
            <a:r>
              <a:rPr lang="en-US" sz="2800" dirty="0" smtClean="0"/>
              <a:t> is a keyword in java used for restricting some functionalities. </a:t>
            </a:r>
          </a:p>
          <a:p>
            <a:r>
              <a:rPr lang="en-US" sz="2800" dirty="0" smtClean="0"/>
              <a:t>Final can be:</a:t>
            </a:r>
          </a:p>
          <a:p>
            <a:pPr lvl="1"/>
            <a:r>
              <a:rPr lang="en-US" sz="2400" dirty="0" smtClean="0"/>
              <a:t>variable</a:t>
            </a:r>
          </a:p>
          <a:p>
            <a:pPr lvl="1"/>
            <a:r>
              <a:rPr lang="en-US" sz="2400" dirty="0" smtClean="0"/>
              <a:t>method</a:t>
            </a:r>
          </a:p>
          <a:p>
            <a:pPr lvl="1"/>
            <a:r>
              <a:rPr lang="en-US" sz="2400" dirty="0" smtClean="0"/>
              <a:t>class</a:t>
            </a:r>
          </a:p>
          <a:p>
            <a:pPr algn="just"/>
            <a:endParaRPr lang="en-US" sz="2800" dirty="0"/>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smtClean="0">
                <a:solidFill>
                  <a:schemeClr val="bg1"/>
                </a:solidFill>
              </a:rPr>
              <a:t>Java final variable</a:t>
            </a:r>
            <a:endParaRPr lang="en-US" sz="3200" b="1" dirty="0">
              <a:solidFill>
                <a:schemeClr val="bg1"/>
              </a:solidFill>
            </a:endParaRPr>
          </a:p>
        </p:txBody>
      </p:sp>
      <p:pic>
        <p:nvPicPr>
          <p:cNvPr id="6" name="Picture 5">
            <a:extLst>
              <a:ext uri="{FF2B5EF4-FFF2-40B4-BE49-F238E27FC236}">
                <a16:creationId xmlns:a16="http://schemas.microsoft.com/office/drawing/2014/main" xmlns="" id="{26CDAC15-0FE6-4AFF-9000-B75125C68F8D}"/>
              </a:ext>
            </a:extLst>
          </p:cNvPr>
          <p:cNvPicPr>
            <a:picLocks noChangeAspect="1"/>
          </p:cNvPicPr>
          <p:nvPr/>
        </p:nvPicPr>
        <p:blipFill>
          <a:blip r:embed="rId2" cstate="print"/>
          <a:stretch>
            <a:fillRect/>
          </a:stretch>
        </p:blipFill>
        <p:spPr>
          <a:xfrm>
            <a:off x="3180963" y="5931468"/>
            <a:ext cx="1402869" cy="388294"/>
          </a:xfrm>
          <a:prstGeom prst="rect">
            <a:avLst/>
          </a:prstGeom>
          <a:ln>
            <a:solidFill>
              <a:schemeClr val="bg1"/>
            </a:solidFill>
          </a:ln>
        </p:spPr>
      </p:pic>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908719"/>
            <a:ext cx="11065336" cy="5688633"/>
          </a:xfrm>
        </p:spPr>
        <p:txBody>
          <a:bodyPr>
            <a:normAutofit lnSpcReduction="10000"/>
          </a:bodyPr>
          <a:lstStyle/>
          <a:p>
            <a:pPr algn="just"/>
            <a:r>
              <a:rPr lang="en-US" sz="2800" dirty="0" smtClean="0"/>
              <a:t>When the final keyword is used with a variable of primitive data types such as int, float, etc), the value of the variable cannot be changed. </a:t>
            </a:r>
          </a:p>
          <a:p>
            <a:pPr algn="just"/>
            <a:r>
              <a:rPr lang="en-US" sz="2800" dirty="0" smtClean="0"/>
              <a:t>It can be used to create the equivalent of a named constant. </a:t>
            </a:r>
          </a:p>
          <a:p>
            <a:pPr algn="just"/>
            <a:r>
              <a:rPr lang="en-US" sz="2800" dirty="0" smtClean="0"/>
              <a:t>Doing so prevents its contents from being modified. </a:t>
            </a:r>
          </a:p>
          <a:p>
            <a:pPr algn="just"/>
            <a:r>
              <a:rPr lang="en-US" sz="2800" dirty="0" smtClean="0"/>
              <a:t>This means that you must initialize a final variable when it is declared. </a:t>
            </a:r>
          </a:p>
          <a:p>
            <a:pPr algn="just"/>
            <a:r>
              <a:rPr lang="en-US" sz="2800" dirty="0" smtClean="0"/>
              <a:t>If you make any variable as final, you cannot change the value of final variable(It will be constant).</a:t>
            </a:r>
          </a:p>
          <a:p>
            <a:pPr algn="just"/>
            <a:r>
              <a:rPr lang="en-US" sz="2800" dirty="0" smtClean="0"/>
              <a:t>Ex: final int max = 50;</a:t>
            </a:r>
          </a:p>
          <a:p>
            <a:pPr algn="just"/>
            <a:r>
              <a:rPr lang="en-US" sz="2800" dirty="0" smtClean="0"/>
              <a:t>A final variable can be used where we want to remain constant the value of a variable throughout the execution of a program.</a:t>
            </a:r>
          </a:p>
          <a:p>
            <a:pPr algn="just"/>
            <a:r>
              <a:rPr lang="en-US" sz="2800" dirty="0" smtClean="0">
                <a:hlinkClick r:id="rId3"/>
              </a:rPr>
              <a:t>Example</a:t>
            </a:r>
            <a:endParaRPr lang="en-US" sz="2800" dirty="0" smtClean="0"/>
          </a:p>
          <a:p>
            <a:pPr algn="just"/>
            <a:r>
              <a:rPr lang="en-US" sz="2800" dirty="0" smtClean="0">
                <a:hlinkClick r:id="rId4"/>
              </a:rPr>
              <a:t>Example</a:t>
            </a:r>
            <a:endParaRPr lang="en-US" sz="2800" dirty="0"/>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smtClean="0">
                <a:solidFill>
                  <a:schemeClr val="bg1"/>
                </a:solidFill>
              </a:rPr>
              <a:t>Java final variable</a:t>
            </a:r>
            <a:endParaRPr lang="en-US" sz="3200" b="1" dirty="0">
              <a:solidFill>
                <a:schemeClr val="bg1"/>
              </a:solidFill>
            </a:endParaRPr>
          </a:p>
        </p:txBody>
      </p:sp>
      <p:pic>
        <p:nvPicPr>
          <p:cNvPr id="6" name="Picture 5">
            <a:extLst>
              <a:ext uri="{FF2B5EF4-FFF2-40B4-BE49-F238E27FC236}">
                <a16:creationId xmlns:a16="http://schemas.microsoft.com/office/drawing/2014/main" xmlns="" id="{26CDAC15-0FE6-4AFF-9000-B75125C68F8D}"/>
              </a:ext>
            </a:extLst>
          </p:cNvPr>
          <p:cNvPicPr>
            <a:picLocks noChangeAspect="1"/>
          </p:cNvPicPr>
          <p:nvPr/>
        </p:nvPicPr>
        <p:blipFill>
          <a:blip r:embed="rId2" cstate="print"/>
          <a:stretch>
            <a:fillRect/>
          </a:stretch>
        </p:blipFill>
        <p:spPr>
          <a:xfrm>
            <a:off x="3180963" y="5931468"/>
            <a:ext cx="1402869" cy="388294"/>
          </a:xfrm>
          <a:prstGeom prst="rect">
            <a:avLst/>
          </a:prstGeom>
          <a:ln>
            <a:solidFill>
              <a:schemeClr val="bg1"/>
            </a:solidFill>
          </a:ln>
        </p:spPr>
      </p:pic>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908719"/>
            <a:ext cx="11065336" cy="4871885"/>
          </a:xfrm>
        </p:spPr>
        <p:txBody>
          <a:bodyPr>
            <a:normAutofit/>
          </a:bodyPr>
          <a:lstStyle/>
          <a:p>
            <a:pPr algn="just"/>
            <a:r>
              <a:rPr lang="en-US" sz="2800" dirty="0" smtClean="0"/>
              <a:t> </a:t>
            </a:r>
            <a:r>
              <a:rPr lang="en-US" sz="2800" b="1" dirty="0" smtClean="0"/>
              <a:t>local variable</a:t>
            </a:r>
            <a:r>
              <a:rPr lang="en-US" sz="2800" dirty="0" smtClean="0"/>
              <a:t> in Java is a variable that’s declared within the body of a method. </a:t>
            </a:r>
          </a:p>
          <a:p>
            <a:pPr algn="just"/>
            <a:r>
              <a:rPr lang="en-US" sz="2800" dirty="0" smtClean="0"/>
              <a:t>When we declare local variable as final then-</a:t>
            </a:r>
          </a:p>
          <a:p>
            <a:pPr algn="just"/>
            <a:r>
              <a:rPr lang="en-US" sz="2800" b="1" dirty="0" smtClean="0"/>
              <a:t>Initialization of the variable is not Mandatory</a:t>
            </a:r>
            <a:r>
              <a:rPr lang="en-US" sz="2800" dirty="0" smtClean="0"/>
              <a:t>:</a:t>
            </a:r>
          </a:p>
          <a:p>
            <a:pPr lvl="1" algn="just"/>
            <a:r>
              <a:rPr lang="en-US" sz="2400" dirty="0" smtClean="0"/>
              <a:t> Even though local variable is final we have to perform initialization only if you want to use it i.e. if we are not using then it is not required to perform initialization even though it is final.       </a:t>
            </a:r>
            <a:r>
              <a:rPr lang="en-US" sz="2800" dirty="0" smtClean="0">
                <a:hlinkClick r:id="rId3"/>
              </a:rPr>
              <a:t>Example</a:t>
            </a:r>
            <a:endParaRPr lang="en-US" sz="2800" dirty="0" smtClean="0"/>
          </a:p>
          <a:p>
            <a:pPr algn="just"/>
            <a:r>
              <a:rPr lang="en-US" sz="2800" b="1" dirty="0" smtClean="0"/>
              <a:t>Final is the only applicable modifier for local variables</a:t>
            </a:r>
            <a:r>
              <a:rPr lang="en-US" sz="2800" dirty="0" smtClean="0"/>
              <a:t> : </a:t>
            </a:r>
          </a:p>
          <a:p>
            <a:pPr lvl="1" algn="just"/>
            <a:r>
              <a:rPr lang="en-US" sz="2400" dirty="0" smtClean="0"/>
              <a:t>The only applicable modifier for local variable is final. By mistake if we trying to apply any other modifier then we will get compile time error.   </a:t>
            </a:r>
            <a:r>
              <a:rPr lang="en-US" sz="2400" dirty="0" smtClean="0">
                <a:hlinkClick r:id="rId4"/>
              </a:rPr>
              <a:t>Example</a:t>
            </a:r>
            <a:endParaRPr lang="en-US" sz="2400" dirty="0" smtClean="0"/>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smtClean="0">
                <a:solidFill>
                  <a:schemeClr val="bg1"/>
                </a:solidFill>
              </a:rPr>
              <a:t>Java final variable</a:t>
            </a:r>
            <a:endParaRPr lang="en-US" sz="3200" b="1" dirty="0">
              <a:solidFill>
                <a:schemeClr val="bg1"/>
              </a:solidFill>
            </a:endParaRPr>
          </a:p>
        </p:txBody>
      </p:sp>
      <p:pic>
        <p:nvPicPr>
          <p:cNvPr id="6" name="Picture 5">
            <a:extLst>
              <a:ext uri="{FF2B5EF4-FFF2-40B4-BE49-F238E27FC236}">
                <a16:creationId xmlns:a16="http://schemas.microsoft.com/office/drawing/2014/main" xmlns="" id="{26CDAC15-0FE6-4AFF-9000-B75125C68F8D}"/>
              </a:ext>
            </a:extLst>
          </p:cNvPr>
          <p:cNvPicPr>
            <a:picLocks noChangeAspect="1"/>
          </p:cNvPicPr>
          <p:nvPr/>
        </p:nvPicPr>
        <p:blipFill>
          <a:blip r:embed="rId2" cstate="print"/>
          <a:stretch>
            <a:fillRect/>
          </a:stretch>
        </p:blipFill>
        <p:spPr>
          <a:xfrm>
            <a:off x="3180963" y="5931468"/>
            <a:ext cx="1402869" cy="388294"/>
          </a:xfrm>
          <a:prstGeom prst="rect">
            <a:avLst/>
          </a:prstGeom>
          <a:ln>
            <a:solidFill>
              <a:schemeClr val="bg1"/>
            </a:solidFill>
          </a:ln>
        </p:spPr>
      </p:pic>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908719"/>
            <a:ext cx="11065336" cy="4871885"/>
          </a:xfrm>
        </p:spPr>
        <p:txBody>
          <a:bodyPr>
            <a:normAutofit/>
          </a:bodyPr>
          <a:lstStyle/>
          <a:p>
            <a:pPr algn="just"/>
            <a:r>
              <a:rPr lang="en-US" sz="2400" dirty="0" smtClean="0"/>
              <a:t>A variable that is declared as final and not initialized at a time of declaration is known as a blank final variable in Java.</a:t>
            </a:r>
          </a:p>
          <a:p>
            <a:pPr algn="just"/>
            <a:r>
              <a:rPr lang="en-US" sz="2400" dirty="0" smtClean="0"/>
              <a:t>A blank final variable must be initialized in the constructor of the class otherwise we will get a compilation error. </a:t>
            </a:r>
          </a:p>
          <a:p>
            <a:pPr algn="just"/>
            <a:r>
              <a:rPr lang="en-US" sz="2400" dirty="0" smtClean="0"/>
              <a:t>Once the final variable is initialized in the constructor, it cannot be assigned a new value.      </a:t>
            </a:r>
            <a:r>
              <a:rPr lang="en-US" sz="2400" dirty="0" smtClean="0">
                <a:hlinkClick r:id="rId3"/>
              </a:rPr>
              <a:t>Example</a:t>
            </a:r>
            <a:endParaRPr lang="en-US" sz="2400" dirty="0" smtClean="0"/>
          </a:p>
          <a:p>
            <a:pPr algn="just"/>
            <a:endParaRPr lang="en-US" sz="2400" dirty="0" smtClean="0"/>
          </a:p>
          <a:p>
            <a:pPr algn="just"/>
            <a:r>
              <a:rPr lang="en-US" sz="2400" dirty="0" smtClean="0"/>
              <a:t>The blank final variable can be static also ,can called as static final variable </a:t>
            </a:r>
          </a:p>
          <a:p>
            <a:pPr algn="just"/>
            <a:r>
              <a:rPr lang="en-US" sz="2400" dirty="0" smtClean="0"/>
              <a:t>which will be initialized in the static block only.   </a:t>
            </a:r>
            <a:r>
              <a:rPr lang="en-US" sz="2400" dirty="0" smtClean="0">
                <a:hlinkClick r:id="rId4"/>
              </a:rPr>
              <a:t>Example</a:t>
            </a:r>
            <a:endParaRPr lang="en-US" sz="2400" dirty="0" smtClean="0"/>
          </a:p>
          <a:p>
            <a:r>
              <a:rPr lang="en-US" sz="2800" b="1" dirty="0" smtClean="0"/>
              <a:t>final parameter:</a:t>
            </a:r>
          </a:p>
          <a:p>
            <a:r>
              <a:rPr lang="en-US" sz="2400" dirty="0" smtClean="0"/>
              <a:t>If you declare any parameter as final, you cannot change the value of it.    </a:t>
            </a:r>
            <a:r>
              <a:rPr lang="en-US" sz="2400" dirty="0" smtClean="0">
                <a:hlinkClick r:id="rId5"/>
              </a:rPr>
              <a:t>Example</a:t>
            </a:r>
            <a:endParaRPr lang="en-US" sz="2400" dirty="0" smtClean="0"/>
          </a:p>
          <a:p>
            <a:pPr algn="just"/>
            <a:endParaRPr lang="en-US" sz="2400" dirty="0" smtClean="0"/>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smtClean="0">
                <a:solidFill>
                  <a:schemeClr val="bg1"/>
                </a:solidFill>
              </a:rPr>
              <a:t>Java final variable</a:t>
            </a:r>
            <a:endParaRPr lang="en-US" sz="3200" b="1" dirty="0">
              <a:solidFill>
                <a:schemeClr val="bg1"/>
              </a:solidFill>
            </a:endParaRPr>
          </a:p>
        </p:txBody>
      </p:sp>
      <p:pic>
        <p:nvPicPr>
          <p:cNvPr id="6" name="Picture 5">
            <a:extLst>
              <a:ext uri="{FF2B5EF4-FFF2-40B4-BE49-F238E27FC236}">
                <a16:creationId xmlns:a16="http://schemas.microsoft.com/office/drawing/2014/main" xmlns="" id="{26CDAC15-0FE6-4AFF-9000-B75125C68F8D}"/>
              </a:ext>
            </a:extLst>
          </p:cNvPr>
          <p:cNvPicPr>
            <a:picLocks noChangeAspect="1"/>
          </p:cNvPicPr>
          <p:nvPr/>
        </p:nvPicPr>
        <p:blipFill>
          <a:blip r:embed="rId2" cstate="print"/>
          <a:stretch>
            <a:fillRect/>
          </a:stretch>
        </p:blipFill>
        <p:spPr>
          <a:xfrm>
            <a:off x="3180963" y="5931468"/>
            <a:ext cx="1402869" cy="388294"/>
          </a:xfrm>
          <a:prstGeom prst="rect">
            <a:avLst/>
          </a:prstGeom>
          <a:ln>
            <a:solidFill>
              <a:schemeClr val="bg1"/>
            </a:solidFill>
          </a:ln>
        </p:spPr>
      </p:pic>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908719"/>
            <a:ext cx="11065336" cy="4871885"/>
          </a:xfrm>
        </p:spPr>
        <p:txBody>
          <a:bodyPr>
            <a:normAutofit/>
          </a:bodyPr>
          <a:lstStyle/>
          <a:p>
            <a:r>
              <a:rPr lang="en-US" sz="2400" dirty="0" smtClean="0"/>
              <a:t>A final variable that is declared as a reference to an object is known as </a:t>
            </a:r>
            <a:r>
              <a:rPr lang="en-US" sz="2400" b="1" dirty="0" smtClean="0"/>
              <a:t>reference final variable</a:t>
            </a:r>
            <a:r>
              <a:rPr lang="en-US" sz="2400" dirty="0" smtClean="0"/>
              <a:t>. </a:t>
            </a:r>
          </a:p>
          <a:p>
            <a:r>
              <a:rPr lang="en-US" sz="2400" dirty="0" smtClean="0"/>
              <a:t>There is nothing like a final object in Java.</a:t>
            </a:r>
          </a:p>
          <a:p>
            <a:r>
              <a:rPr lang="en-US" sz="2400" dirty="0" smtClean="0"/>
              <a:t>If a final reference variable refers to an object then it does not mean that the object is final. </a:t>
            </a:r>
          </a:p>
          <a:p>
            <a:r>
              <a:rPr lang="en-US" sz="2400" dirty="0" smtClean="0"/>
              <a:t>It simply means that the reference variable cannot refer to another object.</a:t>
            </a:r>
          </a:p>
          <a:p>
            <a:r>
              <a:rPr lang="en-US" sz="2400" dirty="0" smtClean="0">
                <a:hlinkClick r:id="rId3"/>
              </a:rPr>
              <a:t>Example</a:t>
            </a:r>
            <a:endParaRPr lang="en-US" sz="2400" dirty="0" smtClean="0"/>
          </a:p>
          <a:p>
            <a:pPr algn="just"/>
            <a:endParaRPr lang="en-US" sz="2400" dirty="0" smtClean="0"/>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smtClean="0">
                <a:solidFill>
                  <a:schemeClr val="bg1"/>
                </a:solidFill>
              </a:rPr>
              <a:t>Java final Method</a:t>
            </a:r>
            <a:endParaRPr lang="en-US" sz="3200" b="1" dirty="0">
              <a:solidFill>
                <a:schemeClr val="bg1"/>
              </a:solidFill>
            </a:endParaRPr>
          </a:p>
        </p:txBody>
      </p:sp>
      <p:pic>
        <p:nvPicPr>
          <p:cNvPr id="6" name="Picture 5">
            <a:extLst>
              <a:ext uri="{FF2B5EF4-FFF2-40B4-BE49-F238E27FC236}">
                <a16:creationId xmlns:a16="http://schemas.microsoft.com/office/drawing/2014/main" xmlns="" id="{26CDAC15-0FE6-4AFF-9000-B75125C68F8D}"/>
              </a:ext>
            </a:extLst>
          </p:cNvPr>
          <p:cNvPicPr>
            <a:picLocks noChangeAspect="1"/>
          </p:cNvPicPr>
          <p:nvPr/>
        </p:nvPicPr>
        <p:blipFill>
          <a:blip r:embed="rId2" cstate="print"/>
          <a:stretch>
            <a:fillRect/>
          </a:stretch>
        </p:blipFill>
        <p:spPr>
          <a:xfrm>
            <a:off x="3180963" y="5931468"/>
            <a:ext cx="1402869" cy="388294"/>
          </a:xfrm>
          <a:prstGeom prst="rect">
            <a:avLst/>
          </a:prstGeom>
          <a:ln>
            <a:solidFill>
              <a:schemeClr val="bg1"/>
            </a:solidFill>
          </a:ln>
        </p:spPr>
      </p:pic>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908719"/>
            <a:ext cx="11065336" cy="4871885"/>
          </a:xfrm>
        </p:spPr>
        <p:txBody>
          <a:bodyPr>
            <a:normAutofit/>
          </a:bodyPr>
          <a:lstStyle/>
          <a:p>
            <a:pPr algn="just"/>
            <a:r>
              <a:rPr lang="en-US" sz="2400" dirty="0" smtClean="0"/>
              <a:t>If you make any method as final, you cannot override it.</a:t>
            </a:r>
          </a:p>
          <a:p>
            <a:r>
              <a:rPr lang="en-US" sz="2400" dirty="0" smtClean="0"/>
              <a:t>When a class is extended by another class, its method can be overridden for reuse but if we want to prevent a particular method being overridden.</a:t>
            </a:r>
          </a:p>
          <a:p>
            <a:r>
              <a:rPr lang="en-US" sz="2400" dirty="0" smtClean="0"/>
              <a:t>In this case, declare that method as final because a subclass can call the final method of super class without any issues but it cannot override it. </a:t>
            </a:r>
          </a:p>
          <a:p>
            <a:pPr algn="just"/>
            <a:r>
              <a:rPr lang="en-US" sz="2400" dirty="0" smtClean="0">
                <a:hlinkClick r:id="rId3"/>
              </a:rPr>
              <a:t>Example</a:t>
            </a:r>
            <a:endParaRPr lang="en-US" sz="2400" dirty="0" smtClean="0"/>
          </a:p>
          <a:p>
            <a:r>
              <a:rPr lang="en-US" sz="2800" b="1" dirty="0" smtClean="0"/>
              <a:t>Is final method inherited?</a:t>
            </a:r>
          </a:p>
          <a:p>
            <a:r>
              <a:rPr lang="en-US" sz="2400" dirty="0" err="1" smtClean="0"/>
              <a:t>Ans</a:t>
            </a:r>
            <a:r>
              <a:rPr lang="en-US" sz="2400" dirty="0" smtClean="0"/>
              <a:t>) Yes, final method is inherited but you cannot override it.</a:t>
            </a:r>
          </a:p>
          <a:p>
            <a:pPr algn="just"/>
            <a:r>
              <a:rPr lang="en-US" sz="2400" dirty="0" smtClean="0">
                <a:hlinkClick r:id="rId4"/>
              </a:rPr>
              <a:t>Example</a:t>
            </a:r>
            <a:endParaRPr lang="en-US" sz="2400" dirty="0" smtClean="0"/>
          </a:p>
          <a:p>
            <a:pPr algn="just"/>
            <a:endParaRPr lang="en-US" sz="2400" dirty="0" smtClean="0"/>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smtClean="0">
                <a:solidFill>
                  <a:schemeClr val="bg1"/>
                </a:solidFill>
              </a:rPr>
              <a:t>Java final class</a:t>
            </a:r>
            <a:endParaRPr lang="en-US" sz="3200" b="1" dirty="0">
              <a:solidFill>
                <a:schemeClr val="bg1"/>
              </a:solidFill>
            </a:endParaRPr>
          </a:p>
        </p:txBody>
      </p:sp>
      <p:pic>
        <p:nvPicPr>
          <p:cNvPr id="6" name="Picture 5">
            <a:extLst>
              <a:ext uri="{FF2B5EF4-FFF2-40B4-BE49-F238E27FC236}">
                <a16:creationId xmlns:a16="http://schemas.microsoft.com/office/drawing/2014/main" xmlns="" id="{26CDAC15-0FE6-4AFF-9000-B75125C68F8D}"/>
              </a:ext>
            </a:extLst>
          </p:cNvPr>
          <p:cNvPicPr>
            <a:picLocks noChangeAspect="1"/>
          </p:cNvPicPr>
          <p:nvPr/>
        </p:nvPicPr>
        <p:blipFill>
          <a:blip r:embed="rId2" cstate="print"/>
          <a:stretch>
            <a:fillRect/>
          </a:stretch>
        </p:blipFill>
        <p:spPr>
          <a:xfrm>
            <a:off x="3180963" y="5931468"/>
            <a:ext cx="1402869" cy="388294"/>
          </a:xfrm>
          <a:prstGeom prst="rect">
            <a:avLst/>
          </a:prstGeom>
          <a:ln>
            <a:solidFill>
              <a:schemeClr val="bg1"/>
            </a:solidFill>
          </a:ln>
        </p:spPr>
      </p:pic>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908719"/>
            <a:ext cx="11065336" cy="4871885"/>
          </a:xfrm>
        </p:spPr>
        <p:txBody>
          <a:bodyPr>
            <a:normAutofit/>
          </a:bodyPr>
          <a:lstStyle/>
          <a:p>
            <a:pPr algn="just"/>
            <a:r>
              <a:rPr lang="en-US" sz="2400" dirty="0" smtClean="0"/>
              <a:t>A class that is declared with a final keyword is known as </a:t>
            </a:r>
            <a:r>
              <a:rPr lang="en-US" sz="2400" b="1" dirty="0" smtClean="0"/>
              <a:t>final class in Java</a:t>
            </a:r>
            <a:r>
              <a:rPr lang="en-US" sz="2400" dirty="0" smtClean="0"/>
              <a:t>. </a:t>
            </a:r>
          </a:p>
          <a:p>
            <a:pPr algn="just"/>
            <a:r>
              <a:rPr lang="en-US" sz="2400" dirty="0" smtClean="0"/>
              <a:t>Java classes declared as a final cannot be extended (inherited). </a:t>
            </a:r>
          </a:p>
          <a:p>
            <a:pPr algn="just"/>
            <a:r>
              <a:rPr lang="en-US" sz="2400" dirty="0" smtClean="0"/>
              <a:t>If you do not want to be a subclass, declare it final.</a:t>
            </a:r>
          </a:p>
          <a:p>
            <a:pPr algn="just"/>
            <a:r>
              <a:rPr lang="en-US" sz="2400" dirty="0" smtClean="0"/>
              <a:t>This is particularly useful, for example, when creating an immutable class like the predefined String class. </a:t>
            </a:r>
          </a:p>
          <a:p>
            <a:pPr fontAlgn="base"/>
            <a:r>
              <a:rPr lang="en-US" sz="2400" dirty="0" smtClean="0"/>
              <a:t>Declaring a class as final implicitly declares all of its methods as final, too.</a:t>
            </a:r>
          </a:p>
          <a:p>
            <a:pPr algn="just"/>
            <a:r>
              <a:rPr lang="en-US" sz="2400" dirty="0" smtClean="0">
                <a:hlinkClick r:id="rId3"/>
              </a:rPr>
              <a:t>Example</a:t>
            </a:r>
            <a:endParaRPr lang="en-US" sz="2400" dirty="0" smtClean="0"/>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smtClean="0">
                <a:solidFill>
                  <a:schemeClr val="bg1"/>
                </a:solidFill>
              </a:rPr>
              <a:t>Accessing super class member</a:t>
            </a:r>
            <a:endParaRPr lang="en-US" sz="3200" b="1" dirty="0">
              <a:solidFill>
                <a:schemeClr val="bg1"/>
              </a:solidFill>
            </a:endParaRPr>
          </a:p>
        </p:txBody>
      </p:sp>
      <p:pic>
        <p:nvPicPr>
          <p:cNvPr id="6" name="Picture 5">
            <a:extLst>
              <a:ext uri="{FF2B5EF4-FFF2-40B4-BE49-F238E27FC236}">
                <a16:creationId xmlns:a16="http://schemas.microsoft.com/office/drawing/2014/main" xmlns="" id="{26CDAC15-0FE6-4AFF-9000-B75125C68F8D}"/>
              </a:ext>
            </a:extLst>
          </p:cNvPr>
          <p:cNvPicPr>
            <a:picLocks noChangeAspect="1"/>
          </p:cNvPicPr>
          <p:nvPr/>
        </p:nvPicPr>
        <p:blipFill>
          <a:blip r:embed="rId2" cstate="print"/>
          <a:stretch>
            <a:fillRect/>
          </a:stretch>
        </p:blipFill>
        <p:spPr>
          <a:xfrm>
            <a:off x="3180963" y="5931468"/>
            <a:ext cx="1402869" cy="388294"/>
          </a:xfrm>
          <a:prstGeom prst="rect">
            <a:avLst/>
          </a:prstGeom>
          <a:ln>
            <a:solidFill>
              <a:schemeClr val="bg1"/>
            </a:solidFill>
          </a:ln>
        </p:spPr>
      </p:pic>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908719"/>
            <a:ext cx="11065336" cy="4871885"/>
          </a:xfrm>
        </p:spPr>
        <p:txBody>
          <a:bodyPr>
            <a:normAutofit/>
          </a:bodyPr>
          <a:lstStyle/>
          <a:p>
            <a:r>
              <a:rPr lang="en-US" sz="2400" dirty="0" smtClean="0"/>
              <a:t>The </a:t>
            </a:r>
            <a:r>
              <a:rPr lang="en-US" sz="2400" b="1" dirty="0" smtClean="0"/>
              <a:t>super</a:t>
            </a:r>
            <a:r>
              <a:rPr lang="en-US" sz="2400" dirty="0" smtClean="0"/>
              <a:t> keyword in Java is a reference variable which is used to refer immediate parent class object.</a:t>
            </a:r>
          </a:p>
          <a:p>
            <a:r>
              <a:rPr lang="en-US" sz="2400" dirty="0" smtClean="0"/>
              <a:t>Whenever you create the instance of subclass, an instance of parent class is created implicitly which is referred by super reference variable.</a:t>
            </a:r>
          </a:p>
          <a:p>
            <a:r>
              <a:rPr lang="en-US" sz="2400" dirty="0" smtClean="0"/>
              <a:t>Usage of Java super Keyword</a:t>
            </a:r>
          </a:p>
          <a:p>
            <a:pPr lvl="1"/>
            <a:r>
              <a:rPr lang="en-US" sz="2400" dirty="0" smtClean="0"/>
              <a:t>super can be used to refer immediate parent class instance variable.</a:t>
            </a:r>
          </a:p>
          <a:p>
            <a:pPr lvl="1"/>
            <a:r>
              <a:rPr lang="en-US" sz="2400" dirty="0" smtClean="0"/>
              <a:t>super can be used to invoke immediate parent class method.      </a:t>
            </a:r>
          </a:p>
          <a:p>
            <a:pPr lvl="1"/>
            <a:r>
              <a:rPr lang="en-US" sz="2400" dirty="0" smtClean="0"/>
              <a:t>super() can be used to invoke immediate parent class constructor.  </a:t>
            </a:r>
          </a:p>
          <a:p>
            <a:pPr algn="just"/>
            <a:endParaRPr lang="en-US" sz="2400" dirty="0" smtClean="0"/>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template" id="{E113D134-A897-462E-B43D-8D30C77657C3}" vid="{011CB3EC-DAE0-4EBB-B2E2-B83A9EFDAD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OOP_21-22</Template>
  <TotalTime>14053</TotalTime>
  <Words>578</Words>
  <Application>Microsoft Office PowerPoint</Application>
  <PresentationFormat>Custom</PresentationFormat>
  <Paragraphs>101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Object Oriented Programming Lecture-15</vt:lpstr>
      <vt:lpstr>Using  final with Inheritance</vt:lpstr>
      <vt:lpstr>Java final variable</vt:lpstr>
      <vt:lpstr>Java final variable</vt:lpstr>
      <vt:lpstr>Java final variable</vt:lpstr>
      <vt:lpstr>Java final variable</vt:lpstr>
      <vt:lpstr>Java final Method</vt:lpstr>
      <vt:lpstr>Java final class</vt:lpstr>
      <vt:lpstr>Accessing super class member</vt:lpstr>
      <vt:lpstr>Accessing super class member</vt:lpstr>
      <vt:lpstr>Accessing super class member</vt:lpstr>
      <vt:lpstr>Accessing super class member</vt:lpstr>
      <vt:lpstr>Difference between this and super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Varsha Dange</dc:creator>
  <cp:lastModifiedBy>Rahul Dange</cp:lastModifiedBy>
  <cp:revision>346</cp:revision>
  <dcterms:created xsi:type="dcterms:W3CDTF">2021-08-25T05:28:10Z</dcterms:created>
  <dcterms:modified xsi:type="dcterms:W3CDTF">2022-10-03T18:33:52Z</dcterms:modified>
</cp:coreProperties>
</file>