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1525" r:id="rId2"/>
    <p:sldId id="1568" r:id="rId3"/>
    <p:sldId id="1583" r:id="rId4"/>
    <p:sldId id="1585" r:id="rId5"/>
    <p:sldId id="1569" r:id="rId6"/>
    <p:sldId id="1570" r:id="rId7"/>
    <p:sldId id="1571" r:id="rId8"/>
    <p:sldId id="1572" r:id="rId9"/>
    <p:sldId id="1573" r:id="rId10"/>
    <p:sldId id="1574" r:id="rId11"/>
    <p:sldId id="1575" r:id="rId12"/>
    <p:sldId id="1576" r:id="rId13"/>
    <p:sldId id="1577" r:id="rId14"/>
    <p:sldId id="1578" r:id="rId15"/>
    <p:sldId id="1584" r:id="rId16"/>
    <p:sldId id="1579" r:id="rId17"/>
    <p:sldId id="1582" r:id="rId18"/>
    <p:sldId id="1580" r:id="rId19"/>
    <p:sldId id="15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24" autoAdjust="0"/>
  </p:normalViewPr>
  <p:slideViewPr>
    <p:cSldViewPr>
      <p:cViewPr varScale="1">
        <p:scale>
          <a:sx n="66" d="100"/>
          <a:sy n="66" d="100"/>
        </p:scale>
        <p:origin x="-924" y="-96"/>
      </p:cViewPr>
      <p:guideLst>
        <p:guide orient="horz" pos="2160"/>
        <p:guide pos="3840"/>
      </p:guideLst>
    </p:cSldViewPr>
  </p:slideViewPr>
  <p:outlineViewPr>
    <p:cViewPr>
      <p:scale>
        <a:sx n="33" d="100"/>
        <a:sy n="33" d="100"/>
      </p:scale>
      <p:origin x="0" y="51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A44751-DEF6-40E3-8526-EC9A0AE72A1D}" type="datetimeFigureOut">
              <a:rPr lang="en-US" smtClean="0"/>
              <a:pPr/>
              <a:t>03/10/2022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A5A771-5004-49EB-8943-BD9AC1DA33B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FDDEF9-B2E9-46EA-A5FB-0F55ED130031}" type="datetime1">
              <a:rPr lang="en-US" smtClean="0"/>
              <a:pPr/>
              <a:t>03/10/2022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B484A6-4302-4DE9-B677-0768C64EA57E}" type="datetime1">
              <a:rPr lang="en-US" smtClean="0"/>
              <a:pPr/>
              <a:t>03/10/2022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D17423-B3AC-4F71-A3A1-AD699B87C198}" type="datetime1">
              <a:rPr lang="en-US" smtClean="0"/>
              <a:pPr/>
              <a:t>03/10/2022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480DAC-05B3-4649-9CBD-3C14F1F71087}" type="datetime1">
              <a:rPr lang="en-US" smtClean="0"/>
              <a:pPr/>
              <a:t>03/10/2022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CD43D-CA8C-411A-9A1C-6E2C3205A50C}" type="datetime1">
              <a:rPr lang="en-US" smtClean="0"/>
              <a:pPr/>
              <a:t>03/10/2022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AEFAE0-0EC1-4689-884C-6CED0C723D14}" type="datetime1">
              <a:rPr lang="en-US" smtClean="0"/>
              <a:pPr/>
              <a:t>03/10/2022</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31F7D3-8CE2-4B3D-A1E8-22F07C27346D}" type="datetime1">
              <a:rPr lang="en-US" smtClean="0"/>
              <a:pPr/>
              <a:t>03/10/2022</a:t>
            </a:fld>
            <a:endParaRPr lang="en-US"/>
          </a:p>
        </p:txBody>
      </p:sp>
      <p:sp>
        <p:nvSpPr>
          <p:cNvPr id="8" name="Footer Placeholder 7"/>
          <p:cNvSpPr>
            <a:spLocks noGrp="1"/>
          </p:cNvSpPr>
          <p:nvPr>
            <p:ph type="ftr" sz="quarter" idx="11"/>
          </p:nvPr>
        </p:nvSpPr>
        <p:spPr/>
        <p:txBody>
          <a:bodyPr/>
          <a:lstStyle/>
          <a:p>
            <a:r>
              <a:rPr lang="en-US"/>
              <a:t>Object Oriented Programming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6948D0-E60B-4F04-AA1D-9A2F9035BE72}" type="datetime1">
              <a:rPr lang="en-US" smtClean="0"/>
              <a:pPr/>
              <a:t>03/10/2022</a:t>
            </a:fld>
            <a:endParaRPr lang="en-US"/>
          </a:p>
        </p:txBody>
      </p:sp>
      <p:sp>
        <p:nvSpPr>
          <p:cNvPr id="4" name="Footer Placeholder 3"/>
          <p:cNvSpPr>
            <a:spLocks noGrp="1"/>
          </p:cNvSpPr>
          <p:nvPr>
            <p:ph type="ftr" sz="quarter" idx="11"/>
          </p:nvPr>
        </p:nvSpPr>
        <p:spPr/>
        <p:txBody>
          <a:bodyPr/>
          <a:lstStyle/>
          <a:p>
            <a:r>
              <a:rPr lang="en-US"/>
              <a:t>Object Oriented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A3F66-EE36-4B28-87ED-205C9015204C}" type="datetime1">
              <a:rPr lang="en-US" smtClean="0"/>
              <a:pPr/>
              <a:t>03/10/2022</a:t>
            </a:fld>
            <a:endParaRPr lang="en-US"/>
          </a:p>
        </p:txBody>
      </p:sp>
      <p:sp>
        <p:nvSpPr>
          <p:cNvPr id="3" name="Footer Placeholder 2"/>
          <p:cNvSpPr>
            <a:spLocks noGrp="1"/>
          </p:cNvSpPr>
          <p:nvPr>
            <p:ph type="ftr" sz="quarter" idx="11"/>
          </p:nvPr>
        </p:nvSpPr>
        <p:spPr/>
        <p:txBody>
          <a:bodyPr/>
          <a:lstStyle/>
          <a:p>
            <a:r>
              <a:rPr lang="en-US"/>
              <a:t>Object Oriented Programming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B11797-3AF0-46BA-87E9-F30940C1987B}" type="datetime1">
              <a:rPr lang="en-US" smtClean="0"/>
              <a:pPr/>
              <a:t>03/10/2022</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3AD728-763A-4C79-8A54-E453C91DC763}" type="datetime1">
              <a:rPr lang="en-US" smtClean="0"/>
              <a:pPr/>
              <a:t>03/10/2022</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3C600-3278-4C42-8943-AC4E369A050B}" type="datetime1">
              <a:rPr lang="en-US" smtClean="0"/>
              <a:pPr/>
              <a:t>03/10/2022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Object Oriented Programming</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onlinegdb.com/z1c0LDO1Q"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onlinegdb.com/Np0vz9Fq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onlinegdb.com/xo_Pi6YJ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onlinegdb.com/D_93NEAM2" TargetMode="External"/><Relationship Id="rId2" Type="http://schemas.openxmlformats.org/officeDocument/2006/relationships/hyperlink" Target="https://onlinegdb.com/dL7TfH6Yw"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hyperlink" Target="https://onlinegdb.com/1hqbCu-XC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onlinegdb.com/E9Rzu1jH3"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onlinegdb.com/E9Rzu1jH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056D84A7-6477-406F-8B6C-54AB870494E1}"/>
              </a:ext>
            </a:extLst>
          </p:cNvPr>
          <p:cNvSpPr>
            <a:spLocks noGrp="1"/>
          </p:cNvSpPr>
          <p:nvPr>
            <p:ph type="ctrTitle"/>
          </p:nvPr>
        </p:nvSpPr>
        <p:spPr/>
        <p:style>
          <a:lnRef idx="3">
            <a:schemeClr val="lt1"/>
          </a:lnRef>
          <a:fillRef idx="1">
            <a:schemeClr val="accent1"/>
          </a:fillRef>
          <a:effectRef idx="1">
            <a:schemeClr val="accent1"/>
          </a:effectRef>
          <a:fontRef idx="minor">
            <a:schemeClr val="lt1"/>
          </a:fontRef>
        </p:style>
        <p:txBody>
          <a:bodyPr/>
          <a:lstStyle/>
          <a:p>
            <a:r>
              <a:rPr lang="en-US" dirty="0"/>
              <a:t>Object Oriented Programming</a:t>
            </a:r>
            <a:r>
              <a:rPr lang="en-IN" dirty="0"/>
              <a:t/>
            </a:r>
            <a:br>
              <a:rPr lang="en-IN" dirty="0"/>
            </a:br>
            <a:r>
              <a:rPr lang="en-IN" sz="2400" dirty="0">
                <a:solidFill>
                  <a:schemeClr val="tx1"/>
                </a:solidFill>
              </a:rPr>
              <a:t>Lecture-18</a:t>
            </a:r>
          </a:p>
        </p:txBody>
      </p:sp>
      <p:sp>
        <p:nvSpPr>
          <p:cNvPr id="5" name="Slide Number Placeholder 4">
            <a:extLst>
              <a:ext uri="{FF2B5EF4-FFF2-40B4-BE49-F238E27FC236}">
                <a16:creationId xmlns:a16="http://schemas.microsoft.com/office/drawing/2014/main" xmlns="" id="{EFACABF3-0CD9-4EEC-BAD0-86EB51425063}"/>
              </a:ext>
            </a:extLst>
          </p:cNvPr>
          <p:cNvSpPr>
            <a:spLocks noGrp="1"/>
          </p:cNvSpPr>
          <p:nvPr>
            <p:ph type="sldNum" sz="quarter" idx="12"/>
          </p:nvPr>
        </p:nvSpPr>
        <p:spPr/>
        <p:txBody>
          <a:bodyPr/>
          <a:lstStyle/>
          <a:p>
            <a:pPr>
              <a:defRPr/>
            </a:pPr>
            <a:fld id="{02246FD1-0723-4B2F-9706-10282F2BA698}" type="slidenum">
              <a:rPr lang="en-US" smtClean="0"/>
              <a:pPr>
                <a:defRPr/>
              </a:pPr>
              <a:t>1</a:t>
            </a:fld>
            <a:r>
              <a:rPr lang="en-US"/>
              <a:t> </a:t>
            </a:r>
            <a:endParaRPr lang="en-US" dirty="0"/>
          </a:p>
        </p:txBody>
      </p:sp>
      <p:sp>
        <p:nvSpPr>
          <p:cNvPr id="9" name="Date Placeholder 8"/>
          <p:cNvSpPr>
            <a:spLocks noGrp="1"/>
          </p:cNvSpPr>
          <p:nvPr>
            <p:ph type="dt" sz="half" idx="10"/>
          </p:nvPr>
        </p:nvSpPr>
        <p:spPr/>
        <p:txBody>
          <a:bodyPr/>
          <a:lstStyle/>
          <a:p>
            <a:fld id="{0F18F5DC-B5BA-47BA-870A-670EC4E29760}" type="datetime1">
              <a:rPr lang="en-US" smtClean="0"/>
              <a:pPr/>
              <a:t>03/10/2022</a:t>
            </a:fld>
            <a:endParaRPr lang="en-US"/>
          </a:p>
        </p:txBody>
      </p:sp>
      <p:sp>
        <p:nvSpPr>
          <p:cNvPr id="8" name="Subtitle 6">
            <a:extLst>
              <a:ext uri="{FF2B5EF4-FFF2-40B4-BE49-F238E27FC236}">
                <a16:creationId xmlns:a16="http://schemas.microsoft.com/office/drawing/2014/main" xmlns="" id="{0502EA5C-E97C-4515-A9C8-E7E49014B56E}"/>
              </a:ext>
            </a:extLst>
          </p:cNvPr>
          <p:cNvSpPr txBox="1">
            <a:spLocks/>
          </p:cNvSpPr>
          <p:nvPr/>
        </p:nvSpPr>
        <p:spPr>
          <a:xfrm>
            <a:off x="4079776" y="4797152"/>
            <a:ext cx="6400800" cy="5334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IN" dirty="0">
                <a:solidFill>
                  <a:srgbClr val="C00000"/>
                </a:solidFill>
              </a:rPr>
              <a:t>Prof. Varsha Dange</a:t>
            </a:r>
          </a:p>
        </p:txBody>
      </p:sp>
      <p:sp>
        <p:nvSpPr>
          <p:cNvPr id="3" name="Rectangle 2">
            <a:extLst>
              <a:ext uri="{FF2B5EF4-FFF2-40B4-BE49-F238E27FC236}">
                <a16:creationId xmlns:a16="http://schemas.microsoft.com/office/drawing/2014/main" xmlns="" id="{8895A263-E8CC-4477-83E0-DACC8FE3413D}"/>
              </a:ext>
            </a:extLst>
          </p:cNvPr>
          <p:cNvSpPr/>
          <p:nvPr/>
        </p:nvSpPr>
        <p:spPr>
          <a:xfrm>
            <a:off x="2927648" y="3818389"/>
            <a:ext cx="6840760" cy="369332"/>
          </a:xfrm>
          <a:prstGeom prst="rect">
            <a:avLst/>
          </a:prstGeom>
        </p:spPr>
        <p:txBody>
          <a:bodyPr wrap="square">
            <a:spAutoFit/>
          </a:bodyPr>
          <a:lstStyle/>
          <a:p>
            <a:r>
              <a:rPr lang="en-US"/>
              <a:t>Polymorphism: Method Overloading, Overloading main()</a:t>
            </a:r>
            <a:endParaRPr lang="en-US" dirty="0"/>
          </a:p>
        </p:txBody>
      </p:sp>
    </p:spTree>
    <p:extLst>
      <p:ext uri="{BB962C8B-B14F-4D97-AF65-F5344CB8AC3E}">
        <p14:creationId xmlns:p14="http://schemas.microsoft.com/office/powerpoint/2010/main" xmlns="" val="135998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a:solidFill>
                  <a:schemeClr val="bg1"/>
                </a:solidFill>
              </a:rPr>
              <a:t>Features of Method overloading</a:t>
            </a:r>
          </a:p>
        </p:txBody>
      </p:sp>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836711"/>
            <a:ext cx="11065336" cy="5760641"/>
          </a:xfrm>
        </p:spPr>
        <p:txBody>
          <a:bodyPr>
            <a:normAutofit/>
          </a:bodyPr>
          <a:lstStyle/>
          <a:p>
            <a:r>
              <a:rPr lang="en-US" sz="2800" dirty="0"/>
              <a:t>There are the following features of method overloading in java:</a:t>
            </a:r>
          </a:p>
          <a:p>
            <a:r>
              <a:rPr lang="en-US" sz="2800" dirty="0"/>
              <a:t> 1. The call to overloaded method is bonded at compile time.</a:t>
            </a:r>
          </a:p>
          <a:p>
            <a:r>
              <a:rPr lang="en-US" sz="2800" dirty="0"/>
              <a:t>2.  The concept of method overloading is also known as compile-time polymorphism in java.</a:t>
            </a:r>
          </a:p>
          <a:p>
            <a:r>
              <a:rPr lang="en-US" sz="2800" dirty="0"/>
              <a:t>3.  Method overloading is generally done in the same class. </a:t>
            </a:r>
          </a:p>
          <a:p>
            <a:pPr lvl="1"/>
            <a:r>
              <a:rPr lang="en-US" dirty="0"/>
              <a:t>But it can also be done in the subclass. </a:t>
            </a:r>
          </a:p>
          <a:p>
            <a:pPr lvl="1"/>
            <a:r>
              <a:rPr lang="en-US" dirty="0"/>
              <a:t>You will have to make a relationship between the parent class and child class by using extends keyword for it.</a:t>
            </a:r>
          </a:p>
          <a:p>
            <a:r>
              <a:rPr lang="en-US" sz="2800" dirty="0"/>
              <a:t>4.  Method overloading in Java cannot be done by changing the return type of the method because there may occur ambiguity. </a:t>
            </a:r>
          </a:p>
          <a:p>
            <a:pPr lvl="1"/>
            <a:r>
              <a:rPr lang="en-US" dirty="0"/>
              <a:t>But the overloaded methods can change the return type.</a:t>
            </a:r>
          </a:p>
        </p:txBody>
      </p:sp>
    </p:spTree>
    <p:extLst>
      <p:ext uri="{BB962C8B-B14F-4D97-AF65-F5344CB8AC3E}">
        <p14:creationId xmlns:p14="http://schemas.microsoft.com/office/powerpoint/2010/main" xmlns="" val="441231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a:solidFill>
                  <a:schemeClr val="bg1"/>
                </a:solidFill>
              </a:rPr>
              <a:t>Features of Method overloading</a:t>
            </a:r>
          </a:p>
        </p:txBody>
      </p:sp>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836711"/>
            <a:ext cx="11065336" cy="5760641"/>
          </a:xfrm>
        </p:spPr>
        <p:txBody>
          <a:bodyPr>
            <a:normAutofit/>
          </a:bodyPr>
          <a:lstStyle/>
          <a:p>
            <a:r>
              <a:rPr lang="en-US" sz="2800" dirty="0"/>
              <a:t>5. The private methods can be overloaded in Java.</a:t>
            </a:r>
          </a:p>
          <a:p>
            <a:r>
              <a:rPr lang="en-US" sz="2800" dirty="0"/>
              <a:t>6. The final methods can be overloaded in Java.</a:t>
            </a:r>
          </a:p>
          <a:p>
            <a:r>
              <a:rPr lang="en-US" sz="2800" dirty="0"/>
              <a:t>7. The main method can also be overloaded in Java.</a:t>
            </a:r>
          </a:p>
          <a:p>
            <a:r>
              <a:rPr lang="en-US" sz="2800" dirty="0"/>
              <a:t>8. Both static and instance methods can be overloaded in Java. </a:t>
            </a:r>
          </a:p>
        </p:txBody>
      </p:sp>
    </p:spTree>
    <p:extLst>
      <p:ext uri="{BB962C8B-B14F-4D97-AF65-F5344CB8AC3E}">
        <p14:creationId xmlns:p14="http://schemas.microsoft.com/office/powerpoint/2010/main" xmlns="" val="441231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a:solidFill>
                  <a:schemeClr val="bg1"/>
                </a:solidFill>
              </a:rPr>
              <a:t>Ways of Method overloading</a:t>
            </a:r>
          </a:p>
        </p:txBody>
      </p:sp>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836711"/>
            <a:ext cx="11065336" cy="5760641"/>
          </a:xfrm>
        </p:spPr>
        <p:txBody>
          <a:bodyPr>
            <a:normAutofit/>
          </a:bodyPr>
          <a:lstStyle/>
          <a:p>
            <a:r>
              <a:rPr lang="en-US" sz="2800" b="1" dirty="0"/>
              <a:t>1. Method overloading by changing number of arguments</a:t>
            </a:r>
          </a:p>
          <a:p>
            <a:r>
              <a:rPr lang="en-US" sz="2800" dirty="0"/>
              <a:t>we will create two methods, the first method sum() will perform addition of two numbers and second method sum() will perform addition of three numbers by overloading concept.</a:t>
            </a:r>
          </a:p>
          <a:p>
            <a:r>
              <a:rPr lang="en-US" sz="2800" dirty="0">
                <a:hlinkClick r:id="rId2"/>
              </a:rPr>
              <a:t>Example</a:t>
            </a:r>
            <a:endParaRPr lang="en-US" sz="2800" dirty="0"/>
          </a:p>
        </p:txBody>
      </p:sp>
    </p:spTree>
    <p:extLst>
      <p:ext uri="{BB962C8B-B14F-4D97-AF65-F5344CB8AC3E}">
        <p14:creationId xmlns:p14="http://schemas.microsoft.com/office/powerpoint/2010/main" xmlns="" val="441231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a:solidFill>
                  <a:schemeClr val="bg1"/>
                </a:solidFill>
              </a:rPr>
              <a:t>Ways of Method overloading</a:t>
            </a:r>
          </a:p>
        </p:txBody>
      </p:sp>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836711"/>
            <a:ext cx="11065336" cy="5760641"/>
          </a:xfrm>
        </p:spPr>
        <p:txBody>
          <a:bodyPr>
            <a:normAutofit/>
          </a:bodyPr>
          <a:lstStyle/>
          <a:p>
            <a:r>
              <a:rPr lang="en-US" sz="2800" b="1" dirty="0"/>
              <a:t>2. Method overloading by changing data type of parameters</a:t>
            </a:r>
          </a:p>
          <a:p>
            <a:pPr algn="just"/>
            <a:r>
              <a:rPr lang="en-US" sz="2800" dirty="0"/>
              <a:t>we will create two methods having the same name but will differ in the data type of parameters.</a:t>
            </a:r>
          </a:p>
          <a:p>
            <a:pPr algn="just"/>
            <a:r>
              <a:rPr lang="en-US" sz="2800" dirty="0"/>
              <a:t>The first method sub() will receive two integer arguments and the second method sub() will receive two double arguments. </a:t>
            </a:r>
          </a:p>
          <a:p>
            <a:endParaRPr lang="en-US" sz="2800" dirty="0">
              <a:hlinkClick r:id="rId2"/>
            </a:endParaRPr>
          </a:p>
          <a:p>
            <a:r>
              <a:rPr lang="en-US" sz="2800" dirty="0">
                <a:hlinkClick r:id="rId2"/>
              </a:rPr>
              <a:t>Example</a:t>
            </a:r>
            <a:endParaRPr lang="en-US" sz="2800" dirty="0"/>
          </a:p>
        </p:txBody>
      </p:sp>
    </p:spTree>
    <p:extLst>
      <p:ext uri="{BB962C8B-B14F-4D97-AF65-F5344CB8AC3E}">
        <p14:creationId xmlns:p14="http://schemas.microsoft.com/office/powerpoint/2010/main" xmlns="" val="441231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a:solidFill>
                  <a:schemeClr val="bg1"/>
                </a:solidFill>
              </a:rPr>
              <a:t>Ways of Method overloading</a:t>
            </a:r>
          </a:p>
        </p:txBody>
      </p:sp>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836711"/>
            <a:ext cx="11065336" cy="5760641"/>
          </a:xfrm>
        </p:spPr>
        <p:txBody>
          <a:bodyPr>
            <a:normAutofit/>
          </a:bodyPr>
          <a:lstStyle/>
          <a:p>
            <a:r>
              <a:rPr lang="en-US" sz="2800" b="1" dirty="0"/>
              <a:t> 3. Method overloading by changing sequence of data type of parameters</a:t>
            </a:r>
          </a:p>
          <a:p>
            <a:r>
              <a:rPr lang="en-US" sz="2800" dirty="0"/>
              <a:t>we will overload methods by changing sequence of data type of parameters.</a:t>
            </a:r>
            <a:endParaRPr lang="en-US" sz="2800" dirty="0">
              <a:hlinkClick r:id="rId2"/>
            </a:endParaRPr>
          </a:p>
          <a:p>
            <a:r>
              <a:rPr lang="en-US" sz="2800" dirty="0">
                <a:hlinkClick r:id="rId2"/>
              </a:rPr>
              <a:t>Example</a:t>
            </a:r>
            <a:endParaRPr lang="en-US" sz="2800" dirty="0"/>
          </a:p>
        </p:txBody>
      </p:sp>
    </p:spTree>
    <p:extLst>
      <p:ext uri="{BB962C8B-B14F-4D97-AF65-F5344CB8AC3E}">
        <p14:creationId xmlns:p14="http://schemas.microsoft.com/office/powerpoint/2010/main" xmlns="" val="441231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a:solidFill>
                  <a:schemeClr val="bg1"/>
                </a:solidFill>
              </a:rPr>
              <a:t>Ways of Method overloading</a:t>
            </a:r>
          </a:p>
        </p:txBody>
      </p:sp>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836711"/>
            <a:ext cx="11065336" cy="5760641"/>
          </a:xfrm>
        </p:spPr>
        <p:txBody>
          <a:bodyPr>
            <a:normAutofit/>
          </a:bodyPr>
          <a:lstStyle/>
          <a:p>
            <a:r>
              <a:rPr lang="en-US" sz="2800" b="1" dirty="0"/>
              <a:t>Method Overloading and Type Promotion:</a:t>
            </a:r>
          </a:p>
          <a:p>
            <a:r>
              <a:rPr lang="en-US" sz="2800" dirty="0"/>
              <a:t>One type is promoted to another implicitly if no matching datatype is found. </a:t>
            </a:r>
            <a:endParaRPr lang="en-US" sz="2800" dirty="0">
              <a:hlinkClick r:id="rId2"/>
            </a:endParaRPr>
          </a:p>
          <a:p>
            <a:r>
              <a:rPr lang="en-US" sz="2800" dirty="0">
                <a:hlinkClick r:id="rId2"/>
              </a:rPr>
              <a:t>Example</a:t>
            </a:r>
            <a:endParaRPr lang="en-US" sz="2800" dirty="0"/>
          </a:p>
          <a:p>
            <a:r>
              <a:rPr lang="en-US" sz="2800" b="1" dirty="0"/>
              <a:t>Example of Method Overloading </a:t>
            </a:r>
          </a:p>
          <a:p>
            <a:pPr>
              <a:buNone/>
            </a:pPr>
            <a:r>
              <a:rPr lang="en-US" sz="2800" b="1" dirty="0"/>
              <a:t>   with Type Promotion in case</a:t>
            </a:r>
          </a:p>
          <a:p>
            <a:pPr>
              <a:buNone/>
            </a:pPr>
            <a:r>
              <a:rPr lang="en-US" sz="2800" b="1" dirty="0"/>
              <a:t>   ambiguity:</a:t>
            </a:r>
            <a:endParaRPr lang="en-US" sz="2800" dirty="0"/>
          </a:p>
          <a:p>
            <a:pPr>
              <a:buNone/>
            </a:pPr>
            <a:r>
              <a:rPr lang="en-US" sz="2800" dirty="0"/>
              <a:t>  If there are no matching type arguments </a:t>
            </a:r>
          </a:p>
          <a:p>
            <a:pPr>
              <a:buNone/>
            </a:pPr>
            <a:r>
              <a:rPr lang="en-US" sz="2800" dirty="0"/>
              <a:t>  in the method, and each method promotes</a:t>
            </a:r>
          </a:p>
          <a:p>
            <a:pPr>
              <a:buNone/>
            </a:pPr>
            <a:r>
              <a:rPr lang="en-US" sz="2800" dirty="0"/>
              <a:t>  similar number of arguments, there will be </a:t>
            </a:r>
          </a:p>
          <a:p>
            <a:pPr>
              <a:buNone/>
            </a:pPr>
            <a:r>
              <a:rPr lang="en-US" sz="2800" dirty="0"/>
              <a:t>  ambiguity.   </a:t>
            </a:r>
            <a:r>
              <a:rPr lang="en-US" sz="2800" dirty="0">
                <a:hlinkClick r:id="rId3"/>
              </a:rPr>
              <a:t>Example</a:t>
            </a:r>
            <a:endParaRPr lang="en-US" sz="2800" dirty="0"/>
          </a:p>
        </p:txBody>
      </p:sp>
      <p:pic>
        <p:nvPicPr>
          <p:cNvPr id="4098" name="Picture 2"/>
          <p:cNvPicPr>
            <a:picLocks noChangeAspect="1" noChangeArrowheads="1"/>
          </p:cNvPicPr>
          <p:nvPr/>
        </p:nvPicPr>
        <p:blipFill>
          <a:blip r:embed="rId4" cstate="print"/>
          <a:srcRect/>
          <a:stretch>
            <a:fillRect/>
          </a:stretch>
        </p:blipFill>
        <p:spPr bwMode="auto">
          <a:xfrm>
            <a:off x="7464152" y="1916832"/>
            <a:ext cx="4533900" cy="4536504"/>
          </a:xfrm>
          <a:prstGeom prst="rect">
            <a:avLst/>
          </a:prstGeom>
          <a:noFill/>
          <a:ln w="9525">
            <a:noFill/>
            <a:miter lim="800000"/>
            <a:headEnd/>
            <a:tailEnd/>
          </a:ln>
        </p:spPr>
      </p:pic>
    </p:spTree>
    <p:extLst>
      <p:ext uri="{BB962C8B-B14F-4D97-AF65-F5344CB8AC3E}">
        <p14:creationId xmlns:p14="http://schemas.microsoft.com/office/powerpoint/2010/main" xmlns="" val="441231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a:solidFill>
                  <a:schemeClr val="bg1"/>
                </a:solidFill>
              </a:rPr>
              <a:t>Java Method overloading done in Subclass</a:t>
            </a:r>
          </a:p>
        </p:txBody>
      </p:sp>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836711"/>
            <a:ext cx="11065336" cy="5760641"/>
          </a:xfrm>
        </p:spPr>
        <p:txBody>
          <a:bodyPr>
            <a:normAutofit/>
          </a:bodyPr>
          <a:lstStyle/>
          <a:p>
            <a:r>
              <a:rPr lang="en-US" sz="2800" dirty="0"/>
              <a:t>method overloading will be done in the child class or subclass. </a:t>
            </a:r>
          </a:p>
          <a:p>
            <a:r>
              <a:rPr lang="en-US" sz="2800" dirty="0"/>
              <a:t>We will make a relationship between the parent class and child class by using extends keyword.</a:t>
            </a:r>
            <a:endParaRPr lang="en-US" sz="2800" dirty="0">
              <a:hlinkClick r:id="rId2"/>
            </a:endParaRPr>
          </a:p>
          <a:p>
            <a:r>
              <a:rPr lang="en-US" sz="2800" dirty="0">
                <a:hlinkClick r:id="rId2"/>
              </a:rPr>
              <a:t>Example</a:t>
            </a:r>
            <a:endParaRPr lang="en-US" sz="2800" dirty="0"/>
          </a:p>
        </p:txBody>
      </p:sp>
    </p:spTree>
    <p:extLst>
      <p:ext uri="{BB962C8B-B14F-4D97-AF65-F5344CB8AC3E}">
        <p14:creationId xmlns:p14="http://schemas.microsoft.com/office/powerpoint/2010/main" xmlns="" val="441231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a:solidFill>
                  <a:schemeClr val="bg1"/>
                </a:solidFill>
              </a:rPr>
              <a:t>method overloading is compile-time polymorphism</a:t>
            </a:r>
            <a:endParaRPr lang="en-US" sz="3200" dirty="0">
              <a:solidFill>
                <a:schemeClr val="bg1"/>
              </a:solidFill>
            </a:endParaRPr>
          </a:p>
        </p:txBody>
      </p:sp>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836711"/>
            <a:ext cx="11065336" cy="5616625"/>
          </a:xfrm>
        </p:spPr>
        <p:txBody>
          <a:bodyPr>
            <a:normAutofit/>
          </a:bodyPr>
          <a:lstStyle/>
          <a:p>
            <a:pPr algn="just"/>
            <a:r>
              <a:rPr lang="en-US" sz="2800" dirty="0"/>
              <a:t>Method overloading is one of the way java supports static polymorphism. </a:t>
            </a:r>
          </a:p>
          <a:p>
            <a:pPr algn="just"/>
            <a:r>
              <a:rPr lang="en-US" sz="2800" dirty="0"/>
              <a:t>For </a:t>
            </a:r>
            <a:r>
              <a:rPr lang="en-US" sz="2800" dirty="0" err="1"/>
              <a:t>eg</a:t>
            </a:r>
            <a:r>
              <a:rPr lang="en-US" sz="2800" dirty="0"/>
              <a:t>- we have two definitions of the same method add() </a:t>
            </a:r>
            <a:r>
              <a:rPr lang="en-US" sz="2800" b="1" dirty="0"/>
              <a:t>which add method would be called is determined by the parameter list at the compile time</a:t>
            </a:r>
            <a:r>
              <a:rPr lang="en-US" sz="2800" dirty="0"/>
              <a:t>. That is the reason this is also known as compile time polymorphism.</a:t>
            </a:r>
          </a:p>
        </p:txBody>
      </p:sp>
    </p:spTree>
    <p:extLst>
      <p:ext uri="{BB962C8B-B14F-4D97-AF65-F5344CB8AC3E}">
        <p14:creationId xmlns:p14="http://schemas.microsoft.com/office/powerpoint/2010/main" xmlns="" val="4412315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a:solidFill>
                  <a:schemeClr val="bg1"/>
                </a:solidFill>
              </a:rPr>
              <a:t>Can we overload main() method in Java?</a:t>
            </a:r>
          </a:p>
        </p:txBody>
      </p:sp>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836711"/>
            <a:ext cx="11065336" cy="5760641"/>
          </a:xfrm>
        </p:spPr>
        <p:txBody>
          <a:bodyPr>
            <a:normAutofit/>
          </a:bodyPr>
          <a:lstStyle/>
          <a:p>
            <a:pPr algn="just"/>
            <a:r>
              <a:rPr lang="en-US" sz="2800" dirty="0"/>
              <a:t>Yes, we can overload the main() method in Java. </a:t>
            </a:r>
          </a:p>
          <a:p>
            <a:pPr algn="just"/>
            <a:r>
              <a:rPr lang="en-US" sz="2800" dirty="0"/>
              <a:t>A class can have any number of main() methods but JVM calls that main() method that receives string array as an argument only.</a:t>
            </a:r>
          </a:p>
          <a:p>
            <a:pPr algn="just"/>
            <a:r>
              <a:rPr lang="en-US" sz="2800" dirty="0"/>
              <a:t>Therefore, the execution always starts from public static void main(String[] </a:t>
            </a:r>
            <a:r>
              <a:rPr lang="en-US" sz="2800" dirty="0" err="1"/>
              <a:t>args</a:t>
            </a:r>
            <a:r>
              <a:rPr lang="en-US" sz="2800" dirty="0"/>
              <a:t>) only.</a:t>
            </a:r>
          </a:p>
          <a:p>
            <a:pPr algn="just"/>
            <a:r>
              <a:rPr lang="en-US" sz="2800" dirty="0"/>
              <a:t> </a:t>
            </a:r>
            <a:r>
              <a:rPr lang="en-US" sz="2800" dirty="0">
                <a:hlinkClick r:id="rId2"/>
              </a:rPr>
              <a:t>Example</a:t>
            </a:r>
            <a:endParaRPr lang="en-US" sz="2800" dirty="0"/>
          </a:p>
        </p:txBody>
      </p:sp>
    </p:spTree>
    <p:extLst>
      <p:ext uri="{BB962C8B-B14F-4D97-AF65-F5344CB8AC3E}">
        <p14:creationId xmlns:p14="http://schemas.microsoft.com/office/powerpoint/2010/main" xmlns="" val="4412315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a:solidFill>
                  <a:schemeClr val="bg1"/>
                </a:solidFill>
              </a:rPr>
              <a:t>Can we overload main() method in Java?</a:t>
            </a:r>
          </a:p>
        </p:txBody>
      </p:sp>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836711"/>
            <a:ext cx="11065336" cy="5760641"/>
          </a:xfrm>
        </p:spPr>
        <p:txBody>
          <a:bodyPr>
            <a:normAutofit/>
          </a:bodyPr>
          <a:lstStyle/>
          <a:p>
            <a:pPr algn="just"/>
            <a:r>
              <a:rPr lang="en-US" sz="2800" dirty="0"/>
              <a:t>Yes, we can overload the main() method in Java. </a:t>
            </a:r>
          </a:p>
          <a:p>
            <a:pPr algn="just"/>
            <a:r>
              <a:rPr lang="en-US" sz="2800" dirty="0"/>
              <a:t>A class can have any number of main() methods but JVM calls that main() method that receives string array as an argument only.</a:t>
            </a:r>
          </a:p>
          <a:p>
            <a:pPr algn="just"/>
            <a:r>
              <a:rPr lang="en-US" sz="2800" dirty="0"/>
              <a:t>Therefore, the execution always starts from public static void main(String[] </a:t>
            </a:r>
            <a:r>
              <a:rPr lang="en-US" sz="2800" dirty="0" err="1"/>
              <a:t>args</a:t>
            </a:r>
            <a:r>
              <a:rPr lang="en-US" sz="2800" dirty="0"/>
              <a:t>) only.</a:t>
            </a:r>
          </a:p>
          <a:p>
            <a:pPr algn="just"/>
            <a:r>
              <a:rPr lang="en-US" sz="2800" dirty="0"/>
              <a:t> </a:t>
            </a:r>
            <a:r>
              <a:rPr lang="en-US" sz="2800" dirty="0">
                <a:hlinkClick r:id="rId2"/>
              </a:rPr>
              <a:t>Example</a:t>
            </a:r>
            <a:endParaRPr lang="en-US" sz="2800" dirty="0"/>
          </a:p>
        </p:txBody>
      </p:sp>
    </p:spTree>
    <p:extLst>
      <p:ext uri="{BB962C8B-B14F-4D97-AF65-F5344CB8AC3E}">
        <p14:creationId xmlns:p14="http://schemas.microsoft.com/office/powerpoint/2010/main" xmlns="" val="441231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a:solidFill>
                  <a:schemeClr val="bg1"/>
                </a:solidFill>
              </a:rPr>
              <a:t>Polymorphism in Java</a:t>
            </a:r>
            <a:endParaRPr lang="en-US" sz="3200" dirty="0">
              <a:solidFill>
                <a:schemeClr val="bg1"/>
              </a:solidFill>
            </a:endParaRPr>
          </a:p>
        </p:txBody>
      </p:sp>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836711"/>
            <a:ext cx="11065336" cy="5616625"/>
          </a:xfrm>
        </p:spPr>
        <p:txBody>
          <a:bodyPr>
            <a:normAutofit/>
          </a:bodyPr>
          <a:lstStyle/>
          <a:p>
            <a:pPr algn="just"/>
            <a:r>
              <a:rPr lang="en-US" sz="2800" b="1" dirty="0"/>
              <a:t>Polymorphism in Java</a:t>
            </a:r>
            <a:r>
              <a:rPr lang="en-US" sz="2800" dirty="0"/>
              <a:t> is the ability of an object to take many forms.</a:t>
            </a:r>
          </a:p>
          <a:p>
            <a:pPr algn="just"/>
            <a:r>
              <a:rPr lang="en-US" sz="2800" dirty="0"/>
              <a:t>Polymorphism is a feature of the object-oriented programming language, Java, which allows a single task to be performed in different ways.</a:t>
            </a:r>
          </a:p>
          <a:p>
            <a:pPr algn="just"/>
            <a:r>
              <a:rPr lang="en-US" sz="2800" dirty="0"/>
              <a:t>polymorphism in java allows us to perform the same action in many different ways. </a:t>
            </a:r>
          </a:p>
          <a:p>
            <a:pPr algn="just"/>
            <a:r>
              <a:rPr lang="en-US" sz="2800" dirty="0"/>
              <a:t>There are two types of polymorphism in java: </a:t>
            </a:r>
          </a:p>
          <a:p>
            <a:pPr lvl="1" algn="just"/>
            <a:r>
              <a:rPr lang="en-US" dirty="0"/>
              <a:t>compile-time (static) </a:t>
            </a:r>
            <a:r>
              <a:rPr lang="en-US" dirty="0" smtClean="0"/>
              <a:t>polymorphism(Method Overloading </a:t>
            </a:r>
            <a:r>
              <a:rPr lang="en-US" dirty="0" smtClean="0"/>
              <a:t>)</a:t>
            </a:r>
            <a:endParaRPr lang="en-US" dirty="0" smtClean="0"/>
          </a:p>
          <a:p>
            <a:pPr lvl="1" algn="just"/>
            <a:r>
              <a:rPr lang="en-US" dirty="0" smtClean="0"/>
              <a:t> </a:t>
            </a:r>
            <a:r>
              <a:rPr lang="en-US" dirty="0"/>
              <a:t>and runtime (dynamic)  </a:t>
            </a:r>
            <a:r>
              <a:rPr lang="en-US" dirty="0" smtClean="0"/>
              <a:t>polymorphism(Method Overriding)</a:t>
            </a:r>
            <a:endParaRPr lang="en-US" dirty="0"/>
          </a:p>
          <a:p>
            <a:pPr lvl="1" algn="just">
              <a:buNone/>
            </a:pPr>
            <a:endParaRPr lang="en-US" dirty="0"/>
          </a:p>
        </p:txBody>
      </p:sp>
    </p:spTree>
    <p:extLst>
      <p:ext uri="{BB962C8B-B14F-4D97-AF65-F5344CB8AC3E}">
        <p14:creationId xmlns:p14="http://schemas.microsoft.com/office/powerpoint/2010/main" xmlns="" val="441231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a:solidFill>
                  <a:schemeClr val="bg1"/>
                </a:solidFill>
              </a:rPr>
              <a:t>method overloading in Java</a:t>
            </a:r>
            <a:r>
              <a:rPr lang="en-US" sz="3200" dirty="0">
                <a:solidFill>
                  <a:schemeClr val="bg1"/>
                </a:solidFill>
              </a:rPr>
              <a:t>.</a:t>
            </a:r>
          </a:p>
        </p:txBody>
      </p:sp>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836711"/>
            <a:ext cx="11065336" cy="5616625"/>
          </a:xfrm>
        </p:spPr>
        <p:txBody>
          <a:bodyPr>
            <a:normAutofit/>
          </a:bodyPr>
          <a:lstStyle/>
          <a:p>
            <a:pPr algn="just"/>
            <a:r>
              <a:rPr lang="en-US" sz="2800" dirty="0"/>
              <a:t>When a class has more than one method having the same name but with different parameter lists, this feature is called </a:t>
            </a:r>
            <a:r>
              <a:rPr lang="en-US" sz="2800" b="1" dirty="0"/>
              <a:t>method overloading in Java</a:t>
            </a:r>
            <a:r>
              <a:rPr lang="en-US" sz="2800" dirty="0"/>
              <a:t>.</a:t>
            </a:r>
          </a:p>
          <a:p>
            <a:r>
              <a:rPr lang="en-US" sz="2800" dirty="0"/>
              <a:t>Suppose you have a vehicle. When you apply a brake in a vehicle, it stops the vehicle. The method brake() represents the behavior of stopping the vehicle.</a:t>
            </a:r>
          </a:p>
          <a:p>
            <a:r>
              <a:rPr lang="en-US" sz="2800" dirty="0"/>
              <a:t>The car brake is applied by the leg and the cycle brake is applied by hand. The way of operating is different but the desired behavior is one and the same.</a:t>
            </a:r>
          </a:p>
          <a:p>
            <a:pPr algn="just"/>
            <a:r>
              <a:rPr lang="en-US" sz="2800" dirty="0"/>
              <a:t>Overloading is one of the ways that Java implements polymorphism .</a:t>
            </a:r>
          </a:p>
          <a:p>
            <a:pPr algn="just"/>
            <a:r>
              <a:rPr lang="en-US" sz="2800" dirty="0"/>
              <a:t>It is a powerful and very useful feature for increasing the maintainability and readability of code.</a:t>
            </a:r>
          </a:p>
        </p:txBody>
      </p:sp>
    </p:spTree>
    <p:extLst>
      <p:ext uri="{BB962C8B-B14F-4D97-AF65-F5344CB8AC3E}">
        <p14:creationId xmlns:p14="http://schemas.microsoft.com/office/powerpoint/2010/main" xmlns="" val="44123159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a:solidFill>
                  <a:schemeClr val="bg1"/>
                </a:solidFill>
              </a:rPr>
              <a:t>method overloading in Java</a:t>
            </a:r>
            <a:r>
              <a:rPr lang="en-US" sz="3200" dirty="0">
                <a:solidFill>
                  <a:schemeClr val="bg1"/>
                </a:solidFill>
              </a:rPr>
              <a:t>.</a:t>
            </a:r>
          </a:p>
        </p:txBody>
      </p:sp>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836711"/>
            <a:ext cx="11065336" cy="5616625"/>
          </a:xfrm>
        </p:spPr>
        <p:txBody>
          <a:bodyPr>
            <a:normAutofit/>
          </a:bodyPr>
          <a:lstStyle/>
          <a:p>
            <a:pPr algn="just"/>
            <a:r>
              <a:rPr lang="en-US" sz="2800" dirty="0"/>
              <a:t>When a class has more than one method having the same name but with different parameter lists, this feature is called </a:t>
            </a:r>
            <a:r>
              <a:rPr lang="en-US" sz="2800" b="1" dirty="0"/>
              <a:t>method overloading in Java</a:t>
            </a:r>
            <a:r>
              <a:rPr lang="en-US" sz="2800" dirty="0"/>
              <a:t>.</a:t>
            </a:r>
          </a:p>
          <a:p>
            <a:pPr algn="just"/>
            <a:r>
              <a:rPr lang="en-US" sz="2800" dirty="0" smtClean="0"/>
              <a:t>Overloading </a:t>
            </a:r>
            <a:r>
              <a:rPr lang="en-US" sz="2800" dirty="0"/>
              <a:t>is one of the ways that Java implements polymorphism .</a:t>
            </a:r>
          </a:p>
          <a:p>
            <a:pPr algn="just"/>
            <a:r>
              <a:rPr lang="en-US" sz="2800" dirty="0"/>
              <a:t>It is a powerful and very useful feature for increasing the maintainability and readability of code.</a:t>
            </a:r>
          </a:p>
        </p:txBody>
      </p:sp>
    </p:spTree>
    <p:extLst>
      <p:ext uri="{BB962C8B-B14F-4D97-AF65-F5344CB8AC3E}">
        <p14:creationId xmlns:p14="http://schemas.microsoft.com/office/powerpoint/2010/main" xmlns="" val="44123159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a:solidFill>
                  <a:schemeClr val="bg1"/>
                </a:solidFill>
              </a:rPr>
              <a:t>How Java compiler differentiate overloaded methods?</a:t>
            </a:r>
          </a:p>
        </p:txBody>
      </p:sp>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836711"/>
            <a:ext cx="11065336" cy="5616625"/>
          </a:xfrm>
        </p:spPr>
        <p:txBody>
          <a:bodyPr>
            <a:normAutofit/>
          </a:bodyPr>
          <a:lstStyle/>
          <a:p>
            <a:pPr algn="just"/>
            <a:r>
              <a:rPr lang="en-US" sz="2800" dirty="0"/>
              <a:t>Java compiler differentiates overloaded methods by their signatures. </a:t>
            </a:r>
          </a:p>
          <a:p>
            <a:pPr algn="just"/>
            <a:r>
              <a:rPr lang="en-US" sz="2800" dirty="0"/>
              <a:t>The signature of a method is defined by its name and list of parameters.</a:t>
            </a:r>
          </a:p>
          <a:p>
            <a:pPr algn="just"/>
            <a:r>
              <a:rPr lang="en-US" sz="2800" dirty="0"/>
              <a:t>The return type of a method is not part of the method signature. </a:t>
            </a:r>
          </a:p>
          <a:p>
            <a:pPr algn="just"/>
            <a:r>
              <a:rPr lang="en-US" sz="2800" dirty="0"/>
              <a:t>It does not play any role in resolving methods overloaded.</a:t>
            </a:r>
          </a:p>
        </p:txBody>
      </p:sp>
      <p:pic>
        <p:nvPicPr>
          <p:cNvPr id="1027" name="Picture 3"/>
          <p:cNvPicPr>
            <a:picLocks noChangeAspect="1" noChangeArrowheads="1"/>
          </p:cNvPicPr>
          <p:nvPr/>
        </p:nvPicPr>
        <p:blipFill>
          <a:blip r:embed="rId2" cstate="print"/>
          <a:srcRect/>
          <a:stretch>
            <a:fillRect/>
          </a:stretch>
        </p:blipFill>
        <p:spPr bwMode="auto">
          <a:xfrm>
            <a:off x="2135560" y="2996952"/>
            <a:ext cx="8064896" cy="3384376"/>
          </a:xfrm>
          <a:prstGeom prst="rect">
            <a:avLst/>
          </a:prstGeom>
          <a:noFill/>
          <a:ln w="9525">
            <a:noFill/>
            <a:miter lim="800000"/>
            <a:headEnd/>
            <a:tailEnd/>
          </a:ln>
        </p:spPr>
      </p:pic>
    </p:spTree>
    <p:extLst>
      <p:ext uri="{BB962C8B-B14F-4D97-AF65-F5344CB8AC3E}">
        <p14:creationId xmlns:p14="http://schemas.microsoft.com/office/powerpoint/2010/main" xmlns="" val="441231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a:solidFill>
                  <a:schemeClr val="bg1"/>
                </a:solidFill>
              </a:rPr>
              <a:t>How Java compiler differentiate overloaded methods?</a:t>
            </a:r>
          </a:p>
        </p:txBody>
      </p:sp>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836711"/>
            <a:ext cx="11065336" cy="5616625"/>
          </a:xfrm>
        </p:spPr>
        <p:txBody>
          <a:bodyPr>
            <a:normAutofit/>
          </a:bodyPr>
          <a:lstStyle/>
          <a:p>
            <a:pPr algn="just"/>
            <a:r>
              <a:rPr lang="en-US" sz="2800" dirty="0"/>
              <a:t>When a class has multiple methods having the same name with the different parameter list, </a:t>
            </a:r>
          </a:p>
          <a:p>
            <a:pPr algn="just"/>
            <a:r>
              <a:rPr lang="en-US" sz="2800" dirty="0"/>
              <a:t>the compiler differentiates one method from another method by checking the different number of parameters or types of passed parameters.</a:t>
            </a:r>
          </a:p>
        </p:txBody>
      </p:sp>
    </p:spTree>
    <p:extLst>
      <p:ext uri="{BB962C8B-B14F-4D97-AF65-F5344CB8AC3E}">
        <p14:creationId xmlns:p14="http://schemas.microsoft.com/office/powerpoint/2010/main" xmlns="" val="441231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a:solidFill>
                  <a:schemeClr val="bg1"/>
                </a:solidFill>
              </a:rPr>
              <a:t>Method overloading rules in Java</a:t>
            </a:r>
          </a:p>
        </p:txBody>
      </p:sp>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836711"/>
            <a:ext cx="11065336" cy="5616625"/>
          </a:xfrm>
        </p:spPr>
        <p:txBody>
          <a:bodyPr>
            <a:normAutofit lnSpcReduction="10000"/>
          </a:bodyPr>
          <a:lstStyle/>
          <a:p>
            <a:r>
              <a:rPr lang="en-US" sz="2800" dirty="0"/>
              <a:t>1. The method name must be the same.</a:t>
            </a:r>
          </a:p>
          <a:p>
            <a:r>
              <a:rPr lang="en-US" sz="2800" dirty="0"/>
              <a:t>2. Parameters must be different </a:t>
            </a:r>
            <a:r>
              <a:rPr lang="en-US" sz="2800" dirty="0" err="1"/>
              <a:t>i.e</a:t>
            </a:r>
            <a:r>
              <a:rPr lang="en-US" sz="2800" dirty="0"/>
              <a:t> each overloaded method must take a unique list of parameter types. </a:t>
            </a:r>
          </a:p>
          <a:p>
            <a:r>
              <a:rPr lang="en-US" sz="2800" dirty="0"/>
              <a:t>The parameters can be changed in one of the following ways.</a:t>
            </a:r>
          </a:p>
          <a:p>
            <a:r>
              <a:rPr lang="en-US" sz="2800" b="1" dirty="0"/>
              <a:t>Data types of Parameters</a:t>
            </a:r>
          </a:p>
          <a:p>
            <a:endParaRPr lang="en-US" sz="2800" dirty="0"/>
          </a:p>
          <a:p>
            <a:endParaRPr lang="en-US" sz="2800" dirty="0"/>
          </a:p>
          <a:p>
            <a:endParaRPr lang="en-US" sz="2800" dirty="0"/>
          </a:p>
          <a:p>
            <a:endParaRPr lang="en-US" sz="2800" dirty="0"/>
          </a:p>
          <a:p>
            <a:r>
              <a:rPr lang="en-US" sz="2800" dirty="0"/>
              <a:t>If we call the method add(10, 20) by passing argument values, JVM invokes the first method. </a:t>
            </a:r>
          </a:p>
          <a:p>
            <a:r>
              <a:rPr lang="en-US" sz="2800" dirty="0"/>
              <a:t>If we invoke add(10, 20.5f), JVM executes the second method.</a:t>
            </a:r>
            <a:endParaRPr lang="en-US" sz="2800" b="1" dirty="0"/>
          </a:p>
          <a:p>
            <a:endParaRPr lang="en-US" sz="2800" dirty="0"/>
          </a:p>
        </p:txBody>
      </p:sp>
      <p:pic>
        <p:nvPicPr>
          <p:cNvPr id="2051" name="Picture 3"/>
          <p:cNvPicPr>
            <a:picLocks noChangeAspect="1" noChangeArrowheads="1"/>
          </p:cNvPicPr>
          <p:nvPr/>
        </p:nvPicPr>
        <p:blipFill>
          <a:blip r:embed="rId2" cstate="print"/>
          <a:srcRect/>
          <a:stretch>
            <a:fillRect/>
          </a:stretch>
        </p:blipFill>
        <p:spPr bwMode="auto">
          <a:xfrm>
            <a:off x="2279576" y="3284984"/>
            <a:ext cx="8352928" cy="1512168"/>
          </a:xfrm>
          <a:prstGeom prst="rect">
            <a:avLst/>
          </a:prstGeom>
          <a:noFill/>
          <a:ln w="9525">
            <a:noFill/>
            <a:miter lim="800000"/>
            <a:headEnd/>
            <a:tailEnd/>
          </a:ln>
        </p:spPr>
      </p:pic>
    </p:spTree>
    <p:extLst>
      <p:ext uri="{BB962C8B-B14F-4D97-AF65-F5344CB8AC3E}">
        <p14:creationId xmlns:p14="http://schemas.microsoft.com/office/powerpoint/2010/main" xmlns="" val="441231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a:solidFill>
                  <a:schemeClr val="bg1"/>
                </a:solidFill>
              </a:rPr>
              <a:t>Method overloading rules in Java</a:t>
            </a:r>
          </a:p>
        </p:txBody>
      </p:sp>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836711"/>
            <a:ext cx="11065336" cy="5616625"/>
          </a:xfrm>
        </p:spPr>
        <p:txBody>
          <a:bodyPr>
            <a:normAutofit/>
          </a:bodyPr>
          <a:lstStyle/>
          <a:p>
            <a:r>
              <a:rPr lang="en-US" sz="2800" b="1" dirty="0"/>
              <a:t>b. Number of Parameters</a:t>
            </a:r>
          </a:p>
          <a:p>
            <a:endParaRPr lang="en-US" sz="2800" b="1" dirty="0"/>
          </a:p>
          <a:p>
            <a:endParaRPr lang="en-US" sz="2800" b="1" dirty="0"/>
          </a:p>
          <a:p>
            <a:endParaRPr lang="en-US" sz="2800" b="1" dirty="0"/>
          </a:p>
          <a:p>
            <a:r>
              <a:rPr lang="en-US" sz="2800" dirty="0"/>
              <a:t>3. Access modifiers  can be anything or different.</a:t>
            </a:r>
            <a:br>
              <a:rPr lang="en-US" sz="2800" dirty="0"/>
            </a:br>
            <a:r>
              <a:rPr lang="en-US" sz="2800" dirty="0"/>
              <a:t>4. Return Type can be anything or different.</a:t>
            </a:r>
            <a:br>
              <a:rPr lang="en-US" sz="2800" dirty="0"/>
            </a:br>
            <a:r>
              <a:rPr lang="en-US" sz="2800" dirty="0"/>
              <a:t>5. Exception thrown can be anything.</a:t>
            </a:r>
            <a:br>
              <a:rPr lang="en-US" sz="2800" dirty="0"/>
            </a:br>
            <a:endParaRPr lang="en-US" sz="2800" dirty="0"/>
          </a:p>
          <a:p>
            <a:endParaRPr lang="en-US" sz="2800" dirty="0"/>
          </a:p>
        </p:txBody>
      </p:sp>
      <p:pic>
        <p:nvPicPr>
          <p:cNvPr id="3075" name="Picture 3"/>
          <p:cNvPicPr>
            <a:picLocks noChangeAspect="1" noChangeArrowheads="1"/>
          </p:cNvPicPr>
          <p:nvPr/>
        </p:nvPicPr>
        <p:blipFill>
          <a:blip r:embed="rId2" cstate="print"/>
          <a:srcRect/>
          <a:stretch>
            <a:fillRect/>
          </a:stretch>
        </p:blipFill>
        <p:spPr bwMode="auto">
          <a:xfrm>
            <a:off x="2279576" y="1340768"/>
            <a:ext cx="7183363" cy="1440160"/>
          </a:xfrm>
          <a:prstGeom prst="rect">
            <a:avLst/>
          </a:prstGeom>
          <a:noFill/>
          <a:ln w="9525">
            <a:noFill/>
            <a:miter lim="800000"/>
            <a:headEnd/>
            <a:tailEnd/>
          </a:ln>
        </p:spPr>
      </p:pic>
    </p:spTree>
    <p:extLst>
      <p:ext uri="{BB962C8B-B14F-4D97-AF65-F5344CB8AC3E}">
        <p14:creationId xmlns:p14="http://schemas.microsoft.com/office/powerpoint/2010/main" xmlns="" val="441231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2D62BF-DF95-4650-8267-2296BB59069C}"/>
              </a:ext>
            </a:extLst>
          </p:cNvPr>
          <p:cNvSpPr>
            <a:spLocks noGrp="1"/>
          </p:cNvSpPr>
          <p:nvPr>
            <p:ph type="title"/>
          </p:nvPr>
        </p:nvSpPr>
        <p:spPr>
          <a:xfrm>
            <a:off x="973008" y="188640"/>
            <a:ext cx="9875520" cy="288032"/>
          </a:xfrm>
        </p:spPr>
        <p:txBody>
          <a:bodyPr>
            <a:noAutofit/>
          </a:bodyPr>
          <a:lstStyle/>
          <a:p>
            <a:r>
              <a:rPr lang="en-US" sz="3200" b="1" dirty="0">
                <a:solidFill>
                  <a:schemeClr val="bg1"/>
                </a:solidFill>
              </a:rPr>
              <a:t>How JVM recognizes which overloaded method is called?</a:t>
            </a:r>
          </a:p>
        </p:txBody>
      </p:sp>
      <p:sp>
        <p:nvSpPr>
          <p:cNvPr id="7" name="Content Placeholder 6">
            <a:extLst>
              <a:ext uri="{FF2B5EF4-FFF2-40B4-BE49-F238E27FC236}">
                <a16:creationId xmlns:a16="http://schemas.microsoft.com/office/drawing/2014/main" xmlns="" id="{053EAE58-6D90-4341-B4D6-69D38839E4B8}"/>
              </a:ext>
            </a:extLst>
          </p:cNvPr>
          <p:cNvSpPr>
            <a:spLocks noGrp="1"/>
          </p:cNvSpPr>
          <p:nvPr>
            <p:ph idx="1"/>
          </p:nvPr>
        </p:nvSpPr>
        <p:spPr>
          <a:xfrm>
            <a:off x="791304" y="836711"/>
            <a:ext cx="11065336" cy="5616625"/>
          </a:xfrm>
        </p:spPr>
        <p:txBody>
          <a:bodyPr>
            <a:normAutofit/>
          </a:bodyPr>
          <a:lstStyle/>
          <a:p>
            <a:r>
              <a:rPr lang="en-US" sz="2800" dirty="0"/>
              <a:t>When multiple methods are defined with the same name in a class then JVM observes the signature of methods. </a:t>
            </a:r>
          </a:p>
          <a:p>
            <a:r>
              <a:rPr lang="en-US" sz="2800" dirty="0"/>
              <a:t>Method signature consists of method name along with its method parameters.</a:t>
            </a:r>
          </a:p>
          <a:p>
            <a:r>
              <a:rPr lang="en-US" sz="2800" dirty="0"/>
              <a:t>On the basis of method signatures, JVM understands both methods are different and decides which appropriate method is to be called.</a:t>
            </a:r>
          </a:p>
        </p:txBody>
      </p:sp>
    </p:spTree>
    <p:extLst>
      <p:ext uri="{BB962C8B-B14F-4D97-AF65-F5344CB8AC3E}">
        <p14:creationId xmlns:p14="http://schemas.microsoft.com/office/powerpoint/2010/main" xmlns="" val="441231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template" id="{E113D134-A897-462E-B43D-8D30C77657C3}" vid="{011CB3EC-DAE0-4EBB-B2E2-B83A9EFDAD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OOP_21-22</Template>
  <TotalTime>13719</TotalTime>
  <Words>687</Words>
  <Application>Microsoft Office PowerPoint</Application>
  <PresentationFormat>Custom</PresentationFormat>
  <Paragraphs>107</Paragraphs>
  <Slides>19</Slides>
  <Notes>0</Notes>
  <HiddenSlides>1</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Object Oriented Programming Lecture-18</vt:lpstr>
      <vt:lpstr>Polymorphism in Java</vt:lpstr>
      <vt:lpstr>method overloading in Java.</vt:lpstr>
      <vt:lpstr>method overloading in Java.</vt:lpstr>
      <vt:lpstr>How Java compiler differentiate overloaded methods?</vt:lpstr>
      <vt:lpstr>How Java compiler differentiate overloaded methods?</vt:lpstr>
      <vt:lpstr>Method overloading rules in Java</vt:lpstr>
      <vt:lpstr>Method overloading rules in Java</vt:lpstr>
      <vt:lpstr>How JVM recognizes which overloaded method is called?</vt:lpstr>
      <vt:lpstr>Features of Method overloading</vt:lpstr>
      <vt:lpstr>Features of Method overloading</vt:lpstr>
      <vt:lpstr>Ways of Method overloading</vt:lpstr>
      <vt:lpstr>Ways of Method overloading</vt:lpstr>
      <vt:lpstr>Ways of Method overloading</vt:lpstr>
      <vt:lpstr>Ways of Method overloading</vt:lpstr>
      <vt:lpstr>Java Method overloading done in Subclass</vt:lpstr>
      <vt:lpstr>method overloading is compile-time polymorphism</vt:lpstr>
      <vt:lpstr>Can we overload main() method in Java?</vt:lpstr>
      <vt:lpstr>Can we overload main() method in Java?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dc:title>
  <dc:creator>Varsha Dange</dc:creator>
  <cp:lastModifiedBy>Rahul Dange</cp:lastModifiedBy>
  <cp:revision>351</cp:revision>
  <dcterms:created xsi:type="dcterms:W3CDTF">2021-08-25T05:28:10Z</dcterms:created>
  <dcterms:modified xsi:type="dcterms:W3CDTF">2022-10-03T18:32:58Z</dcterms:modified>
</cp:coreProperties>
</file>