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1525" r:id="rId2"/>
    <p:sldId id="1569" r:id="rId3"/>
    <p:sldId id="1570" r:id="rId4"/>
    <p:sldId id="1573" r:id="rId5"/>
    <p:sldId id="1574" r:id="rId6"/>
    <p:sldId id="1575" r:id="rId7"/>
    <p:sldId id="1592" r:id="rId8"/>
    <p:sldId id="1577" r:id="rId9"/>
    <p:sldId id="1579" r:id="rId10"/>
    <p:sldId id="1580" r:id="rId11"/>
    <p:sldId id="1581" r:id="rId12"/>
    <p:sldId id="1582" r:id="rId13"/>
    <p:sldId id="1583" r:id="rId14"/>
    <p:sldId id="1584" r:id="rId15"/>
    <p:sldId id="1588" r:id="rId16"/>
    <p:sldId id="1589" r:id="rId17"/>
    <p:sldId id="1590" r:id="rId18"/>
    <p:sldId id="1591" r:id="rId19"/>
    <p:sldId id="1585" r:id="rId20"/>
    <p:sldId id="1587" r:id="rId21"/>
    <p:sldId id="158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6" d="100"/>
          <a:sy n="66" d="100"/>
        </p:scale>
        <p:origin x="-924" y="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04/10/2022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04/10/2022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04/10/2022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04/10/2022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04/10/2022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04/10/2022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04/10/2022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04/10/2022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04/10/2022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04/10/2022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04/10/2022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04/10/2022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04/10/2022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vOID3Mqu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xupFmhbD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6wzaOJmPXV" TargetMode="External"/><Relationship Id="rId2" Type="http://schemas.openxmlformats.org/officeDocument/2006/relationships/hyperlink" Target="https://onlinegdb.com/pPM2Cy9M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ePPvLu5Do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gdb.com/A20bTvio8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nwhqbXqsR" TargetMode="External"/><Relationship Id="rId2" Type="http://schemas.openxmlformats.org/officeDocument/2006/relationships/hyperlink" Target="https://onlinegdb.com/JbBZBd0W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gdb.com/e9gbnlRjg" TargetMode="External"/><Relationship Id="rId4" Type="http://schemas.openxmlformats.org/officeDocument/2006/relationships/hyperlink" Target="https://onlinegdb.com/IaB7Ibe6O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ZQYQPSyEL" TargetMode="External"/><Relationship Id="rId2" Type="http://schemas.openxmlformats.org/officeDocument/2006/relationships/hyperlink" Target="https://onlinegdb.com/6oMmsL-t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FsM-XX_PRZ" TargetMode="External"/><Relationship Id="rId2" Type="http://schemas.openxmlformats.org/officeDocument/2006/relationships/hyperlink" Target="https://onlinegdb.com/0vItWiHH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neQLbGFWS" TargetMode="External"/><Relationship Id="rId2" Type="http://schemas.openxmlformats.org/officeDocument/2006/relationships/hyperlink" Target="https://onlinegdb.com/vOID3Mqu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Lecture-16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04/10/2022</a:t>
            </a:fld>
            <a:endParaRPr lang="en-US"/>
          </a:p>
        </p:txBody>
      </p:sp>
      <p:sp>
        <p:nvSpPr>
          <p:cNvPr id="8" name="Subtitle 6">
            <a:extLst>
              <a:ext uri="{FF2B5EF4-FFF2-40B4-BE49-F238E27FC236}">
                <a16:creationId xmlns="" xmlns:a16="http://schemas.microsoft.com/office/drawing/2014/main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4079776" y="4797152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895A263-E8CC-4477-83E0-DACC8FE3413D}"/>
              </a:ext>
            </a:extLst>
          </p:cNvPr>
          <p:cNvSpPr/>
          <p:nvPr/>
        </p:nvSpPr>
        <p:spPr>
          <a:xfrm>
            <a:off x="2927648" y="3818389"/>
            <a:ext cx="68407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Override private methods, Parent and Child classes having same data member</a:t>
            </a:r>
          </a:p>
        </p:txBody>
      </p:sp>
    </p:spTree>
    <p:extLst>
      <p:ext uri="{BB962C8B-B14F-4D97-AF65-F5344CB8AC3E}">
        <p14:creationId xmlns="" xmlns:p14="http://schemas.microsoft.com/office/powerpoint/2010/main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Why Method overriding is called Runtime polymorphism?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r>
              <a:rPr lang="en-US" sz="2400" dirty="0"/>
              <a:t>Let’s consider program </a:t>
            </a:r>
            <a:r>
              <a:rPr lang="en-US" sz="2400" b="1" dirty="0"/>
              <a:t>:  </a:t>
            </a:r>
            <a:r>
              <a:rPr lang="en-US" sz="2400" dirty="0">
                <a:hlinkClick r:id="rId2"/>
              </a:rPr>
              <a:t>Example </a:t>
            </a:r>
            <a:endParaRPr lang="en-US" sz="2400" dirty="0"/>
          </a:p>
          <a:p>
            <a:pPr marL="742950" lvl="2" indent="-342900"/>
            <a:r>
              <a:rPr lang="en-US" sz="2800" dirty="0"/>
              <a:t>A a1 = new B();</a:t>
            </a:r>
          </a:p>
          <a:p>
            <a:pPr marL="742950" lvl="2" indent="-342900"/>
            <a:r>
              <a:rPr lang="en-US" sz="2800" dirty="0"/>
              <a:t>a1.m2();</a:t>
            </a:r>
          </a:p>
          <a:p>
            <a:r>
              <a:rPr lang="en-US" sz="2400" dirty="0"/>
              <a:t>The above line is compiled as class A has m2().</a:t>
            </a:r>
          </a:p>
          <a:p>
            <a:r>
              <a:rPr lang="en-US" sz="2400" dirty="0"/>
              <a:t>At runtime, we will get the output of m1 which is there at class B.</a:t>
            </a:r>
          </a:p>
          <a:p>
            <a:r>
              <a:rPr lang="en-US" sz="2400" dirty="0"/>
              <a:t>As at compile time, we think m2 of class A will get called but at runtime m2 of class B got executed</a:t>
            </a:r>
          </a:p>
          <a:p>
            <a:r>
              <a:rPr lang="en-US" sz="2400" dirty="0"/>
              <a:t> because, in method overriding, method resolution is always based on runtime object (new B()).</a:t>
            </a:r>
          </a:p>
          <a:p>
            <a:r>
              <a:rPr lang="en-US" sz="2400" dirty="0"/>
              <a:t>Therefore, it is also called </a:t>
            </a:r>
            <a:r>
              <a:rPr lang="en-US" sz="2400" b="1" dirty="0"/>
              <a:t>runtime polymorphism or dynamic polymorphism, or late binding in java.</a:t>
            </a:r>
          </a:p>
        </p:txBody>
      </p:sp>
    </p:spTree>
    <p:extLst>
      <p:ext uri="{BB962C8B-B14F-4D97-AF65-F5344CB8AC3E}">
        <p14:creationId xmlns="" xmlns:p14="http://schemas.microsoft.com/office/powerpoint/2010/main" val="164741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Why cannot private method be overridden?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r>
              <a:rPr lang="en-US" dirty="0"/>
              <a:t>We cannot override private method because when superclass method is private, it will not be visible to the subclass. </a:t>
            </a:r>
          </a:p>
          <a:p>
            <a:r>
              <a:rPr lang="en-US" dirty="0"/>
              <a:t>Whatever methods we writing in the subclass will be treated as a new method but not an overridden method.</a:t>
            </a:r>
          </a:p>
          <a:p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6083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Can we override static method in Java?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r>
              <a:rPr lang="en-US" sz="2800" b="1" dirty="0"/>
              <a:t>No, we cannot override static method in java </a:t>
            </a:r>
            <a:r>
              <a:rPr lang="en-US" sz="2800" dirty="0"/>
              <a:t>because a static method is resolved at compile time by java compiler whereas,</a:t>
            </a:r>
          </a:p>
          <a:p>
            <a:r>
              <a:rPr lang="en-US" sz="2800" dirty="0"/>
              <a:t>Method overriding is resolved at runtime by JVM because objects are only available at runtime.</a:t>
            </a:r>
          </a:p>
          <a:p>
            <a:r>
              <a:rPr lang="en-US" sz="2800" dirty="0"/>
              <a:t>We can declare static methods with the same signature in subclass, but they are not considered as overriding. They are considered a method hiding.</a:t>
            </a:r>
          </a:p>
          <a:p>
            <a:r>
              <a:rPr lang="en-US" sz="2800" dirty="0">
                <a:hlinkClick r:id="rId2"/>
              </a:rPr>
              <a:t>Example</a:t>
            </a:r>
            <a:r>
              <a:rPr lang="en-US" sz="2800" dirty="0"/>
              <a:t>  : (</a:t>
            </a:r>
            <a:r>
              <a:rPr lang="en-US" sz="2800" dirty="0" err="1"/>
              <a:t>eg</a:t>
            </a:r>
            <a:r>
              <a:rPr lang="en-US" sz="2800" dirty="0"/>
              <a:t>-not a valid case)</a:t>
            </a:r>
          </a:p>
          <a:p>
            <a:r>
              <a:rPr lang="en-US" sz="2800" dirty="0">
                <a:hlinkClick r:id="rId3"/>
              </a:rPr>
              <a:t>Example</a:t>
            </a:r>
            <a:r>
              <a:rPr lang="en-US" sz="2800" dirty="0"/>
              <a:t>  : (</a:t>
            </a:r>
            <a:r>
              <a:rPr lang="en-US" sz="2800" dirty="0" err="1"/>
              <a:t>eg</a:t>
            </a:r>
            <a:r>
              <a:rPr lang="en-US" sz="2800" dirty="0"/>
              <a:t>-not a valid case)</a:t>
            </a:r>
          </a:p>
          <a:p>
            <a:r>
              <a:rPr lang="en-US" sz="2800" dirty="0">
                <a:hlinkClick r:id="rId4"/>
              </a:rPr>
              <a:t>Example</a:t>
            </a:r>
            <a:r>
              <a:rPr lang="en-US" sz="2800" dirty="0"/>
              <a:t>  : (</a:t>
            </a:r>
            <a:r>
              <a:rPr lang="en-US" sz="2800" dirty="0" err="1"/>
              <a:t>eg</a:t>
            </a:r>
            <a:r>
              <a:rPr lang="en-US" sz="2800" dirty="0"/>
              <a:t>-valid case)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8825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Can we override static method in Java?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6A4DD7F-8A1F-400B-8BF2-BD21979AF0C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5520" y="980730"/>
            <a:ext cx="8496944" cy="4968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4785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Can we stop method overriding in Java?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Yes, we can stop method overriding by declaring method as final.</a:t>
            </a:r>
          </a:p>
          <a:p>
            <a:pPr algn="just"/>
            <a:r>
              <a:rPr lang="en-US" dirty="0">
                <a:hlinkClick r:id="rId2"/>
              </a:rPr>
              <a:t>Example</a:t>
            </a:r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b="1" dirty="0"/>
              <a:t>Use of Method overriding in Java</a:t>
            </a:r>
          </a:p>
          <a:p>
            <a:r>
              <a:rPr lang="en-US" dirty="0"/>
              <a:t>1. . Method overriding is used to achieve runtime polymorphism in Java.</a:t>
            </a:r>
            <a:br>
              <a:rPr lang="en-US" dirty="0"/>
            </a:br>
            <a:r>
              <a:rPr lang="en-US" dirty="0"/>
              <a:t>2. It is used to change the existing functionality of the superclass method.</a:t>
            </a:r>
          </a:p>
          <a:p>
            <a:pPr algn="just"/>
            <a:r>
              <a:rPr lang="en-US" b="1" dirty="0"/>
              <a:t>Note:</a:t>
            </a:r>
            <a:r>
              <a:rPr lang="en-US" dirty="0"/>
              <a:t> Method overriding occurs only when the signatures of the super and subclasses methods are identical. If they are not, then both methods are simply overloaded methods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63371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Covariant Return Types in Java with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As we know that in the overriding, the return type of subclass method must be the same as the superclass method return type.</a:t>
            </a:r>
          </a:p>
          <a:p>
            <a:pPr algn="just"/>
            <a:r>
              <a:rPr lang="en-US" dirty="0"/>
              <a:t>But this rule is applicable until Java 1.4 version. </a:t>
            </a:r>
          </a:p>
          <a:p>
            <a:pPr algn="just"/>
            <a:r>
              <a:rPr lang="en-US" dirty="0"/>
              <a:t>From Java 1.5 onwards, a new covariant return types feature was introduced by Sun Microsystem.</a:t>
            </a:r>
          </a:p>
          <a:p>
            <a:pPr algn="just"/>
            <a:r>
              <a:rPr lang="en-US" dirty="0"/>
              <a:t>By using this feature, it is possible to override any method by changing the return type only.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6448987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Rules for Covariant Return Type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r>
              <a:rPr lang="en-US" dirty="0"/>
              <a:t>1. The return type of overriding method in the subclass should be either the same as the return type of superclass or subclass.</a:t>
            </a:r>
          </a:p>
          <a:p>
            <a:r>
              <a:rPr lang="en-US" dirty="0"/>
              <a:t>2. The return type of overriding method in the subclass should not be a parent of the parent method return type.</a:t>
            </a:r>
          </a:p>
          <a:p>
            <a:r>
              <a:rPr lang="en-US" dirty="0"/>
              <a:t>3. The covariant return type is applicable only </a:t>
            </a:r>
            <a:r>
              <a:rPr lang="en-US"/>
              <a:t>for Object </a:t>
            </a:r>
            <a:r>
              <a:rPr lang="en-US" dirty="0"/>
              <a:t>types not for primitive types.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9551418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Rules for Covariant Return Type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pPr algn="just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F438C9E-6D4C-4E70-9413-2B33F64088A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3008" y="836712"/>
            <a:ext cx="10307568" cy="504055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943111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Rules for Covariant Return Type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hlinkClick r:id="rId2"/>
              </a:rPr>
              <a:t>Example</a:t>
            </a:r>
            <a:endParaRPr lang="en-US" dirty="0"/>
          </a:p>
          <a:p>
            <a:pPr algn="just"/>
            <a:r>
              <a:rPr lang="en-US" dirty="0">
                <a:hlinkClick r:id="rId3"/>
              </a:rPr>
              <a:t>Example</a:t>
            </a:r>
            <a:r>
              <a:rPr lang="en-US" dirty="0"/>
              <a:t>1</a:t>
            </a:r>
          </a:p>
          <a:p>
            <a:pPr algn="just"/>
            <a:r>
              <a:rPr lang="en-US" dirty="0">
                <a:hlinkClick r:id="rId4"/>
              </a:rPr>
              <a:t>Example2</a:t>
            </a:r>
            <a:endParaRPr lang="en-US" dirty="0"/>
          </a:p>
          <a:p>
            <a:pPr algn="just"/>
            <a:r>
              <a:rPr lang="en-US" dirty="0">
                <a:hlinkClick r:id="rId5"/>
              </a:rPr>
              <a:t>Example3</a:t>
            </a:r>
            <a:endParaRPr lang="en-US" dirty="0"/>
          </a:p>
          <a:p>
            <a:pPr algn="just"/>
            <a:r>
              <a:rPr lang="en-US" b="1" dirty="0"/>
              <a:t>Key Points:</a:t>
            </a:r>
            <a:endParaRPr lang="en-US" dirty="0"/>
          </a:p>
          <a:p>
            <a:pPr algn="just"/>
            <a:r>
              <a:rPr lang="en-US" dirty="0"/>
              <a:t>1. Java SE5 adds a new feature Covariant return type which means </a:t>
            </a:r>
          </a:p>
          <a:p>
            <a:pPr algn="just"/>
            <a:r>
              <a:rPr lang="en-US" dirty="0"/>
              <a:t>we can override any method by changing return type if the return type of subclass overriding method is subclass type.</a:t>
            </a:r>
          </a:p>
          <a:p>
            <a:pPr algn="just"/>
            <a:r>
              <a:rPr lang="en-US" dirty="0"/>
              <a:t>2. Covariant return type also helps to minimize upcasting and </a:t>
            </a:r>
            <a:r>
              <a:rPr lang="en-US" dirty="0" err="1"/>
              <a:t>downcasting</a:t>
            </a:r>
            <a:r>
              <a:rPr lang="en-US" dirty="0"/>
              <a:t> in Java. </a:t>
            </a:r>
          </a:p>
        </p:txBody>
      </p:sp>
    </p:spTree>
    <p:extLst>
      <p:ext uri="{BB962C8B-B14F-4D97-AF65-F5344CB8AC3E}">
        <p14:creationId xmlns="" xmlns:p14="http://schemas.microsoft.com/office/powerpoint/2010/main" val="411834583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pPr fontAlgn="base"/>
            <a:r>
              <a:rPr lang="en-US" sz="2800" b="1" dirty="0">
                <a:solidFill>
                  <a:schemeClr val="bg1"/>
                </a:solidFill>
              </a:rPr>
              <a:t>Parent and Child classes having same data member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 it is possible to have same data member in Parent and Child classes.</a:t>
            </a:r>
          </a:p>
          <a:p>
            <a:pPr algn="just"/>
            <a:r>
              <a:rPr lang="en-US" dirty="0"/>
              <a:t>The Parent class reference can hold its own object and Child class object as well and The Child class reference hold its own object only.</a:t>
            </a:r>
          </a:p>
          <a:p>
            <a:r>
              <a:rPr lang="en-US" dirty="0"/>
              <a:t>The Parent class object can access their data only that's means this class doesn't have permission to access Child class data.</a:t>
            </a:r>
          </a:p>
          <a:p>
            <a:r>
              <a:rPr lang="en-US" dirty="0">
                <a:hlinkClick r:id="rId2"/>
              </a:rPr>
              <a:t>Example</a:t>
            </a:r>
            <a:r>
              <a:rPr lang="en-US" dirty="0"/>
              <a:t>1</a:t>
            </a:r>
          </a:p>
          <a:p>
            <a:r>
              <a:rPr lang="en-US" dirty="0">
                <a:hlinkClick r:id="rId3"/>
              </a:rPr>
              <a:t>example2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863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Method overriding in Java</a:t>
            </a:r>
            <a:r>
              <a:rPr lang="en-US" sz="32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92696"/>
            <a:ext cx="10972800" cy="5433469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Method overriding in Java</a:t>
            </a:r>
            <a:r>
              <a:rPr lang="en-US" sz="2400" dirty="0"/>
              <a:t> means redefining a method in a subclass to replace the functionality of superclass method.</a:t>
            </a:r>
          </a:p>
          <a:p>
            <a:pPr algn="just"/>
            <a:r>
              <a:rPr lang="en-US" sz="2800" dirty="0"/>
              <a:t>If subclass (child class) has the same method as declared in the parent class, it is known as </a:t>
            </a:r>
            <a:r>
              <a:rPr lang="en-US" sz="2800" b="1" dirty="0"/>
              <a:t>method overriding in Java</a:t>
            </a:r>
            <a:r>
              <a:rPr lang="en-US" sz="2800" dirty="0"/>
              <a:t>.</a:t>
            </a:r>
            <a:endParaRPr lang="en-US" sz="2400" dirty="0"/>
          </a:p>
          <a:p>
            <a:pPr algn="just"/>
            <a:r>
              <a:rPr lang="en-US" sz="2400" dirty="0"/>
              <a:t>To override a method in a subclass, the method must be defined in the subclass using the same signature and same return type as in its superclass as shown in the below figure.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6DF805D-4893-4489-AF84-70E58F2929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71564" y="3717032"/>
            <a:ext cx="7848872" cy="26971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07163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pPr fontAlgn="base"/>
            <a:r>
              <a:rPr lang="en-US" sz="2800" b="1" dirty="0">
                <a:solidFill>
                  <a:schemeClr val="bg1"/>
                </a:solidFill>
              </a:rPr>
              <a:t>Parent and Child classes having same data member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the above program we have four cases:</a:t>
            </a:r>
          </a:p>
          <a:p>
            <a:pPr algn="just"/>
            <a:r>
              <a:rPr lang="en-US" dirty="0"/>
              <a:t>1. If Base class reference holds an object of Base class then it is perfectly valid and we can access only Base class data member.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2. If Derived class reference holds an object of Derived class then it is perfectly valid and we can access both Base and Derived class data member.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7B683E4-2B09-4B06-923F-56DDAD230AE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67808" y="2708920"/>
            <a:ext cx="2524125" cy="720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FA8FF4C-7830-4D92-88A9-52B483B30C6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0080" y="5351196"/>
            <a:ext cx="3381375" cy="7200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4277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pPr fontAlgn="base"/>
            <a:r>
              <a:rPr lang="en-US" sz="2800" b="1" dirty="0">
                <a:solidFill>
                  <a:schemeClr val="bg1"/>
                </a:solidFill>
              </a:rPr>
              <a:t>Parent and Child classes having same data member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the above program we have four cases:</a:t>
            </a:r>
          </a:p>
          <a:p>
            <a:pPr algn="just"/>
            <a:r>
              <a:rPr lang="en-US" dirty="0"/>
              <a:t>3. If Base class reference holds an object of Derived class then it is also perfectly valid but it can access only Base class data member.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If Derived class reference holds an object of Base class then it is perfectly invalid and in that case we will get compile time error.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2DBD0ED-6D72-47CE-AF34-CB11A4D3D05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8175" y="2754065"/>
            <a:ext cx="3295650" cy="67493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5691C6C8-EC79-4939-B9A7-E79F4583CF34}"/>
              </a:ext>
            </a:extLst>
          </p:cNvPr>
          <p:cNvGrpSpPr/>
          <p:nvPr/>
        </p:nvGrpSpPr>
        <p:grpSpPr>
          <a:xfrm>
            <a:off x="4381053" y="5202336"/>
            <a:ext cx="3552825" cy="674934"/>
            <a:chOff x="4381053" y="5202336"/>
            <a:chExt cx="3552825" cy="674934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2100FBC0-91E4-4A43-BB7E-BDF89B5C9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81053" y="5202336"/>
              <a:ext cx="3552825" cy="67493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="" xmlns:a16="http://schemas.microsoft.com/office/drawing/2014/main" id="{9C8E1086-976C-42F8-980B-3F63D2FA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7465" y="5332896"/>
              <a:ext cx="1450703" cy="4878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748321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Method overriding in Java</a:t>
            </a:r>
            <a:r>
              <a:rPr lang="en-US" sz="3200" dirty="0">
                <a:solidFill>
                  <a:schemeClr val="bg1"/>
                </a:solidFill>
              </a:rPr>
              <a:t>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1247040" cy="5145436"/>
          </a:xfrm>
        </p:spPr>
        <p:txBody>
          <a:bodyPr/>
          <a:lstStyle/>
          <a:p>
            <a:pPr algn="just"/>
            <a:r>
              <a:rPr lang="en-US" dirty="0"/>
              <a:t>The superclass method which is </a:t>
            </a:r>
            <a:r>
              <a:rPr lang="en-US" dirty="0" smtClean="0"/>
              <a:t>to be override </a:t>
            </a:r>
            <a:r>
              <a:rPr lang="en-US" dirty="0"/>
              <a:t>is called overridden method.</a:t>
            </a:r>
          </a:p>
          <a:p>
            <a:pPr algn="just"/>
            <a:r>
              <a:rPr lang="en-US" dirty="0"/>
              <a:t>The subclass method which is overriding the superclass method is called </a:t>
            </a:r>
            <a:r>
              <a:rPr lang="en-US" b="1" dirty="0"/>
              <a:t>overriding method in java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Usage of Java Method Overriding</a:t>
            </a:r>
          </a:p>
          <a:p>
            <a:pPr lvl="1" algn="just"/>
            <a:r>
              <a:rPr lang="en-US" dirty="0"/>
              <a:t>Method overriding is used to provide the specific implementation of a method which is already provided by its superclass.</a:t>
            </a:r>
          </a:p>
          <a:p>
            <a:pPr lvl="1" algn="just"/>
            <a:r>
              <a:rPr lang="en-US" dirty="0"/>
              <a:t>Method overriding is used for runtime polymorphism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0711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 Overriding rules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/>
              <a:t>The method must have the same name as in the parent class</a:t>
            </a:r>
          </a:p>
          <a:p>
            <a:pPr algn="just"/>
            <a:r>
              <a:rPr lang="en-US" sz="2800" dirty="0"/>
              <a:t>The method must have the same parameter as in the parent class.</a:t>
            </a:r>
          </a:p>
          <a:p>
            <a:pPr lvl="1" algn="just"/>
            <a:r>
              <a:rPr lang="en-US" sz="2400" dirty="0"/>
              <a:t> In other words, the method signature must be the same or matched.</a:t>
            </a:r>
          </a:p>
          <a:p>
            <a:pPr algn="just"/>
            <a:r>
              <a:rPr lang="en-US" sz="2800" dirty="0"/>
              <a:t>There must be an IS-A relationship (inheritance).</a:t>
            </a:r>
          </a:p>
          <a:p>
            <a:pPr algn="just"/>
            <a:r>
              <a:rPr lang="en-US" sz="2800" dirty="0"/>
              <a:t>Subclass method’s return type must be the same as superclass method return type. </a:t>
            </a:r>
          </a:p>
          <a:p>
            <a:pPr algn="just"/>
            <a:r>
              <a:rPr lang="en-US" sz="2800" dirty="0"/>
              <a:t>But this rule is applicable until Java 1.4 version only.</a:t>
            </a:r>
          </a:p>
          <a:p>
            <a:pPr algn="just"/>
            <a:r>
              <a:rPr lang="en-US" sz="2800" dirty="0"/>
              <a:t> From Java 1.5 version onwards, covariant return types are also allowed.</a:t>
            </a:r>
          </a:p>
          <a:p>
            <a:pPr algn="just"/>
            <a:r>
              <a:rPr lang="en-US" sz="2800" dirty="0"/>
              <a:t>Only the instance method can be overridden in Java.</a:t>
            </a:r>
          </a:p>
          <a:p>
            <a:pPr algn="just"/>
            <a:r>
              <a:rPr lang="en-US" sz="2800" dirty="0"/>
              <a:t>An instance variable can never be overridden in Java.</a:t>
            </a:r>
          </a:p>
          <a:p>
            <a:pPr algn="just"/>
            <a:r>
              <a:rPr lang="en-US" sz="2800" dirty="0"/>
              <a:t>Overriding concept is not applicable for private, final, static, and main method in Java.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878405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 Overriding rules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pPr algn="just"/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AC48CD0-F53C-4EC4-9794-DDC85001FA1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908720"/>
            <a:ext cx="10670976" cy="521744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57319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 Overriding rules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1. While the overriding method, we can increase the visibility of the overriding method but cannot reduce it. </a:t>
            </a:r>
          </a:p>
          <a:p>
            <a:pPr algn="just"/>
            <a:r>
              <a:rPr lang="en-US" sz="2800" dirty="0"/>
              <a:t>For example, if superclass method is protected, we can override as a public method in the subclass.</a:t>
            </a:r>
          </a:p>
          <a:p>
            <a:pPr algn="just"/>
            <a:r>
              <a:rPr lang="en-US" sz="2800" dirty="0"/>
              <a:t>2. Similarly, the default method of superclass can be overridden by default, protected, or public.</a:t>
            </a:r>
          </a:p>
          <a:p>
            <a:pPr algn="just"/>
            <a:r>
              <a:rPr lang="en-US" sz="2800" dirty="0"/>
              <a:t>3. We cannot override a method if we do not inherit it. </a:t>
            </a:r>
          </a:p>
          <a:p>
            <a:pPr lvl="1" algn="just"/>
            <a:r>
              <a:rPr lang="en-US" sz="2400" dirty="0"/>
              <a:t>A private method cannot be overridden because it cannot be inherited in the subclass.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225114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Method Overriding rules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040559"/>
          </a:xfrm>
        </p:spPr>
        <p:txBody>
          <a:bodyPr>
            <a:normAutofit lnSpcReduction="10000"/>
          </a:bodyPr>
          <a:lstStyle/>
          <a:p>
            <a:pPr algn="just"/>
            <a:endParaRPr lang="en-US" sz="2400" dirty="0">
              <a:hlinkClick r:id="rId2"/>
            </a:endParaRPr>
          </a:p>
          <a:p>
            <a:pPr algn="just"/>
            <a:endParaRPr lang="en-US" sz="2400" dirty="0">
              <a:hlinkClick r:id="rId2"/>
            </a:endParaRPr>
          </a:p>
          <a:p>
            <a:pPr algn="just"/>
            <a:endParaRPr lang="en-US" sz="2400" dirty="0">
              <a:hlinkClick r:id="rId2"/>
            </a:endParaRPr>
          </a:p>
          <a:p>
            <a:pPr algn="just"/>
            <a:endParaRPr lang="en-US" sz="2400" dirty="0">
              <a:hlinkClick r:id="rId2"/>
            </a:endParaRPr>
          </a:p>
          <a:p>
            <a:pPr algn="just"/>
            <a:endParaRPr lang="en-US" sz="2400" dirty="0">
              <a:hlinkClick r:id="rId2"/>
            </a:endParaRPr>
          </a:p>
          <a:p>
            <a:pPr algn="just"/>
            <a:endParaRPr lang="en-US" sz="2400" dirty="0">
              <a:hlinkClick r:id="rId2"/>
            </a:endParaRPr>
          </a:p>
          <a:p>
            <a:pPr algn="just"/>
            <a:endParaRPr lang="en-US" sz="2400" dirty="0">
              <a:hlinkClick r:id="rId2"/>
            </a:endParaRPr>
          </a:p>
          <a:p>
            <a:pPr algn="just"/>
            <a:endParaRPr lang="en-US" sz="2400" dirty="0">
              <a:hlinkClick r:id="rId2"/>
            </a:endParaRPr>
          </a:p>
          <a:p>
            <a:pPr algn="just"/>
            <a:endParaRPr lang="en-US" sz="2400" dirty="0">
              <a:hlinkClick r:id="rId2"/>
            </a:endParaRPr>
          </a:p>
          <a:p>
            <a:pPr algn="just"/>
            <a:r>
              <a:rPr lang="en-US" sz="2400" dirty="0">
                <a:hlinkClick r:id="rId2"/>
              </a:rPr>
              <a:t>Example1</a:t>
            </a:r>
          </a:p>
          <a:p>
            <a:pPr algn="just"/>
            <a:endParaRPr lang="en-US" sz="2400" dirty="0">
              <a:hlinkClick r:id="rId2"/>
            </a:endParaRPr>
          </a:p>
          <a:p>
            <a:pPr algn="just"/>
            <a:r>
              <a:rPr lang="en-US" sz="2400" dirty="0">
                <a:hlinkClick r:id="rId3"/>
              </a:rPr>
              <a:t>Example</a:t>
            </a:r>
            <a:r>
              <a:rPr lang="en-US" sz="2400" dirty="0"/>
              <a:t>2</a:t>
            </a:r>
            <a:r>
              <a:rPr lang="en-US" sz="2400" dirty="0">
                <a:hlinkClick r:id="rId2"/>
              </a:rPr>
              <a:t>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80EFA40-6109-47E3-A573-82A1A19FC15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35560" y="980729"/>
            <a:ext cx="8458200" cy="30384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22050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Who (Java compiler or JVM) decide which method is to be executed?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0729"/>
            <a:ext cx="10972800" cy="51454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method overriding, JVM decides method call depending on the runtime object of the class.</a:t>
            </a:r>
          </a:p>
          <a:p>
            <a:pPr algn="just"/>
            <a:r>
              <a:rPr lang="en-US" dirty="0"/>
              <a:t>method resolution is always resolved by JVM based on the runtime object.</a:t>
            </a:r>
          </a:p>
          <a:p>
            <a:pPr algn="just"/>
            <a:r>
              <a:rPr lang="en-US" dirty="0"/>
              <a:t> During runtime, the actual object is used for calling the method.</a:t>
            </a:r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441037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nl-NL" sz="3600" dirty="0">
                <a:solidFill>
                  <a:schemeClr val="bg1"/>
                </a:solidFill>
              </a:rPr>
              <a:t>Role of Java Compiler &amp; JVM in Overriding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0456705-1CBB-4631-B0BC-0F291243B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4704"/>
            <a:ext cx="10972800" cy="568863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b="1" dirty="0"/>
              <a:t>Role of JVM in overriding: :  </a:t>
            </a:r>
            <a:r>
              <a:rPr lang="en-US" sz="2400" dirty="0">
                <a:hlinkClick r:id="rId2"/>
              </a:rPr>
              <a:t>Example </a:t>
            </a:r>
            <a:endParaRPr lang="en-US" sz="2400" dirty="0"/>
          </a:p>
          <a:p>
            <a:pPr algn="just"/>
            <a:r>
              <a:rPr lang="en-US" sz="2400" dirty="0"/>
              <a:t>At runtime, JVM will check that the reference variable is pointing to the which class object? parent class object or child class object.</a:t>
            </a:r>
          </a:p>
          <a:p>
            <a:pPr algn="just"/>
            <a:r>
              <a:rPr lang="en-US" sz="2400" dirty="0"/>
              <a:t>If it is pointing to the parent class object and m2() method is available in the parent class, it will execute the m2() method of the parent class.</a:t>
            </a:r>
          </a:p>
          <a:p>
            <a:pPr algn="just"/>
            <a:r>
              <a:rPr lang="en-US" sz="2400" dirty="0"/>
              <a:t>But if it is pointing to the child class object, JVM will immediately check that in the child class, the m2 method is overriding or not.</a:t>
            </a:r>
          </a:p>
          <a:p>
            <a:pPr algn="just"/>
            <a:r>
              <a:rPr lang="en-US" sz="2400" dirty="0"/>
              <a:t>If it is not overriding in the child class, JVM will call the default parent m2 method available in the child class.</a:t>
            </a:r>
          </a:p>
          <a:p>
            <a:pPr algn="just"/>
            <a:r>
              <a:rPr lang="en-US" sz="2400" dirty="0"/>
              <a:t>Thus, JVM will execute the parent method only.</a:t>
            </a:r>
          </a:p>
          <a:p>
            <a:pPr algn="just"/>
            <a:r>
              <a:rPr lang="en-US" sz="2400" dirty="0"/>
              <a:t> If the m2 is overriding in the child class, at the runtime, JVM will execute the child class method based on the runtime object (new B()).</a:t>
            </a:r>
          </a:p>
          <a:p>
            <a:pPr algn="just"/>
            <a:r>
              <a:rPr lang="en-US" sz="2400" dirty="0"/>
              <a:t>In the overriding method, the resolution is always based on the runtime object by JVM.</a:t>
            </a:r>
          </a:p>
          <a:p>
            <a:pPr algn="just"/>
            <a:r>
              <a:rPr lang="en-US" sz="2400" dirty="0">
                <a:hlinkClick r:id="rId3"/>
              </a:rPr>
              <a:t>Example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611718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14940</TotalTime>
  <Words>990</Words>
  <Application>Microsoft Office PowerPoint</Application>
  <PresentationFormat>Custom</PresentationFormat>
  <Paragraphs>124</Paragraphs>
  <Slides>21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Object Oriented Programming Lecture-16</vt:lpstr>
      <vt:lpstr>Method overriding in Java </vt:lpstr>
      <vt:lpstr>Method overriding in Java </vt:lpstr>
      <vt:lpstr>Method Overriding rules in Java</vt:lpstr>
      <vt:lpstr>Method Overriding rules in Java</vt:lpstr>
      <vt:lpstr>Method Overriding rules in Java</vt:lpstr>
      <vt:lpstr>Method Overriding rules in Java</vt:lpstr>
      <vt:lpstr>Who (Java compiler or JVM) decide which method is to be executed?</vt:lpstr>
      <vt:lpstr>Role of Java Compiler &amp; JVM in Overriding</vt:lpstr>
      <vt:lpstr>Why Method overriding is called Runtime polymorphism?</vt:lpstr>
      <vt:lpstr>Why cannot private method be overridden?</vt:lpstr>
      <vt:lpstr>Can we override static method in Java?</vt:lpstr>
      <vt:lpstr>Can we override static method in Java?</vt:lpstr>
      <vt:lpstr>Can we stop method overriding in Java?</vt:lpstr>
      <vt:lpstr>Covariant Return Types in Java with Example</vt:lpstr>
      <vt:lpstr>Rules for Covariant Return Type in Java</vt:lpstr>
      <vt:lpstr>Rules for Covariant Return Type in Java</vt:lpstr>
      <vt:lpstr>Rules for Covariant Return Type in Java</vt:lpstr>
      <vt:lpstr>Parent and Child classes having same data member in Java</vt:lpstr>
      <vt:lpstr>Parent and Child classes having same data member in Java</vt:lpstr>
      <vt:lpstr>Parent and Child classes having same data member in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Varsha Dange</dc:creator>
  <cp:lastModifiedBy>Rahul Dange</cp:lastModifiedBy>
  <cp:revision>400</cp:revision>
  <dcterms:created xsi:type="dcterms:W3CDTF">2021-08-25T05:28:10Z</dcterms:created>
  <dcterms:modified xsi:type="dcterms:W3CDTF">2022-10-03T18:34:49Z</dcterms:modified>
</cp:coreProperties>
</file>