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525" r:id="rId2"/>
    <p:sldId id="1568" r:id="rId3"/>
    <p:sldId id="1580" r:id="rId4"/>
    <p:sldId id="1570" r:id="rId5"/>
    <p:sldId id="1571" r:id="rId6"/>
    <p:sldId id="1572" r:id="rId7"/>
    <p:sldId id="1573" r:id="rId8"/>
    <p:sldId id="1569" r:id="rId9"/>
    <p:sldId id="1574" r:id="rId10"/>
    <p:sldId id="1575" r:id="rId11"/>
    <p:sldId id="1576" r:id="rId12"/>
    <p:sldId id="1577" r:id="rId13"/>
    <p:sldId id="1578" r:id="rId14"/>
    <p:sldId id="15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7" d="100"/>
          <a:sy n="67" d="100"/>
        </p:scale>
        <p:origin x="754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28/10/2021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pPr/>
              <a:t>28/10/2021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pPr/>
              <a:t>28/10/2021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pPr/>
              <a:t>28/10/2021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28/10/2021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pPr/>
              <a:t>28/10/2021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pPr/>
              <a:t>28/10/2021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pPr/>
              <a:t>28/10/2021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pPr/>
              <a:t>28/10/2021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pPr/>
              <a:t>28/10/2021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pPr/>
              <a:t>28/10/2021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pPr/>
              <a:t>28/10/2021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pPr/>
              <a:t>28/10/2021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4u1MF7gnc" TargetMode="External"/><Relationship Id="rId7" Type="http://schemas.openxmlformats.org/officeDocument/2006/relationships/hyperlink" Target="https://onlinegdb.com/tgccZRGI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nlinegdb.com/uN1RexqYp" TargetMode="External"/><Relationship Id="rId5" Type="http://schemas.openxmlformats.org/officeDocument/2006/relationships/hyperlink" Target="https://onlinegdb.com/5lMxsVyPN" TargetMode="External"/><Relationship Id="rId4" Type="http://schemas.openxmlformats.org/officeDocument/2006/relationships/hyperlink" Target="https://onlinegdb.com/LY-AkqXc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4ik8AgwiY" TargetMode="External"/><Relationship Id="rId2" Type="http://schemas.openxmlformats.org/officeDocument/2006/relationships/hyperlink" Target="https://onlinegdb.com/IQu82B-Q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5Ndy1KaKj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Zw_yQaCkH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Lecture-19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pPr/>
              <a:t>28/10/2021</a:t>
            </a:fld>
            <a:endParaRPr lang="en-US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4079776" y="4797152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95A263-E8CC-4477-83E0-DACC8FE3413D}"/>
              </a:ext>
            </a:extLst>
          </p:cNvPr>
          <p:cNvSpPr/>
          <p:nvPr/>
        </p:nvSpPr>
        <p:spPr>
          <a:xfrm>
            <a:off x="2927648" y="3818389"/>
            <a:ext cx="6840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Static </a:t>
            </a:r>
            <a:r>
              <a:rPr lang="en-US" dirty="0" err="1"/>
              <a:t>vs</a:t>
            </a:r>
            <a:r>
              <a:rPr lang="en-US" dirty="0"/>
              <a:t> Dynamic Binding, Method Hiding. </a:t>
            </a:r>
            <a:r>
              <a:rPr lang="en-US"/>
              <a:t>Private and final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Rules of Method Hiding in Java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BB7CF2-178C-43BB-81DC-38DC3443C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algn="just"/>
            <a:r>
              <a:rPr lang="en-US" dirty="0"/>
              <a:t>1. Both parent and child class methods must be static.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892A9-D42A-4962-BB3C-F7118022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1885844"/>
            <a:ext cx="7848872" cy="463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12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Features  of Method Hiding in Java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BB7CF2-178C-43BB-81DC-38DC3443C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1. Method hiding is also known as compile-time polymorphism </a:t>
            </a:r>
          </a:p>
          <a:p>
            <a:pPr algn="just"/>
            <a:r>
              <a:rPr lang="en-US" dirty="0"/>
              <a:t>because the compiler is responsible to resolve method resolution based on the reference type.</a:t>
            </a:r>
          </a:p>
          <a:p>
            <a:pPr algn="just"/>
            <a:r>
              <a:rPr lang="en-US" dirty="0"/>
              <a:t>2. It is also known as static polymorphism or early binding.</a:t>
            </a:r>
          </a:p>
          <a:p>
            <a:pPr algn="just"/>
            <a:r>
              <a:rPr lang="en-US" dirty="0"/>
              <a:t>3. In method hiding, method call is always resolved by Java compiler based on the reference type. </a:t>
            </a:r>
          </a:p>
          <a:p>
            <a:pPr algn="just"/>
            <a:r>
              <a:rPr lang="en-US" dirty="0"/>
              <a:t>There is no role of runtime polymorphism in method hiding in java.</a:t>
            </a:r>
          </a:p>
          <a:p>
            <a:pPr algn="just"/>
            <a:r>
              <a:rPr lang="en-US" dirty="0"/>
              <a:t>4. The use of static in method declaration must be the same between superclass and subclass.</a:t>
            </a:r>
          </a:p>
        </p:txBody>
      </p:sp>
    </p:spTree>
    <p:extLst>
      <p:ext uri="{BB962C8B-B14F-4D97-AF65-F5344CB8AC3E}">
        <p14:creationId xmlns:p14="http://schemas.microsoft.com/office/powerpoint/2010/main" val="78213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Features  of Method Hiding in Java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BB7CF2-178C-43BB-81DC-38DC3443C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Key points:</a:t>
            </a:r>
          </a:p>
          <a:p>
            <a:pPr algn="just"/>
            <a:r>
              <a:rPr lang="en-US" dirty="0"/>
              <a:t>1. In method overriding, method call is resolved by JVM based on runtime object (new Object).</a:t>
            </a:r>
          </a:p>
          <a:p>
            <a:pPr algn="just"/>
            <a:r>
              <a:rPr lang="en-US" dirty="0"/>
              <a:t>2. In method hiding, method call is resolved by the compiler based on reference type (Object obj).</a:t>
            </a:r>
          </a:p>
          <a:p>
            <a:pPr algn="just"/>
            <a:r>
              <a:rPr lang="en-US" dirty="0">
                <a:hlinkClick r:id="rId3"/>
              </a:rPr>
              <a:t>Example1</a:t>
            </a:r>
            <a:endParaRPr lang="en-US" dirty="0"/>
          </a:p>
          <a:p>
            <a:pPr algn="just"/>
            <a:r>
              <a:rPr lang="en-US" dirty="0">
                <a:hlinkClick r:id="rId4"/>
              </a:rPr>
              <a:t>Example2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Example3</a:t>
            </a:r>
            <a:endParaRPr lang="en-US" dirty="0"/>
          </a:p>
          <a:p>
            <a:pPr algn="just"/>
            <a:r>
              <a:rPr lang="en-US" dirty="0">
                <a:hlinkClick r:id="rId6"/>
              </a:rPr>
              <a:t>Example</a:t>
            </a:r>
            <a:r>
              <a:rPr lang="en-US" dirty="0"/>
              <a:t> </a:t>
            </a:r>
          </a:p>
          <a:p>
            <a:pPr algn="just"/>
            <a:r>
              <a:rPr lang="en-US" dirty="0">
                <a:hlinkClick r:id="rId7"/>
              </a:rPr>
              <a:t>In  Example</a:t>
            </a:r>
            <a:r>
              <a:rPr lang="en-US" dirty="0"/>
              <a:t>  : we cannot reduce the visibility of method </a:t>
            </a:r>
          </a:p>
          <a:p>
            <a:pPr lvl="1" algn="just"/>
            <a:r>
              <a:rPr lang="en-US" dirty="0"/>
              <a:t>1. x.m1(10); will call m1() method of class X because x is a reference type of X.</a:t>
            </a:r>
          </a:p>
          <a:p>
            <a:pPr lvl="1" algn="just"/>
            <a:r>
              <a:rPr lang="en-US" dirty="0"/>
              <a:t>2. y.m1(20); will give a compile-time error because we cannot reduce the visibility of the inherited method from X.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0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Difference between Method Hiding and Method Overriding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BB7CF2-178C-43BB-81DC-38DC3443C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8"/>
            <a:ext cx="10972800" cy="5400599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1. In method hiding, both parent and child class methods should be static whereas, in overriding, both parent and child class methods should be non-static.</a:t>
            </a:r>
          </a:p>
          <a:p>
            <a:pPr algn="just"/>
            <a:r>
              <a:rPr lang="en-US" sz="2800" dirty="0"/>
              <a:t>2. Compiler is responsible for method resolution based on reference type whereas, in method overriding, JVM is always responsible for method resolution based on runtime object.</a:t>
            </a:r>
          </a:p>
          <a:p>
            <a:pPr algn="just"/>
            <a:r>
              <a:rPr lang="en-US" sz="2800" dirty="0"/>
              <a:t>3. Method hiding is also known as compile-time polymorphism, static polymorphism, or early binding whereas, method overriding is also known as runtime polymorphism, dynamic polymorphism, or late binding.</a:t>
            </a:r>
          </a:p>
        </p:txBody>
      </p:sp>
    </p:spTree>
    <p:extLst>
      <p:ext uri="{BB962C8B-B14F-4D97-AF65-F5344CB8AC3E}">
        <p14:creationId xmlns:p14="http://schemas.microsoft.com/office/powerpoint/2010/main" val="25661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Variable Hiding in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BB7CF2-178C-43BB-81DC-38DC3443C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8"/>
            <a:ext cx="10972800" cy="5544616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When a variable defined in the parent class is redefined with the same name in a child class, the child class’s variable hides variable defined in the parent class. </a:t>
            </a:r>
          </a:p>
          <a:p>
            <a:pPr algn="just"/>
            <a:r>
              <a:rPr lang="en-US" sz="2800" dirty="0"/>
              <a:t>This mechanism is called </a:t>
            </a:r>
            <a:r>
              <a:rPr lang="en-US" sz="2800" b="1" dirty="0"/>
              <a:t>variable hiding in Java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It can be achieved by declaring a variable in child class that must be the same name and type of an inherited variable from its parent class.</a:t>
            </a:r>
          </a:p>
          <a:p>
            <a:pPr algn="just"/>
            <a:r>
              <a:rPr lang="en-US" sz="2800" dirty="0"/>
              <a:t> Variable hiding is useful when you want to reuse the same variable name in the subclass.  </a:t>
            </a:r>
          </a:p>
          <a:p>
            <a:pPr algn="just"/>
            <a:r>
              <a:rPr lang="en-US" sz="2800" dirty="0">
                <a:hlinkClick r:id="rId2"/>
              </a:rPr>
              <a:t>Example</a:t>
            </a:r>
            <a:r>
              <a:rPr lang="en-US" sz="2800" dirty="0"/>
              <a:t>1</a:t>
            </a:r>
          </a:p>
          <a:p>
            <a:pPr algn="just"/>
            <a:r>
              <a:rPr lang="en-US" sz="2800" dirty="0">
                <a:hlinkClick r:id="rId3"/>
              </a:rPr>
              <a:t>Example2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0062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Static Binding or Early Binding in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8F22A5-7A43-48EE-82F4-CB38E0126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4"/>
            <a:ext cx="10972800" cy="576063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Static Binding or Early Binding in Java refers to a process where the compiler determines the type of object and resolves the method during the compile-time.</a:t>
            </a:r>
          </a:p>
          <a:p>
            <a:pPr algn="just"/>
            <a:r>
              <a:rPr lang="en-US" dirty="0"/>
              <a:t> Generally, the compiler binds the overloaded methods using static binding.</a:t>
            </a:r>
          </a:p>
          <a:p>
            <a:pPr algn="just"/>
            <a:r>
              <a:rPr lang="en-US" dirty="0"/>
              <a:t>binding of static, private, and final methods are always done during compile-time using static-binding.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3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Static Binding or Early Binding in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8F22A5-7A43-48EE-82F4-CB38E0126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4"/>
            <a:ext cx="10972800" cy="576063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hlinkClick r:id="rId3"/>
              </a:rPr>
              <a:t>Example</a:t>
            </a:r>
            <a:endParaRPr lang="en-US" dirty="0"/>
          </a:p>
          <a:p>
            <a:pPr algn="just" fontAlgn="base"/>
            <a:r>
              <a:rPr lang="en-US" b="1" dirty="0"/>
              <a:t>From the above code, we got the same output from the parent class. This happened because:</a:t>
            </a:r>
            <a:endParaRPr lang="en-US" dirty="0"/>
          </a:p>
          <a:p>
            <a:pPr algn="just" fontAlgn="base"/>
            <a:r>
              <a:rPr lang="en-US" dirty="0"/>
              <a:t>The reference for the parent class and the child class is the same .That is, a single object refers to both of them.</a:t>
            </a:r>
          </a:p>
          <a:p>
            <a:pPr algn="just" fontAlgn="base"/>
            <a:r>
              <a:rPr lang="en-US" dirty="0"/>
              <a:t>Since the method is static, the compiler is aware that this method can not be overridden in the child class and it knows which method to call. </a:t>
            </a:r>
          </a:p>
          <a:p>
            <a:pPr algn="just" fontAlgn="base"/>
            <a:r>
              <a:rPr lang="en-US" dirty="0"/>
              <a:t>Therefore there is no ambiguity and the output is the same for both cases.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85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10235560" cy="382468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>
                <a:solidFill>
                  <a:schemeClr val="bg1"/>
                </a:solidFill>
              </a:rPr>
              <a:t>Why is the binding of static, final and private methods always a static binding?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8F22A5-7A43-48EE-82F4-CB38E0126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361460"/>
          </a:xfrm>
        </p:spPr>
        <p:txBody>
          <a:bodyPr>
            <a:normAutofit/>
          </a:bodyPr>
          <a:lstStyle/>
          <a:p>
            <a:pPr algn="just" fontAlgn="base"/>
            <a:r>
              <a:rPr lang="en-US" sz="2800" dirty="0"/>
              <a:t>the compiler determines the type of the class at the compile-time and therefore we can not override them during the runtime.</a:t>
            </a:r>
          </a:p>
          <a:p>
            <a:pPr algn="just" fontAlgn="base"/>
            <a:endParaRPr lang="en-US" sz="2800" dirty="0"/>
          </a:p>
          <a:p>
            <a:pPr algn="just" fontAlgn="base"/>
            <a:r>
              <a:rPr lang="en-US" sz="2800" dirty="0"/>
              <a:t>Another reason is that the static binding of methods provides better performance than the runtime binding. </a:t>
            </a:r>
          </a:p>
          <a:p>
            <a:pPr algn="just" fontAlgn="base"/>
            <a:endParaRPr lang="en-US" sz="2800" dirty="0"/>
          </a:p>
          <a:p>
            <a:pPr algn="just" fontAlgn="base"/>
            <a:r>
              <a:rPr lang="en-US" sz="2800" dirty="0"/>
              <a:t>The compiler becomes aware of these methods and understands that method overriding is not possible with such methods.</a:t>
            </a:r>
          </a:p>
          <a:p>
            <a:pPr algn="just" fontAlgn="base"/>
            <a:endParaRPr lang="en-US" sz="2800" dirty="0"/>
          </a:p>
          <a:p>
            <a:pPr algn="just" fontAlgn="base"/>
            <a:r>
              <a:rPr lang="en-US" sz="2800" dirty="0"/>
              <a:t>Therefore, binding of these methods always takes place during compilation.</a:t>
            </a:r>
          </a:p>
          <a:p>
            <a:pPr algn="just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5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10235560" cy="382468"/>
          </a:xfrm>
        </p:spPr>
        <p:txBody>
          <a:bodyPr>
            <a:noAutofit/>
          </a:bodyPr>
          <a:lstStyle/>
          <a:p>
            <a:pPr fontAlgn="base"/>
            <a:r>
              <a:rPr lang="en-US" sz="3200" b="1" dirty="0">
                <a:solidFill>
                  <a:schemeClr val="bg1"/>
                </a:solidFill>
              </a:rPr>
              <a:t>Dynamic or Late Binding in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8F22A5-7A43-48EE-82F4-CB38E0126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361460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US" dirty="0"/>
              <a:t>When the compiler resolves the method call binding during the execution of the program, </a:t>
            </a:r>
          </a:p>
          <a:p>
            <a:pPr algn="just" fontAlgn="base"/>
            <a:r>
              <a:rPr lang="en-US" dirty="0"/>
              <a:t>such a process is known as Dynamic or Late Binding in Java.</a:t>
            </a:r>
          </a:p>
          <a:p>
            <a:pPr algn="just" fontAlgn="base"/>
            <a:r>
              <a:rPr lang="en-US" dirty="0"/>
              <a:t> The type of object is determined during the execution of the program, therefore it is called dynamic binding. </a:t>
            </a:r>
          </a:p>
          <a:p>
            <a:pPr algn="just" fontAlgn="base"/>
            <a:r>
              <a:rPr lang="en-US" dirty="0"/>
              <a:t>Overriding is a perfect example of dynamic binding.</a:t>
            </a:r>
          </a:p>
          <a:p>
            <a:pPr algn="just" fontAlgn="base"/>
            <a:r>
              <a:rPr lang="en-US" dirty="0"/>
              <a:t> In overriding both parent and child classes have same method</a:t>
            </a:r>
          </a:p>
          <a:p>
            <a:pPr algn="just" fontAlgn="base"/>
            <a:r>
              <a:rPr lang="en-US" dirty="0"/>
              <a:t>And, therefore the type of the object determines which method is going to be executed.</a:t>
            </a:r>
          </a:p>
          <a:p>
            <a:pPr algn="just" fontAlgn="base"/>
            <a:r>
              <a:rPr lang="en-US" dirty="0">
                <a:hlinkClick r:id="rId3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30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10235560" cy="382468"/>
          </a:xfrm>
        </p:spPr>
        <p:txBody>
          <a:bodyPr>
            <a:noAutofit/>
          </a:bodyPr>
          <a:lstStyle/>
          <a:p>
            <a:pPr fontAlgn="base"/>
            <a:r>
              <a:rPr lang="en-US" sz="3200" b="1" dirty="0">
                <a:solidFill>
                  <a:schemeClr val="bg1"/>
                </a:solidFill>
              </a:rPr>
              <a:t>Dynamic or Late Binding in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8F22A5-7A43-48EE-82F4-CB38E0126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5"/>
            <a:ext cx="11247040" cy="5361460"/>
          </a:xfrm>
        </p:spPr>
        <p:txBody>
          <a:bodyPr>
            <a:normAutofit/>
          </a:bodyPr>
          <a:lstStyle/>
          <a:p>
            <a:pPr algn="just" fontAlgn="base"/>
            <a:r>
              <a:rPr lang="en-US" dirty="0"/>
              <a:t>Methods are not static in this code.</a:t>
            </a:r>
          </a:p>
          <a:p>
            <a:pPr algn="just" fontAlgn="base"/>
            <a:r>
              <a:rPr lang="en-US" dirty="0"/>
              <a:t>During compilation, the compiler has no idea as to which print has to be called since compiler goes only by referencing variable </a:t>
            </a:r>
          </a:p>
          <a:p>
            <a:pPr marL="0" indent="0" algn="just" fontAlgn="base">
              <a:buNone/>
            </a:pPr>
            <a:r>
              <a:rPr lang="en-US" dirty="0"/>
              <a:t>    not by type of object and </a:t>
            </a:r>
          </a:p>
          <a:p>
            <a:pPr algn="just" fontAlgn="base"/>
            <a:r>
              <a:rPr lang="en-US" dirty="0"/>
              <a:t>therefore the binding would be delayed to runtime and </a:t>
            </a:r>
          </a:p>
          <a:p>
            <a:pPr algn="just" fontAlgn="base"/>
            <a:r>
              <a:rPr lang="en-US" dirty="0"/>
              <a:t>therefore the corresponding version of print will be called.</a:t>
            </a:r>
          </a:p>
        </p:txBody>
      </p:sp>
    </p:spTree>
    <p:extLst>
      <p:ext uri="{BB962C8B-B14F-4D97-AF65-F5344CB8AC3E}">
        <p14:creationId xmlns:p14="http://schemas.microsoft.com/office/powerpoint/2010/main" val="94501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10235560" cy="382468"/>
          </a:xfrm>
        </p:spPr>
        <p:txBody>
          <a:bodyPr>
            <a:noAutofit/>
          </a:bodyPr>
          <a:lstStyle/>
          <a:p>
            <a:pPr fontAlgn="base"/>
            <a:r>
              <a:rPr lang="en-US" sz="3200" b="1" dirty="0">
                <a:solidFill>
                  <a:schemeClr val="bg1"/>
                </a:solidFill>
              </a:rPr>
              <a:t>Dynamic or Late Binding in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8F22A5-7A43-48EE-82F4-CB38E0126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5"/>
            <a:ext cx="10972800" cy="5361460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private,  final and static members (methods and variables) use static binding .</a:t>
            </a:r>
          </a:p>
          <a:p>
            <a:pPr fontAlgn="base"/>
            <a:r>
              <a:rPr lang="en-US" dirty="0"/>
              <a:t>Static binding </a:t>
            </a:r>
            <a:r>
              <a:rPr lang="en-US" dirty="0">
                <a:solidFill>
                  <a:srgbClr val="FF0000"/>
                </a:solidFill>
              </a:rPr>
              <a:t>uses Type information </a:t>
            </a:r>
            <a:r>
              <a:rPr lang="en-US" dirty="0"/>
              <a:t>for binding </a:t>
            </a:r>
          </a:p>
          <a:p>
            <a:pPr fontAlgn="base"/>
            <a:r>
              <a:rPr lang="en-US" dirty="0"/>
              <a:t>while Dynamic binding </a:t>
            </a:r>
            <a:r>
              <a:rPr lang="en-US" dirty="0">
                <a:solidFill>
                  <a:srgbClr val="FF0000"/>
                </a:solidFill>
              </a:rPr>
              <a:t>uses Objects </a:t>
            </a:r>
            <a:r>
              <a:rPr lang="en-US" dirty="0"/>
              <a:t>to resolve binding.</a:t>
            </a:r>
          </a:p>
          <a:p>
            <a:pPr fontAlgn="base"/>
            <a:r>
              <a:rPr lang="en-US" dirty="0"/>
              <a:t>Overloaded methods are resolved using static binding at compile time.</a:t>
            </a:r>
          </a:p>
          <a:p>
            <a:pPr fontAlgn="base"/>
            <a:r>
              <a:rPr lang="en-US" dirty="0"/>
              <a:t>while overridden methods using dynamic binding, </a:t>
            </a:r>
            <a:r>
              <a:rPr lang="en-US" dirty="0" err="1"/>
              <a:t>i.e</a:t>
            </a:r>
            <a:r>
              <a:rPr lang="en-US" dirty="0"/>
              <a:t>, at run time.</a:t>
            </a:r>
          </a:p>
        </p:txBody>
      </p:sp>
    </p:spTree>
    <p:extLst>
      <p:ext uri="{BB962C8B-B14F-4D97-AF65-F5344CB8AC3E}">
        <p14:creationId xmlns:p14="http://schemas.microsoft.com/office/powerpoint/2010/main" val="1983910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22D4720-BBC9-4B35-9207-443A3F861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978557"/>
              </p:ext>
            </p:extLst>
          </p:nvPr>
        </p:nvGraphicFramePr>
        <p:xfrm>
          <a:off x="790575" y="623888"/>
          <a:ext cx="11066463" cy="59014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89">
                  <a:extLst>
                    <a:ext uri="{9D8B030D-6E8A-4147-A177-3AD203B41FA5}">
                      <a16:colId xmlns:a16="http://schemas.microsoft.com/office/drawing/2014/main" val="1239624164"/>
                    </a:ext>
                  </a:extLst>
                </a:gridCol>
                <a:gridCol w="5112568">
                  <a:extLst>
                    <a:ext uri="{9D8B030D-6E8A-4147-A177-3AD203B41FA5}">
                      <a16:colId xmlns:a16="http://schemas.microsoft.com/office/drawing/2014/main" val="1787814950"/>
                    </a:ext>
                  </a:extLst>
                </a:gridCol>
                <a:gridCol w="5473006">
                  <a:extLst>
                    <a:ext uri="{9D8B030D-6E8A-4147-A177-3AD203B41FA5}">
                      <a16:colId xmlns:a16="http://schemas.microsoft.com/office/drawing/2014/main" val="229300811"/>
                    </a:ext>
                  </a:extLst>
                </a:gridCol>
              </a:tblGrid>
              <a:tr h="51408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inherit"/>
                        </a:rPr>
                        <a:t>S.N.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inherit"/>
                        </a:rPr>
                        <a:t>Static Binding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inherit"/>
                        </a:rPr>
                        <a:t>Dynamic Binding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092276"/>
                  </a:ext>
                </a:extLst>
              </a:tr>
              <a:tr h="866204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  1.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A type of polymorphism that collects the information to call a method during the compile-time.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A type of polymorphism that collects the information to call a method at the runtime.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4191246984"/>
                  </a:ext>
                </a:extLst>
              </a:tr>
              <a:tr h="51408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  2. 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The binding happens at compile time.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The binding happens at runtime.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154419059"/>
                  </a:ext>
                </a:extLst>
              </a:tr>
              <a:tr h="51408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  3. 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dirty="0">
                          <a:effectLst/>
                          <a:latin typeface="inherit"/>
                        </a:rPr>
                        <a:t>The actual object is not used for binding.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The actual object is used for binding.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448337088"/>
                  </a:ext>
                </a:extLst>
              </a:tr>
              <a:tr h="866204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  4. 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It is also called early binding because binding happens during compilation.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It is also called late binding because binding happens at run time.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236173672"/>
                  </a:ext>
                </a:extLst>
              </a:tr>
              <a:tr h="51408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  5.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The execution speed is high.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The execution speed is slow.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540532085"/>
                  </a:ext>
                </a:extLst>
              </a:tr>
              <a:tr h="866204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  6. 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Method overloading is the best example of static binding.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Method overriding is the best example of dynamic binding.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653886373"/>
                  </a:ext>
                </a:extLst>
              </a:tr>
              <a:tr h="1246489"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>
                          <a:effectLst/>
                          <a:latin typeface="inherit"/>
                        </a:rPr>
                        <a:t>  7. </a:t>
                      </a:r>
                      <a:endParaRPr lang="en-US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dirty="0">
                          <a:effectLst/>
                          <a:latin typeface="inherit"/>
                        </a:rPr>
                        <a:t>The methods which are private, static and final, show static binding because we can not override them.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0" dirty="0">
                          <a:effectLst/>
                          <a:latin typeface="inherit"/>
                        </a:rPr>
                        <a:t>The methods other than  private, static and final methods show dynamic binding because overriding is possible with these methods.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3137115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771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method hiding in Java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BB7CF2-178C-43BB-81DC-38DC3443C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/>
          <a:lstStyle/>
          <a:p>
            <a:pPr algn="just"/>
            <a:r>
              <a:rPr lang="en-US" dirty="0"/>
              <a:t>A static method (class method) cannot be overridden in Java. </a:t>
            </a:r>
          </a:p>
          <a:p>
            <a:pPr algn="just"/>
            <a:r>
              <a:rPr lang="en-US" dirty="0"/>
              <a:t>But if a static method defined in the parent class is redefined in a child class, the child class’s method hides the method defined in the parent class.</a:t>
            </a:r>
          </a:p>
          <a:p>
            <a:pPr algn="just"/>
            <a:r>
              <a:rPr lang="en-US" dirty="0"/>
              <a:t>This mechanism is called </a:t>
            </a:r>
            <a:r>
              <a:rPr lang="en-US" b="1" dirty="0"/>
              <a:t>method hiding in Java</a:t>
            </a:r>
            <a:r>
              <a:rPr lang="en-US" dirty="0"/>
              <a:t> or function hiding. 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96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13726</TotalTime>
  <Words>764</Words>
  <Application>Microsoft Office PowerPoint</Application>
  <PresentationFormat>Widescreen</PresentationFormat>
  <Paragraphs>102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inherit</vt:lpstr>
      <vt:lpstr>Office Theme</vt:lpstr>
      <vt:lpstr>Object Oriented Programming Lecture-19</vt:lpstr>
      <vt:lpstr>Static Binding or Early Binding in Java</vt:lpstr>
      <vt:lpstr>Static Binding or Early Binding in Java</vt:lpstr>
      <vt:lpstr>Why is the binding of static, final and private methods always a static binding?</vt:lpstr>
      <vt:lpstr>Dynamic or Late Binding in Java</vt:lpstr>
      <vt:lpstr>Dynamic or Late Binding in Java</vt:lpstr>
      <vt:lpstr>Dynamic or Late Binding in Java</vt:lpstr>
      <vt:lpstr>PowerPoint Presentation</vt:lpstr>
      <vt:lpstr>method hiding in Java</vt:lpstr>
      <vt:lpstr>Rules of Method Hiding in Java</vt:lpstr>
      <vt:lpstr>Features  of Method Hiding in Java</vt:lpstr>
      <vt:lpstr>Features  of Method Hiding in Java</vt:lpstr>
      <vt:lpstr>Difference between Method Hiding and Method Overriding</vt:lpstr>
      <vt:lpstr>Variable Hiding in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Varsha Dange</dc:creator>
  <cp:lastModifiedBy>Reva</cp:lastModifiedBy>
  <cp:revision>355</cp:revision>
  <dcterms:created xsi:type="dcterms:W3CDTF">2021-08-25T05:28:10Z</dcterms:created>
  <dcterms:modified xsi:type="dcterms:W3CDTF">2021-10-28T17:36:15Z</dcterms:modified>
</cp:coreProperties>
</file>