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525" r:id="rId2"/>
    <p:sldId id="1568" r:id="rId3"/>
    <p:sldId id="1569" r:id="rId4"/>
    <p:sldId id="1570" r:id="rId5"/>
    <p:sldId id="1571" r:id="rId6"/>
    <p:sldId id="1572" r:id="rId7"/>
    <p:sldId id="1573" r:id="rId8"/>
    <p:sldId id="15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6" d="100"/>
          <a:sy n="66" d="100"/>
        </p:scale>
        <p:origin x="-9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29/03/2022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nlinegdb.com/-4zYhJI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nlinegdb.com/vqZiqJnK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nlinegdb.com/6GOfD1z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Lecture-17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xmlns="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4079776" y="4797152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895A263-E8CC-4477-83E0-DACC8FE3413D}"/>
              </a:ext>
            </a:extLst>
          </p:cNvPr>
          <p:cNvSpPr/>
          <p:nvPr/>
        </p:nvSpPr>
        <p:spPr>
          <a:xfrm>
            <a:off x="2927648" y="3818389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 </a:t>
            </a:r>
            <a:r>
              <a:rPr lang="en-US" dirty="0" err="1"/>
              <a:t>vs</a:t>
            </a:r>
            <a:r>
              <a:rPr lang="en-US"/>
              <a:t> derived class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Class vs Derived class Reference Variable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623377"/>
            <a:ext cx="11065336" cy="515722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base class reference variable may be assigned the address of either a base class object or a derived class object.</a:t>
            </a:r>
          </a:p>
          <a:p>
            <a:pPr algn="just"/>
            <a:r>
              <a:rPr lang="en-US" sz="2800" dirty="0"/>
              <a:t>A derived class reference variable can only assigned the address derived class object.</a:t>
            </a:r>
          </a:p>
          <a:p>
            <a:pPr algn="just"/>
            <a:r>
              <a:rPr lang="en-US" sz="2800" dirty="0"/>
              <a:t>Base class also known as parent class or super class is a class which is extended by another. </a:t>
            </a:r>
            <a:r>
              <a:rPr lang="en-US" sz="2800" dirty="0" err="1"/>
              <a:t>Eg.</a:t>
            </a:r>
            <a:r>
              <a:rPr lang="en-US" sz="2800" dirty="0"/>
              <a:t> Animal Class</a:t>
            </a:r>
          </a:p>
          <a:p>
            <a:pPr algn="just"/>
            <a:r>
              <a:rPr lang="en-US" sz="2800" dirty="0"/>
              <a:t>While a child class extends from its super class. </a:t>
            </a:r>
            <a:r>
              <a:rPr lang="en-US" sz="2800" dirty="0" err="1"/>
              <a:t>Eg.</a:t>
            </a:r>
            <a:r>
              <a:rPr lang="en-US" sz="2800" dirty="0"/>
              <a:t> Lion Class</a:t>
            </a:r>
          </a:p>
          <a:p>
            <a:pPr algn="just"/>
            <a:r>
              <a:rPr lang="en-US" sz="2800" dirty="0"/>
              <a:t>We know that all lions are animals. But not all animals are essentially lions.</a:t>
            </a:r>
          </a:p>
          <a:p>
            <a:pPr algn="just"/>
            <a:r>
              <a:rPr lang="en-US" sz="2800" dirty="0"/>
              <a:t>The subclass is just a subset of the superclass.</a:t>
            </a:r>
          </a:p>
          <a:p>
            <a:pPr algn="just"/>
            <a:endParaRPr lang="en-US" sz="28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4123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Base Class vs Derived class Reference Variable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623377"/>
            <a:ext cx="11065336" cy="5157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Hence, when we have a base class reference, we are allowed to assign derived class object into it.</a:t>
            </a:r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AC6796C-E720-40B1-A59B-CB1FC40524D6}"/>
              </a:ext>
            </a:extLst>
          </p:cNvPr>
          <p:cNvGrpSpPr/>
          <p:nvPr/>
        </p:nvGrpSpPr>
        <p:grpSpPr>
          <a:xfrm>
            <a:off x="2448302" y="1825628"/>
            <a:ext cx="7381875" cy="4200249"/>
            <a:chOff x="2448302" y="1825628"/>
            <a:chExt cx="7381875" cy="42002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FE88A220-0271-4DDD-A73C-238D373D1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500" y="1825628"/>
              <a:ext cx="7239000" cy="27527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08E5A43B-9D67-4EA5-8E65-A3139E22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8302" y="4797152"/>
              <a:ext cx="738187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1778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Upcasting and </a:t>
            </a:r>
            <a:r>
              <a:rPr lang="en-US" sz="3200" dirty="0" smtClean="0">
                <a:solidFill>
                  <a:schemeClr val="bg1"/>
                </a:solidFill>
              </a:rPr>
              <a:t>down casting </a:t>
            </a:r>
            <a:r>
              <a:rPr lang="en-US" sz="3200" dirty="0">
                <a:solidFill>
                  <a:schemeClr val="bg1"/>
                </a:solidFill>
              </a:rPr>
              <a:t>in java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623377"/>
            <a:ext cx="11065336" cy="5157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the reference variable of super class refers to the object of subclass, it is known as widening or </a:t>
            </a:r>
            <a:r>
              <a:rPr lang="en-US" b="1" dirty="0"/>
              <a:t>upcasting in java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 other words, subclass object type is casting into superclass type, it is called widening or upcasting.</a:t>
            </a:r>
          </a:p>
          <a:p>
            <a:pPr algn="just"/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E67D69-3DF4-4F75-BC21-67F28FD527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284984"/>
            <a:ext cx="579120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18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Upcasting in java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623377"/>
            <a:ext cx="11065336" cy="51572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1. Super class reference is used to refer to superclass object.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dirty="0"/>
              <a:t>2. Similarly, sub class reference is used to point to sub class object.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In the above two statements, we do not need casting.</a:t>
            </a:r>
          </a:p>
          <a:p>
            <a:pPr algn="just"/>
            <a:r>
              <a:rPr lang="en-US" dirty="0"/>
              <a:t> This is because on the left side and at the right side of assignment operator (=), we have the same data type.</a:t>
            </a:r>
          </a:p>
          <a:p>
            <a:pPr algn="just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BA7E92-214B-4448-8F01-97C58CE1F9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3356" y="1224169"/>
            <a:ext cx="2592288" cy="7920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8D1089E-86CE-4F32-A45D-8ADAA5D2F6D6}"/>
              </a:ext>
            </a:extLst>
          </p:cNvPr>
          <p:cNvSpPr/>
          <p:nvPr/>
        </p:nvSpPr>
        <p:spPr>
          <a:xfrm>
            <a:off x="4336594" y="1388729"/>
            <a:ext cx="6643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-apple-system"/>
              </a:rPr>
              <a:t>class One’s reference o is pointing or referring to One’s object.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3966E03-F001-40D6-9A9C-EFA2615ED9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3512" y="3032956"/>
            <a:ext cx="2592288" cy="7920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C1151B7-30B8-41DE-8EB9-96D2C45D9783}"/>
              </a:ext>
            </a:extLst>
          </p:cNvPr>
          <p:cNvSpPr/>
          <p:nvPr/>
        </p:nvSpPr>
        <p:spPr>
          <a:xfrm>
            <a:off x="4511824" y="3156271"/>
            <a:ext cx="5472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-apple-system"/>
              </a:rPr>
              <a:t>class Two’s reference t is pointing to Two’s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0982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Upcasting in java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623376"/>
            <a:ext cx="11065336" cy="582995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For example:  in this case, we will need casting.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800" dirty="0"/>
              <a:t>We will convert object’s data type into class O using cast operator.  It can be done like this: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Here, sub class object type has been converted into super class type. This kind of conversion is called upcasting or widening in java.</a:t>
            </a:r>
          </a:p>
          <a:p>
            <a:pPr algn="just"/>
            <a:r>
              <a:rPr lang="en-US" sz="2800" dirty="0"/>
              <a:t>But it happens automatically. We don’t have to do explicitly .</a:t>
            </a:r>
          </a:p>
          <a:p>
            <a:pPr algn="just"/>
            <a:r>
              <a:rPr lang="en-US" sz="2400" dirty="0">
                <a:hlinkClick r:id="rId2"/>
              </a:rPr>
              <a:t>Example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upcasting can only be possible to method in child which are already there in parent.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FFA785-8A92-4BD7-B73E-89E2854D4A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568" y="1268760"/>
            <a:ext cx="6840760" cy="711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20697B6-5067-4C0C-A6AE-C31B9EE081E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3552" y="3073338"/>
            <a:ext cx="6840760" cy="7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326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Downcasting</a:t>
            </a:r>
            <a:r>
              <a:rPr lang="en-US" sz="3600" dirty="0">
                <a:solidFill>
                  <a:schemeClr val="bg1"/>
                </a:solidFill>
              </a:rPr>
              <a:t> (Narrowing)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623376"/>
            <a:ext cx="11065336" cy="58299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subclass reference refers to super class object, it is called narrowing or </a:t>
            </a:r>
            <a:r>
              <a:rPr lang="en-US" b="1" dirty="0" err="1"/>
              <a:t>downcasting</a:t>
            </a:r>
            <a:r>
              <a:rPr lang="en-US" b="1" dirty="0"/>
              <a:t> in java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Subclass type refer to object of super class .          </a:t>
            </a:r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7A002167-E1FC-4320-AB08-7C58E57274C5}"/>
              </a:ext>
            </a:extLst>
          </p:cNvPr>
          <p:cNvSpPr txBox="1">
            <a:spLocks/>
          </p:cNvSpPr>
          <p:nvPr/>
        </p:nvSpPr>
        <p:spPr>
          <a:xfrm>
            <a:off x="943704" y="775776"/>
            <a:ext cx="11065336" cy="582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860CC9-EE16-4D3B-9D10-89DB7A0B0C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304" y="2638242"/>
            <a:ext cx="4619625" cy="2105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CCEADAB-8022-43FB-80B5-7E8363814A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6759" y="2682625"/>
            <a:ext cx="5734050" cy="1711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FF77915-54E0-4420-A030-1454DD65047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3704" y="4929335"/>
            <a:ext cx="3751531" cy="1066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76B7479-7EAC-4769-ADAF-FC9A6E04AC58}"/>
              </a:ext>
            </a:extLst>
          </p:cNvPr>
          <p:cNvSpPr/>
          <p:nvPr/>
        </p:nvSpPr>
        <p:spPr>
          <a:xfrm>
            <a:off x="4877712" y="5158894"/>
            <a:ext cx="6522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Here, we are converting superclass object type into subclass type. Therefore, we need a compulsory cast operator. If we perform it directly, Java compiler will give compile-time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141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Downcasting</a:t>
            </a:r>
            <a:r>
              <a:rPr lang="en-US" sz="3600" dirty="0">
                <a:solidFill>
                  <a:schemeClr val="bg1"/>
                </a:solidFill>
              </a:rPr>
              <a:t> (Narrowing)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775776"/>
            <a:ext cx="11065336" cy="56775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overcome this problem, we will have to modify the previous code.</a:t>
            </a:r>
            <a:endParaRPr lang="en-US" dirty="0">
              <a:hlinkClick r:id="rId2"/>
            </a:endParaRPr>
          </a:p>
          <a:p>
            <a:pPr algn="just"/>
            <a:endParaRPr lang="en-US" dirty="0">
              <a:hlinkClick r:id="rId2"/>
            </a:endParaRPr>
          </a:p>
          <a:p>
            <a:pPr algn="just"/>
            <a:endParaRPr lang="en-US" dirty="0">
              <a:hlinkClick r:id="rId2"/>
            </a:endParaRPr>
          </a:p>
          <a:p>
            <a:pPr algn="just"/>
            <a:endParaRPr lang="en-US" dirty="0">
              <a:hlinkClick r:id="rId2"/>
            </a:endParaRPr>
          </a:p>
          <a:p>
            <a:pPr algn="just"/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7A002167-E1FC-4320-AB08-7C58E57274C5}"/>
              </a:ext>
            </a:extLst>
          </p:cNvPr>
          <p:cNvSpPr txBox="1">
            <a:spLocks/>
          </p:cNvSpPr>
          <p:nvPr/>
        </p:nvSpPr>
        <p:spPr>
          <a:xfrm>
            <a:off x="943704" y="775776"/>
            <a:ext cx="11065336" cy="582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6ADDD3D-126B-4F36-B040-89E06B44064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4612" y="1628800"/>
            <a:ext cx="736982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28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13648</TotalTime>
  <Words>315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Oriented Programming Lecture-17</vt:lpstr>
      <vt:lpstr>Base Class vs Derived class Reference Variable</vt:lpstr>
      <vt:lpstr>Base Class vs Derived class Reference Variable</vt:lpstr>
      <vt:lpstr>Upcasting and down casting in java</vt:lpstr>
      <vt:lpstr>Upcasting in java</vt:lpstr>
      <vt:lpstr>Upcasting in java</vt:lpstr>
      <vt:lpstr>Downcasting (Narrowing) in Java</vt:lpstr>
      <vt:lpstr>Downcasting (Narrowing) in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Varsha Dange</dc:creator>
  <cp:lastModifiedBy>Rahul Dange</cp:lastModifiedBy>
  <cp:revision>349</cp:revision>
  <dcterms:created xsi:type="dcterms:W3CDTF">2021-08-25T05:28:10Z</dcterms:created>
  <dcterms:modified xsi:type="dcterms:W3CDTF">2022-03-29T06:09:52Z</dcterms:modified>
</cp:coreProperties>
</file>