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1525" r:id="rId2"/>
    <p:sldId id="1563" r:id="rId3"/>
    <p:sldId id="1564" r:id="rId4"/>
    <p:sldId id="266" r:id="rId5"/>
    <p:sldId id="1566" r:id="rId6"/>
    <p:sldId id="1567" r:id="rId7"/>
    <p:sldId id="1568" r:id="rId8"/>
    <p:sldId id="1570" r:id="rId9"/>
    <p:sldId id="263" r:id="rId10"/>
    <p:sldId id="279" r:id="rId11"/>
    <p:sldId id="280" r:id="rId12"/>
    <p:sldId id="1574" r:id="rId13"/>
    <p:sldId id="329" r:id="rId14"/>
    <p:sldId id="15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24" autoAdjust="0"/>
  </p:normalViewPr>
  <p:slideViewPr>
    <p:cSldViewPr>
      <p:cViewPr varScale="1">
        <p:scale>
          <a:sx n="66" d="100"/>
          <a:sy n="66" d="100"/>
        </p:scale>
        <p:origin x="-92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07/03/2022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pPr/>
              <a:t>07/03/2022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pPr/>
              <a:t>07/03/2022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pPr/>
              <a:t>07/03/2022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pPr/>
              <a:t>07/03/2022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pPr/>
              <a:t>07/03/2022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pPr/>
              <a:t>07/03/2022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pPr/>
              <a:t>07/03/2022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pPr/>
              <a:t>07/03/2022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pPr/>
              <a:t>07/03/2022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pPr/>
              <a:t>07/03/2022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pPr/>
              <a:t>07/03/2022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pPr/>
              <a:t>07/03/2022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object-and-class-in-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VCfsl-5Eh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gdb.com/MCKxj8uQa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Fc68LwK7W" TargetMode="External"/><Relationship Id="rId2" Type="http://schemas.openxmlformats.org/officeDocument/2006/relationships/hyperlink" Target="https://onlinegdb.com/rahU6iP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Object Oriented Programming</a:t>
            </a:r>
            <a:r>
              <a:rPr lang="en-IN" dirty="0"/>
              <a:t/>
            </a:r>
            <a:br>
              <a:rPr lang="en-IN" dirty="0"/>
            </a:br>
            <a:r>
              <a:rPr lang="en-IN" sz="2400" dirty="0">
                <a:solidFill>
                  <a:schemeClr val="tx1"/>
                </a:solidFill>
              </a:rPr>
              <a:t>Lecture-7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pPr/>
              <a:t>07/03/2022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ABF30AD-A443-4475-92AD-449BAA0F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xmlns="" id="{0502EA5C-E97C-4515-A9C8-E7E49014B56E}"/>
              </a:ext>
            </a:extLst>
          </p:cNvPr>
          <p:cNvSpPr txBox="1">
            <a:spLocks/>
          </p:cNvSpPr>
          <p:nvPr/>
        </p:nvSpPr>
        <p:spPr>
          <a:xfrm>
            <a:off x="4079776" y="4743679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>
                <a:solidFill>
                  <a:srgbClr val="C00000"/>
                </a:solidFill>
              </a:rPr>
              <a:t>Prof. Varsha Dange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895A263-E8CC-4477-83E0-DACC8FE3413D}"/>
              </a:ext>
            </a:extLst>
          </p:cNvPr>
          <p:cNvSpPr/>
          <p:nvPr/>
        </p:nvSpPr>
        <p:spPr>
          <a:xfrm>
            <a:off x="2927648" y="38183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Input and Output: Byte Stream vs Character Stream, Command Line arguments, use of Scanner Class</a:t>
            </a:r>
          </a:p>
        </p:txBody>
      </p:sp>
    </p:spTree>
    <p:extLst>
      <p:ext uri="{BB962C8B-B14F-4D97-AF65-F5344CB8AC3E}">
        <p14:creationId xmlns:p14="http://schemas.microsoft.com/office/powerpoint/2010/main" xmlns="" val="13599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63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Input &amp; Output Stream subclasses(Byte)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891E9A0-87C9-469B-AA07-B037054D8B3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5520" y="752871"/>
            <a:ext cx="9095928" cy="535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48" y="228600"/>
            <a:ext cx="8153400" cy="2480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Reader &amp; Writer subclasses (Char)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891E9A0-87C9-469B-AA07-B037054D8B3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488" y="901911"/>
            <a:ext cx="9505055" cy="545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78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Java BufferedReader Class</a:t>
            </a:r>
            <a:r>
              <a:rPr lang="en-US" b="1" dirty="0"/>
              <a:t/>
            </a:r>
            <a:br>
              <a:rPr lang="en-US" b="1" dirty="0"/>
            </a:br>
            <a:endParaRPr lang="en-US" sz="4000" b="1" i="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B21846C-6B0A-469F-B586-5E7F07D95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4704"/>
            <a:ext cx="11391056" cy="561662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Java BufferedReader class is used to read the text from a character-based input stream. </a:t>
            </a:r>
          </a:p>
          <a:p>
            <a:pPr algn="just"/>
            <a:endParaRPr lang="en-US" sz="1200" dirty="0"/>
          </a:p>
          <a:p>
            <a:pPr algn="just"/>
            <a:r>
              <a:rPr lang="en-US" sz="2800" dirty="0"/>
              <a:t>It internally uses buffer mechanism to make the performance fast. </a:t>
            </a:r>
          </a:p>
          <a:p>
            <a:pPr algn="just"/>
            <a:endParaRPr lang="en-US" sz="1600" dirty="0"/>
          </a:p>
          <a:p>
            <a:pPr algn="just"/>
            <a:r>
              <a:rPr lang="en-US" sz="2800" dirty="0"/>
              <a:t>It inherits Reader class.</a:t>
            </a:r>
          </a:p>
          <a:p>
            <a:pPr algn="just"/>
            <a:endParaRPr lang="en-US" sz="1600" dirty="0">
              <a:hlinkClick r:id="rId2"/>
            </a:endParaRPr>
          </a:p>
          <a:p>
            <a:r>
              <a:rPr lang="en-US" sz="2800" dirty="0"/>
              <a:t>This class provides a method </a:t>
            </a:r>
            <a:r>
              <a:rPr lang="en-US" sz="2800" dirty="0">
                <a:solidFill>
                  <a:srgbClr val="C00000"/>
                </a:solidFill>
              </a:rPr>
              <a:t>:    int read() and String </a:t>
            </a:r>
            <a:r>
              <a:rPr lang="en-US" sz="2800" dirty="0" err="1">
                <a:solidFill>
                  <a:srgbClr val="C00000"/>
                </a:solidFill>
              </a:rPr>
              <a:t>readLine</a:t>
            </a:r>
            <a:r>
              <a:rPr lang="en-US" sz="2800" dirty="0">
                <a:solidFill>
                  <a:srgbClr val="C00000"/>
                </a:solidFill>
              </a:rPr>
              <a:t>() </a:t>
            </a:r>
          </a:p>
          <a:p>
            <a:endParaRPr lang="en-US" sz="1800" dirty="0">
              <a:solidFill>
                <a:schemeClr val="accent2"/>
              </a:solidFill>
            </a:endParaRPr>
          </a:p>
          <a:p>
            <a:pPr algn="just"/>
            <a:r>
              <a:rPr lang="en-US" sz="2800" dirty="0"/>
              <a:t>The BufferedReader reads characters from stream without causing device access every time. So, Read() operations are reduced.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02050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891E9A0-87C9-469B-AA07-B037054D8B3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5032" y="2500544"/>
            <a:ext cx="914400" cy="85725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0528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Continued….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1B091155-4A24-4892-A54A-7BFAA95D2215}"/>
              </a:ext>
            </a:extLst>
          </p:cNvPr>
          <p:cNvGrpSpPr/>
          <p:nvPr/>
        </p:nvGrpSpPr>
        <p:grpSpPr>
          <a:xfrm>
            <a:off x="2202632" y="2500544"/>
            <a:ext cx="8610600" cy="2302483"/>
            <a:chOff x="2112640" y="1180810"/>
            <a:chExt cx="8610600" cy="2808312"/>
          </a:xfrm>
        </p:grpSpPr>
        <p:grpSp>
          <p:nvGrpSpPr>
            <p:cNvPr id="35" name="Group 34"/>
            <p:cNvGrpSpPr/>
            <p:nvPr/>
          </p:nvGrpSpPr>
          <p:grpSpPr>
            <a:xfrm>
              <a:off x="2112640" y="1180810"/>
              <a:ext cx="8610600" cy="2808312"/>
              <a:chOff x="381000" y="2831068"/>
              <a:chExt cx="8610600" cy="3417332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7391400" y="3429000"/>
                <a:ext cx="1371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Buffered Reader</a:t>
                </a: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81000" y="2831068"/>
                <a:ext cx="8610600" cy="3417332"/>
                <a:chOff x="381000" y="2831068"/>
                <a:chExt cx="8610600" cy="3417332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7391400" y="2831068"/>
                  <a:ext cx="1447800" cy="369332"/>
                </a:xfrm>
                <a:prstGeom prst="rect">
                  <a:avLst/>
                </a:prstGeom>
                <a:noFill/>
                <a:ln w="25400">
                  <a:solidFill>
                    <a:srgbClr val="C00000">
                      <a:alpha val="95000"/>
                    </a:srgb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1010110010</a:t>
                  </a:r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381000" y="2831068"/>
                  <a:ext cx="8610600" cy="3417332"/>
                  <a:chOff x="381000" y="2831068"/>
                  <a:chExt cx="8610600" cy="3417332"/>
                </a:xfrm>
              </p:grpSpPr>
              <p:cxnSp>
                <p:nvCxnSpPr>
                  <p:cNvPr id="21" name="Straight Arrow Connector 20"/>
                  <p:cNvCxnSpPr>
                    <a:cxnSpLocks/>
                    <a:endCxn id="11" idx="0"/>
                  </p:cNvCxnSpPr>
                  <p:nvPr/>
                </p:nvCxnSpPr>
                <p:spPr>
                  <a:xfrm flipH="1">
                    <a:off x="7620000" y="5021665"/>
                    <a:ext cx="1371600" cy="236135"/>
                  </a:xfrm>
                  <a:prstGeom prst="straightConnector1">
                    <a:avLst/>
                  </a:prstGeom>
                  <a:ln w="25400">
                    <a:solidFill>
                      <a:srgbClr val="7030A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381000" y="2831068"/>
                    <a:ext cx="8534400" cy="3417332"/>
                    <a:chOff x="381000" y="2831068"/>
                    <a:chExt cx="8534400" cy="3417332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1524000" y="2831068"/>
                      <a:ext cx="7391400" cy="3417332"/>
                      <a:chOff x="1524000" y="2831068"/>
                      <a:chExt cx="7391400" cy="3417332"/>
                    </a:xfrm>
                  </p:grpSpPr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2286000" y="3429000"/>
                        <a:ext cx="1143000" cy="8309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400" b="1" dirty="0" err="1"/>
                          <a:t>DeviceBuffer</a:t>
                        </a:r>
                        <a:endParaRPr lang="en-US" sz="2400" b="1" dirty="0"/>
                      </a:p>
                    </p:txBody>
                  </p:sp>
                  <p:grpSp>
                    <p:nvGrpSpPr>
                      <p:cNvPr id="25" name="Group 24"/>
                      <p:cNvGrpSpPr/>
                      <p:nvPr/>
                    </p:nvGrpSpPr>
                    <p:grpSpPr>
                      <a:xfrm>
                        <a:off x="1524000" y="2831068"/>
                        <a:ext cx="7391400" cy="3417332"/>
                        <a:chOff x="1524000" y="2831068"/>
                        <a:chExt cx="7391400" cy="3417332"/>
                      </a:xfrm>
                    </p:grpSpPr>
                    <p:sp>
                      <p:nvSpPr>
                        <p:cNvPr id="6" name="TextBox 5"/>
                        <p:cNvSpPr txBox="1"/>
                        <p:nvPr/>
                      </p:nvSpPr>
                      <p:spPr>
                        <a:xfrm>
                          <a:off x="1981200" y="2831068"/>
                          <a:ext cx="1447800" cy="369332"/>
                        </a:xfrm>
                        <a:prstGeom prst="rect">
                          <a:avLst/>
                        </a:prstGeom>
                        <a:noFill/>
                        <a:ln w="25400">
                          <a:solidFill>
                            <a:srgbClr val="C00000">
                              <a:alpha val="95000"/>
                            </a:srgbClr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1010110010</a:t>
                          </a:r>
                        </a:p>
                      </p:txBody>
                    </p:sp>
                    <p:cxnSp>
                      <p:nvCxnSpPr>
                        <p:cNvPr id="14" name="Straight Arrow Connector 13"/>
                        <p:cNvCxnSpPr>
                          <a:cxnSpLocks/>
                          <a:endCxn id="6" idx="1"/>
                        </p:cNvCxnSpPr>
                        <p:nvPr/>
                      </p:nvCxnSpPr>
                      <p:spPr>
                        <a:xfrm flipV="1">
                          <a:off x="1524000" y="3015735"/>
                          <a:ext cx="457200" cy="32265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rgbClr val="7030A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" name="Straight Arrow Connector 16"/>
                        <p:cNvCxnSpPr/>
                        <p:nvPr/>
                      </p:nvCxnSpPr>
                      <p:spPr>
                        <a:xfrm>
                          <a:off x="3429000" y="3048000"/>
                          <a:ext cx="304800" cy="0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rgbClr val="7030A0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>
                          <a:off x="3657600" y="2831068"/>
                          <a:ext cx="5257800" cy="3417332"/>
                          <a:chOff x="3657600" y="2831068"/>
                          <a:chExt cx="5257800" cy="3417332"/>
                        </a:xfrm>
                      </p:grpSpPr>
                      <p:cxnSp>
                        <p:nvCxnSpPr>
                          <p:cNvPr id="18" name="Straight Arrow Connector 17"/>
                          <p:cNvCxnSpPr/>
                          <p:nvPr/>
                        </p:nvCxnSpPr>
                        <p:spPr>
                          <a:xfrm>
                            <a:off x="5181600" y="3048000"/>
                            <a:ext cx="457200" cy="5834"/>
                          </a:xfrm>
                          <a:prstGeom prst="straightConnector1">
                            <a:avLst/>
                          </a:prstGeom>
                          <a:ln w="25400">
                            <a:solidFill>
                              <a:srgbClr val="7030A0"/>
                            </a:solidFill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0" name="Straight Arrow Connector 19"/>
                          <p:cNvCxnSpPr/>
                          <p:nvPr/>
                        </p:nvCxnSpPr>
                        <p:spPr>
                          <a:xfrm>
                            <a:off x="7086600" y="3048000"/>
                            <a:ext cx="304800" cy="0"/>
                          </a:xfrm>
                          <a:prstGeom prst="straightConnector1">
                            <a:avLst/>
                          </a:prstGeom>
                          <a:ln w="25400">
                            <a:solidFill>
                              <a:srgbClr val="7030A0"/>
                            </a:solidFill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23" name="Group 22"/>
                          <p:cNvGrpSpPr/>
                          <p:nvPr/>
                        </p:nvGrpSpPr>
                        <p:grpSpPr>
                          <a:xfrm>
                            <a:off x="3657600" y="2831068"/>
                            <a:ext cx="5257800" cy="3417332"/>
                            <a:chOff x="3657600" y="2831068"/>
                            <a:chExt cx="5257800" cy="3417332"/>
                          </a:xfrm>
                        </p:grpSpPr>
                        <p:sp>
                          <p:nvSpPr>
                            <p:cNvPr id="10" name="TextBox 9"/>
                            <p:cNvSpPr txBox="1"/>
                            <p:nvPr/>
                          </p:nvSpPr>
                          <p:spPr>
                            <a:xfrm>
                              <a:off x="3733800" y="2831068"/>
                              <a:ext cx="1447800" cy="369332"/>
                            </a:xfrm>
                            <a:prstGeom prst="rect">
                              <a:avLst/>
                            </a:prstGeom>
                            <a:noFill/>
                            <a:ln w="25400">
                              <a:solidFill>
                                <a:srgbClr val="C00000">
                                  <a:alpha val="95000"/>
                                </a:srgbClr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dirty="0"/>
                                <a:t>1010110010</a:t>
                              </a:r>
                            </a:p>
                          </p:txBody>
                        </p:sp>
                        <p:sp>
                          <p:nvSpPr>
                            <p:cNvPr id="28" name="TextBox 27"/>
                            <p:cNvSpPr txBox="1"/>
                            <p:nvPr/>
                          </p:nvSpPr>
                          <p:spPr>
                            <a:xfrm>
                              <a:off x="3657600" y="3429000"/>
                              <a:ext cx="1676400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2400" b="1" dirty="0" err="1"/>
                                <a:t>System.in</a:t>
                              </a:r>
                              <a:endParaRPr lang="en-US" sz="2400" b="1" dirty="0"/>
                            </a:p>
                          </p:txBody>
                        </p:sp>
                        <p:grpSp>
                          <p:nvGrpSpPr>
                            <p:cNvPr id="22" name="Group 21"/>
                            <p:cNvGrpSpPr/>
                            <p:nvPr/>
                          </p:nvGrpSpPr>
                          <p:grpSpPr>
                            <a:xfrm>
                              <a:off x="5410200" y="2831068"/>
                              <a:ext cx="3505200" cy="3417332"/>
                              <a:chOff x="5410200" y="2831068"/>
                              <a:chExt cx="3505200" cy="3417332"/>
                            </a:xfrm>
                          </p:grpSpPr>
                          <p:sp>
                            <p:nvSpPr>
                              <p:cNvPr id="9" name="TextBox 8"/>
                              <p:cNvSpPr txBox="1"/>
                              <p:nvPr/>
                            </p:nvSpPr>
                            <p:spPr>
                              <a:xfrm>
                                <a:off x="5638800" y="2831068"/>
                                <a:ext cx="1447800" cy="369332"/>
                              </a:xfrm>
                              <a:prstGeom prst="rect">
                                <a:avLst/>
                              </a:prstGeom>
                              <a:noFill/>
                              <a:ln w="25400">
                                <a:solidFill>
                                  <a:srgbClr val="C00000">
                                    <a:alpha val="95000"/>
                                  </a:srgbClr>
                                </a:solidFill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dirty="0"/>
                                  <a:t>1010110010</a:t>
                                </a:r>
                              </a:p>
                            </p:txBody>
                          </p:sp>
                          <p:sp>
                            <p:nvSpPr>
                              <p:cNvPr id="11" name="Oval 10"/>
                              <p:cNvSpPr/>
                              <p:nvPr/>
                            </p:nvSpPr>
                            <p:spPr>
                              <a:xfrm>
                                <a:off x="6324600" y="5257800"/>
                                <a:ext cx="2590800" cy="990600"/>
                              </a:xfrm>
                              <a:prstGeom prst="ellipse">
                                <a:avLst/>
                              </a:prstGeom>
                              <a:gradFill>
                                <a:gsLst>
                                  <a:gs pos="0">
                                    <a:srgbClr val="8488C4"/>
                                  </a:gs>
                                  <a:gs pos="53000">
                                    <a:srgbClr val="D4DEFF"/>
                                  </a:gs>
                                  <a:gs pos="83000">
                                    <a:srgbClr val="D4DEFF"/>
                                  </a:gs>
                                  <a:gs pos="100000">
                                    <a:srgbClr val="96AB94"/>
                                  </a:gs>
                                </a:gsLst>
                                <a:lin ang="2700000" scaled="0"/>
                              </a:gradFill>
                              <a:ln w="25400">
                                <a:solidFill>
                                  <a:srgbClr val="C0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2400" b="1" dirty="0">
                                    <a:solidFill>
                                      <a:srgbClr val="FF0000"/>
                                    </a:solidFill>
                                  </a:rPr>
                                  <a:t>Java Application</a:t>
                                </a:r>
                              </a:p>
                            </p:txBody>
                          </p:sp>
                          <p:sp>
                            <p:nvSpPr>
                              <p:cNvPr id="29" name="TextBox 28"/>
                              <p:cNvSpPr txBox="1"/>
                              <p:nvPr/>
                            </p:nvSpPr>
                            <p:spPr>
                              <a:xfrm>
                                <a:off x="5410200" y="3429000"/>
                                <a:ext cx="1905000" cy="830997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2400" b="1" dirty="0" err="1"/>
                                  <a:t>InputStream</a:t>
                                </a:r>
                                <a:r>
                                  <a:rPr lang="en-US" sz="2400" b="1" dirty="0"/>
                                  <a:t> Reader</a:t>
                                </a:r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381000" y="3733800"/>
                      <a:ext cx="11430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b="1" dirty="0"/>
                        <a:t>KB</a:t>
                      </a:r>
                    </a:p>
                  </p:txBody>
                </p:sp>
              </p:grpSp>
            </p:grpSp>
          </p:grp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1C480CD2-6355-4A56-B8C1-9841C5C78E7E}"/>
                </a:ext>
              </a:extLst>
            </p:cNvPr>
            <p:cNvCxnSpPr/>
            <p:nvPr/>
          </p:nvCxnSpPr>
          <p:spPr>
            <a:xfrm>
              <a:off x="10257522" y="1550142"/>
              <a:ext cx="465718" cy="1430868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51FA451-2933-4CA3-845B-C3D2F36122C6}"/>
              </a:ext>
            </a:extLst>
          </p:cNvPr>
          <p:cNvSpPr/>
          <p:nvPr/>
        </p:nvSpPr>
        <p:spPr>
          <a:xfrm>
            <a:off x="1433464" y="5195872"/>
            <a:ext cx="10148936" cy="134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3"/>
              </a:rPr>
              <a:t>Example1</a:t>
            </a:r>
            <a:r>
              <a:rPr lang="en-US" sz="2000" b="1" dirty="0"/>
              <a:t>  :  </a:t>
            </a:r>
            <a:r>
              <a:rPr lang="en-US" sz="2000" dirty="0"/>
              <a:t>Program to read a character using read() using BufferedReader class</a:t>
            </a:r>
          </a:p>
          <a:p>
            <a:endParaRPr lang="en-US" sz="1100" dirty="0"/>
          </a:p>
          <a:p>
            <a:r>
              <a:rPr lang="en-US" sz="2000" b="1" dirty="0">
                <a:hlinkClick r:id="rId4"/>
              </a:rPr>
              <a:t>Example2</a:t>
            </a:r>
            <a:r>
              <a:rPr lang="en-US" sz="2000" b="1" dirty="0"/>
              <a:t>  : </a:t>
            </a:r>
            <a:r>
              <a:rPr lang="en-US" sz="2000" dirty="0"/>
              <a:t> Program to take String input from Keyboard using </a:t>
            </a:r>
            <a:r>
              <a:rPr lang="en-US" sz="2000" dirty="0" err="1"/>
              <a:t>readLine</a:t>
            </a:r>
            <a:r>
              <a:rPr lang="en-US" sz="2000" dirty="0"/>
              <a:t>() using BufferedReader class.</a:t>
            </a:r>
          </a:p>
          <a:p>
            <a:endParaRPr lang="en-US" sz="10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AF9D13A-741B-4AB6-8F71-9008335C2796}"/>
              </a:ext>
            </a:extLst>
          </p:cNvPr>
          <p:cNvSpPr/>
          <p:nvPr/>
        </p:nvSpPr>
        <p:spPr>
          <a:xfrm>
            <a:off x="1185292" y="817339"/>
            <a:ext cx="1052733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Syntax:</a:t>
            </a:r>
          </a:p>
          <a:p>
            <a:r>
              <a:rPr lang="en-US" sz="2800" dirty="0"/>
              <a:t>          InputStreamReader  isr = new InputStreamReader (System.in); </a:t>
            </a:r>
          </a:p>
          <a:p>
            <a:pPr>
              <a:buNone/>
            </a:pPr>
            <a:r>
              <a:rPr lang="en-US" sz="2800" dirty="0"/>
              <a:t>   		BufferedReader  br = new BufferedReader (isr); 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78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command-line arguments</a:t>
            </a:r>
            <a:r>
              <a:rPr lang="en-US" b="1" dirty="0"/>
              <a:t/>
            </a:r>
            <a:br>
              <a:rPr lang="en-US" b="1" dirty="0"/>
            </a:br>
            <a:endParaRPr lang="en-US" sz="4000" b="1" i="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B21846C-6B0A-469F-B586-5E7F07D95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4704"/>
            <a:ext cx="11391056" cy="561662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command-line arguments in Java allow the programmers to pass the arguments during the execution of a program. </a:t>
            </a:r>
          </a:p>
          <a:p>
            <a:pPr algn="just"/>
            <a:endParaRPr lang="en-US" sz="900" dirty="0"/>
          </a:p>
          <a:p>
            <a:pPr algn="just"/>
            <a:r>
              <a:rPr lang="en-US" sz="2400" dirty="0"/>
              <a:t>A command-line argument is the information that we pass after typing the name of the Java program during the program execution.</a:t>
            </a:r>
          </a:p>
          <a:p>
            <a:pPr algn="just"/>
            <a:endParaRPr lang="en-US" sz="900" dirty="0"/>
          </a:p>
          <a:p>
            <a:pPr algn="just"/>
            <a:r>
              <a:rPr lang="en-US" sz="2400" dirty="0"/>
              <a:t>These arguments get stored as Strings in a String array that is passed to the main() function.</a:t>
            </a:r>
          </a:p>
          <a:p>
            <a:pPr algn="just"/>
            <a:endParaRPr lang="en-US" sz="900" dirty="0"/>
          </a:p>
          <a:p>
            <a:pPr fontAlgn="base"/>
            <a:r>
              <a:rPr lang="en-US" sz="2400" dirty="0"/>
              <a:t>Internally, JVM wraps up these command-line arguments into the </a:t>
            </a:r>
            <a:r>
              <a:rPr lang="en-US" sz="2400" dirty="0" err="1"/>
              <a:t>args</a:t>
            </a:r>
            <a:r>
              <a:rPr lang="en-US" sz="2400" dirty="0"/>
              <a:t>[ ] array that we pass into the main() function. We can check these arguments using </a:t>
            </a:r>
            <a:r>
              <a:rPr lang="en-US" sz="2400" dirty="0" err="1"/>
              <a:t>args.length</a:t>
            </a:r>
            <a:r>
              <a:rPr lang="en-US" sz="2400" dirty="0"/>
              <a:t> method.</a:t>
            </a:r>
          </a:p>
          <a:p>
            <a:pPr fontAlgn="base"/>
            <a:endParaRPr lang="en-US" sz="900" dirty="0"/>
          </a:p>
          <a:p>
            <a:pPr fontAlgn="base"/>
            <a:r>
              <a:rPr lang="en-US" sz="2400" dirty="0"/>
              <a:t>JVM stores the first command-line argument at </a:t>
            </a:r>
            <a:r>
              <a:rPr lang="en-US" sz="2400" dirty="0" err="1"/>
              <a:t>args</a:t>
            </a:r>
            <a:r>
              <a:rPr lang="en-US" sz="2400" dirty="0"/>
              <a:t>[0], the second at </a:t>
            </a:r>
            <a:r>
              <a:rPr lang="en-US" sz="2400" dirty="0" err="1"/>
              <a:t>args</a:t>
            </a:r>
            <a:r>
              <a:rPr lang="en-US" sz="2400" dirty="0"/>
              <a:t>[1], third at </a:t>
            </a:r>
            <a:r>
              <a:rPr lang="en-US" sz="2400" dirty="0" err="1"/>
              <a:t>args</a:t>
            </a:r>
            <a:r>
              <a:rPr lang="en-US" sz="2400" dirty="0"/>
              <a:t>[2], and so on.</a:t>
            </a:r>
            <a:r>
              <a:rPr lang="en-US" sz="2800" dirty="0"/>
              <a:t>  </a:t>
            </a:r>
          </a:p>
          <a:p>
            <a:pPr fontAlgn="base"/>
            <a:r>
              <a:rPr lang="en-US" sz="2800">
                <a:hlinkClick r:id="rId2"/>
              </a:rPr>
              <a:t>Example</a:t>
            </a:r>
            <a:r>
              <a:rPr lang="en-US" sz="2800"/>
              <a:t>1  ,  </a:t>
            </a:r>
            <a:r>
              <a:rPr lang="en-US" sz="2800" dirty="0">
                <a:hlinkClick r:id="rId3"/>
              </a:rPr>
              <a:t>Example2</a:t>
            </a:r>
            <a:endParaRPr lang="en-US" sz="2800" dirty="0"/>
          </a:p>
          <a:p>
            <a:pPr algn="just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26265693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-387424"/>
            <a:ext cx="9875520" cy="13563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Java IO</a:t>
            </a:r>
            <a:endParaRPr lang="en-US" sz="4000" b="1" i="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B21846C-6B0A-469F-B586-5E7F07D95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08720"/>
            <a:ext cx="10972800" cy="5472607"/>
          </a:xfrm>
        </p:spPr>
        <p:txBody>
          <a:bodyPr/>
          <a:lstStyle/>
          <a:p>
            <a:r>
              <a:rPr lang="en-US" b="1" dirty="0"/>
              <a:t>Java IO</a:t>
            </a:r>
            <a:r>
              <a:rPr lang="en-US" dirty="0"/>
              <a:t> (Input and Output) is a process of reading data from a source and writing text data to a destination.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AE692E0-D054-450C-B666-BB02A1A68FC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4630" y="2082114"/>
            <a:ext cx="6772275" cy="386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23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78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Stream in Java  </a:t>
            </a:r>
            <a:r>
              <a:rPr lang="en-US" b="1" dirty="0"/>
              <a:t/>
            </a:r>
            <a:br>
              <a:rPr lang="en-US" b="1" dirty="0"/>
            </a:br>
            <a:endParaRPr lang="en-US" sz="4000" b="1" i="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B21846C-6B0A-469F-B586-5E7F07D95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08720"/>
            <a:ext cx="6062464" cy="5472607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in Java  ,Stream represents sequential flow (or unbroken flow) of data from one place to another place. </a:t>
            </a:r>
          </a:p>
          <a:p>
            <a:pPr algn="just"/>
            <a:r>
              <a:rPr lang="en-US" sz="2800" dirty="0"/>
              <a:t>Stream in Java represent an ordered sequence of data. </a:t>
            </a:r>
          </a:p>
          <a:p>
            <a:pPr algn="just"/>
            <a:r>
              <a:rPr lang="en-US" sz="2800" dirty="0"/>
              <a:t>Java performs input and output operations in the terms of streams.</a:t>
            </a:r>
          </a:p>
          <a:p>
            <a:pPr algn="just"/>
            <a:r>
              <a:rPr lang="en-US" sz="2800" dirty="0"/>
              <a:t> It is required to accept data as input from the keyboard. The data in the form of stream may be bytes, characters, objects, etc.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712E4C2-F1E0-4D2C-8CD0-27C770FB8C20}"/>
              </a:ext>
            </a:extLst>
          </p:cNvPr>
          <p:cNvGrpSpPr/>
          <p:nvPr/>
        </p:nvGrpSpPr>
        <p:grpSpPr>
          <a:xfrm>
            <a:off x="6888088" y="1196752"/>
            <a:ext cx="5014937" cy="4246018"/>
            <a:chOff x="6816079" y="983182"/>
            <a:chExt cx="5230961" cy="32894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887F1136-FF90-41C0-A7FF-03E2F2901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16079" y="983182"/>
              <a:ext cx="5230961" cy="328949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26CDAC15-0FE6-4AFF-9000-B75125C68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4662" y="3480984"/>
              <a:ext cx="1402869" cy="3882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xmlns="" val="363761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300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Standard Stream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891E9A0-87C9-469B-AA07-B037054D8B3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9416" y="764705"/>
            <a:ext cx="10742984" cy="5361460"/>
          </a:xfrm>
        </p:spPr>
        <p:txBody>
          <a:bodyPr>
            <a:normAutofit/>
          </a:bodyPr>
          <a:lstStyle/>
          <a:p>
            <a:r>
              <a:rPr lang="en-US" dirty="0"/>
              <a:t>In Java, 3 streams are created for us automatically.</a:t>
            </a:r>
          </a:p>
          <a:p>
            <a:r>
              <a:rPr lang="en-US" dirty="0"/>
              <a:t> All these streams are attached with the console.</a:t>
            </a:r>
          </a:p>
          <a:p>
            <a:endParaRPr lang="en-US" dirty="0"/>
          </a:p>
          <a:p>
            <a:r>
              <a:rPr lang="en-US" dirty="0"/>
              <a:t>System.in –read from KB</a:t>
            </a:r>
          </a:p>
          <a:p>
            <a:r>
              <a:rPr lang="en-US" dirty="0" err="1"/>
              <a:t>System.out</a:t>
            </a:r>
            <a:r>
              <a:rPr lang="en-US" dirty="0"/>
              <a:t>-display data on console</a:t>
            </a:r>
          </a:p>
          <a:p>
            <a:r>
              <a:rPr lang="en-US" dirty="0" err="1"/>
              <a:t>System.err</a:t>
            </a:r>
            <a:r>
              <a:rPr lang="en-US" dirty="0"/>
              <a:t>-display error messages</a:t>
            </a:r>
          </a:p>
          <a:p>
            <a:pPr>
              <a:buNone/>
            </a:pPr>
            <a:r>
              <a:rPr lang="en-US" dirty="0"/>
              <a:t>		</a:t>
            </a:r>
          </a:p>
          <a:p>
            <a:pPr>
              <a:buNone/>
            </a:pPr>
            <a:r>
              <a:rPr lang="en-US" dirty="0"/>
              <a:t>      import </a:t>
            </a:r>
            <a:r>
              <a:rPr lang="en-US" dirty="0" err="1"/>
              <a:t>java.lang</a:t>
            </a:r>
            <a:r>
              <a:rPr lang="en-US" dirty="0"/>
              <a:t>.*;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7924800" y="2755251"/>
            <a:ext cx="5334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14794" y="3255641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java.lang</a:t>
            </a:r>
            <a:r>
              <a:rPr lang="en-US" sz="2800" b="1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78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IO Stream in Java  </a:t>
            </a:r>
            <a:r>
              <a:rPr lang="en-US" b="1" dirty="0"/>
              <a:t/>
            </a:r>
            <a:br>
              <a:rPr lang="en-US" b="1" dirty="0"/>
            </a:br>
            <a:endParaRPr lang="en-US" sz="4000" b="1" i="0" dirty="0"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10609392" cy="5157228"/>
          </a:xfrm>
        </p:spPr>
        <p:txBody>
          <a:bodyPr/>
          <a:lstStyle/>
          <a:p>
            <a:r>
              <a:rPr lang="en-US" dirty="0"/>
              <a:t>Modern versions of Java platform define two types of I/O streams:</a:t>
            </a:r>
          </a:p>
          <a:p>
            <a:r>
              <a:rPr lang="en-US" dirty="0"/>
              <a:t>Byte streams</a:t>
            </a:r>
          </a:p>
          <a:p>
            <a:r>
              <a:rPr lang="en-US" dirty="0"/>
              <a:t>Character streams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007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Byte Stream</a:t>
            </a:r>
            <a:endParaRPr lang="en-US" sz="4000" b="1" i="0" dirty="0"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10609392" cy="515722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b="1" dirty="0"/>
              <a:t>Byte streams in Java</a:t>
            </a:r>
            <a:r>
              <a:rPr lang="en-US" sz="2800" dirty="0"/>
              <a:t> are designed for handling the input and output of bytes (i.e., units of 8-bits data).</a:t>
            </a:r>
          </a:p>
          <a:p>
            <a:pPr algn="just"/>
            <a:endParaRPr lang="en-US" sz="1600" dirty="0"/>
          </a:p>
          <a:p>
            <a:pPr algn="just"/>
            <a:r>
              <a:rPr lang="en-US" sz="2800" dirty="0"/>
              <a:t> They are used for reading or writing to binary data I/O.</a:t>
            </a:r>
          </a:p>
          <a:p>
            <a:pPr algn="just"/>
            <a:endParaRPr lang="en-US" sz="900" dirty="0"/>
          </a:p>
          <a:p>
            <a:pPr algn="just"/>
            <a:r>
              <a:rPr lang="en-US" sz="2800" dirty="0"/>
              <a:t>They are used when we are working with binary files - executable files, image files, and files in low-level file formats such as .zip, .class, .obj, and .exe file.</a:t>
            </a:r>
          </a:p>
          <a:p>
            <a:pPr algn="just"/>
            <a:r>
              <a:rPr lang="en-US" sz="2800" dirty="0"/>
              <a:t>Binary files are those files that are machine-readable. </a:t>
            </a:r>
          </a:p>
          <a:p>
            <a:pPr algn="just"/>
            <a:endParaRPr lang="en-US" sz="1200" dirty="0"/>
          </a:p>
          <a:p>
            <a:pPr algn="just"/>
            <a:r>
              <a:rPr lang="en-US" sz="2800" dirty="0"/>
              <a:t>Byte streams that are used for reading are called </a:t>
            </a:r>
            <a:r>
              <a:rPr lang="en-US" sz="2800" b="1" dirty="0"/>
              <a:t>input streams</a:t>
            </a:r>
            <a:r>
              <a:rPr lang="en-US" sz="2800" dirty="0"/>
              <a:t> and for writing are called </a:t>
            </a:r>
            <a:r>
              <a:rPr lang="en-US" sz="2800" b="1" dirty="0"/>
              <a:t>output streams</a:t>
            </a:r>
            <a:r>
              <a:rPr lang="en-US" sz="2800" dirty="0"/>
              <a:t>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They are represented by the abstract classes of </a:t>
            </a:r>
            <a:r>
              <a:rPr lang="en-US" sz="2800" dirty="0" err="1"/>
              <a:t>InputStream</a:t>
            </a:r>
            <a:r>
              <a:rPr lang="en-US" sz="2800" dirty="0"/>
              <a:t> and </a:t>
            </a:r>
            <a:r>
              <a:rPr lang="en-US" sz="2800" dirty="0" err="1"/>
              <a:t>OutputStream</a:t>
            </a:r>
            <a:r>
              <a:rPr lang="en-US" sz="2800" dirty="0"/>
              <a:t>  classes in Java.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8312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78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Character Stream</a:t>
            </a:r>
            <a:r>
              <a:rPr lang="en-US" b="1" dirty="0"/>
              <a:t/>
            </a:r>
            <a:br>
              <a:rPr lang="en-US" b="1" dirty="0"/>
            </a:br>
            <a:endParaRPr lang="en-US" sz="4000" b="1" i="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B21846C-6B0A-469F-B586-5E7F07D95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4704"/>
            <a:ext cx="11391056" cy="561662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Character streams in Java</a:t>
            </a:r>
            <a:r>
              <a:rPr lang="en-US" sz="2800" dirty="0"/>
              <a:t> are designed for handling the input and output of characters. They use 16-bit Unicode characters.</a:t>
            </a:r>
          </a:p>
          <a:p>
            <a:pPr algn="just"/>
            <a:endParaRPr lang="en-US" sz="700" dirty="0"/>
          </a:p>
          <a:p>
            <a:pPr algn="just"/>
            <a:r>
              <a:rPr lang="en-US" sz="2800" dirty="0"/>
              <a:t>They are mainly used for reading or writing to character or text-based I/O such as text files, XML, and HTML files.</a:t>
            </a:r>
          </a:p>
          <a:p>
            <a:pPr algn="just"/>
            <a:endParaRPr lang="en-US" sz="900" dirty="0"/>
          </a:p>
          <a:p>
            <a:pPr algn="just"/>
            <a:r>
              <a:rPr lang="en-US" sz="2800" dirty="0"/>
              <a:t>These files are human-readable. </a:t>
            </a:r>
          </a:p>
          <a:p>
            <a:pPr algn="just"/>
            <a:endParaRPr lang="en-US" sz="1200" dirty="0"/>
          </a:p>
          <a:p>
            <a:pPr algn="just"/>
            <a:r>
              <a:rPr lang="en-US" sz="2800" dirty="0"/>
              <a:t>Character streams that are used for reading are called </a:t>
            </a:r>
            <a:r>
              <a:rPr lang="en-US" sz="2800" b="1" dirty="0"/>
              <a:t>readers</a:t>
            </a:r>
            <a:r>
              <a:rPr lang="en-US" sz="2800" dirty="0"/>
              <a:t> and for writing are called </a:t>
            </a:r>
            <a:r>
              <a:rPr lang="en-US" sz="2800" b="1" dirty="0"/>
              <a:t>writers</a:t>
            </a:r>
            <a:r>
              <a:rPr lang="en-US" sz="2800" dirty="0"/>
              <a:t>. </a:t>
            </a:r>
          </a:p>
          <a:p>
            <a:pPr algn="just"/>
            <a:endParaRPr lang="en-US" sz="2400" dirty="0"/>
          </a:p>
          <a:p>
            <a:pPr algn="just"/>
            <a:r>
              <a:rPr lang="en-US" sz="2800" dirty="0"/>
              <a:t>They are represented by the abstract classes of </a:t>
            </a:r>
            <a:r>
              <a:rPr lang="en-US" sz="2800" b="1" dirty="0"/>
              <a:t>Reader and Writer class </a:t>
            </a:r>
            <a:r>
              <a:rPr lang="en-US" sz="2800" dirty="0"/>
              <a:t>in Java.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39660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78029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Streams /IO Hierarchy</a:t>
            </a:r>
            <a:r>
              <a:rPr lang="en-US" dirty="0"/>
              <a:t/>
            </a:r>
            <a:br>
              <a:rPr lang="en-US" dirty="0"/>
            </a:br>
            <a:endParaRPr lang="en-US" sz="4000" i="0" dirty="0"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DE3FA1F4-9D29-4A2C-9CE3-165A2902FDD1}"/>
              </a:ext>
            </a:extLst>
          </p:cNvPr>
          <p:cNvGrpSpPr/>
          <p:nvPr/>
        </p:nvGrpSpPr>
        <p:grpSpPr>
          <a:xfrm>
            <a:off x="1415481" y="1009648"/>
            <a:ext cx="9433048" cy="4878732"/>
            <a:chOff x="6168008" y="1052736"/>
            <a:chExt cx="5904656" cy="487873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BFB06D35-A320-4EC4-B75D-280175D32537}"/>
                </a:ext>
              </a:extLst>
            </p:cNvPr>
            <p:cNvSpPr/>
            <p:nvPr/>
          </p:nvSpPr>
          <p:spPr>
            <a:xfrm>
              <a:off x="6168008" y="1052736"/>
              <a:ext cx="5904656" cy="48787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54C9A1A8-A52C-4D88-A4AE-0DB449A0573B}"/>
                </a:ext>
              </a:extLst>
            </p:cNvPr>
            <p:cNvGrpSpPr/>
            <p:nvPr/>
          </p:nvGrpSpPr>
          <p:grpSpPr>
            <a:xfrm>
              <a:off x="6415017" y="1075246"/>
              <a:ext cx="5499373" cy="4800600"/>
              <a:chOff x="266703" y="1676400"/>
              <a:chExt cx="8779654" cy="4800600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xmlns="" id="{2773ADE5-8F8C-45C7-B760-F6F92EF52D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66703" y="1868715"/>
                <a:ext cx="1676399" cy="830997"/>
              </a:xfrm>
              <a:prstGeom prst="rect">
                <a:avLst/>
              </a:prstGeom>
              <a:noFill/>
              <a:ln w="9525">
                <a:solidFill>
                  <a:srgbClr val="FFC000"/>
                </a:solidFill>
                <a:miter lim="800000"/>
                <a:headEnd/>
                <a:tailEnd/>
              </a:ln>
            </p:spPr>
          </p:pic>
          <p:pic>
            <p:nvPicPr>
              <p:cNvPr id="13" name="Picture 3">
                <a:extLst>
                  <a:ext uri="{FF2B5EF4-FFF2-40B4-BE49-F238E27FC236}">
                    <a16:creationId xmlns:a16="http://schemas.microsoft.com/office/drawing/2014/main" xmlns="" id="{17EC12CC-D11D-4216-8620-D1909E6C89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522356" y="1993528"/>
                <a:ext cx="1524001" cy="715090"/>
              </a:xfrm>
              <a:prstGeom prst="rect">
                <a:avLst/>
              </a:prstGeom>
              <a:noFill/>
              <a:ln w="9525">
                <a:solidFill>
                  <a:srgbClr val="FFC000"/>
                </a:solidFill>
                <a:miter lim="800000"/>
                <a:headEnd/>
                <a:tailEnd/>
              </a:ln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xmlns="" id="{88FCD08B-84D0-4929-8569-82A99829A658}"/>
                  </a:ext>
                </a:extLst>
              </p:cNvPr>
              <p:cNvGrpSpPr/>
              <p:nvPr/>
            </p:nvGrpSpPr>
            <p:grpSpPr>
              <a:xfrm>
                <a:off x="361949" y="1676400"/>
                <a:ext cx="8477251" cy="4800600"/>
                <a:chOff x="361949" y="1676400"/>
                <a:chExt cx="8477251" cy="480060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xmlns="" id="{AEFC4FA8-BECF-4990-ACC4-80A00694068D}"/>
                    </a:ext>
                  </a:extLst>
                </p:cNvPr>
                <p:cNvGrpSpPr/>
                <p:nvPr/>
              </p:nvGrpSpPr>
              <p:grpSpPr>
                <a:xfrm>
                  <a:off x="361949" y="1676400"/>
                  <a:ext cx="8477251" cy="4736534"/>
                  <a:chOff x="361949" y="1752600"/>
                  <a:chExt cx="8477251" cy="4736534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xmlns="" id="{1157ED1A-7B4E-4F5E-B885-A861454ACDA7}"/>
                      </a:ext>
                    </a:extLst>
                  </p:cNvPr>
                  <p:cNvGrpSpPr/>
                  <p:nvPr/>
                </p:nvGrpSpPr>
                <p:grpSpPr>
                  <a:xfrm>
                    <a:off x="361949" y="1752600"/>
                    <a:ext cx="8477251" cy="4736534"/>
                    <a:chOff x="361949" y="1752600"/>
                    <a:chExt cx="8477251" cy="4736534"/>
                  </a:xfrm>
                </p:grpSpPr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xmlns="" id="{254F951C-595E-4D8E-8965-AC4CF5FEC4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29001" y="1752600"/>
                      <a:ext cx="2590800" cy="523220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2700000" scaled="1"/>
                      <a:tileRect/>
                    </a:gra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800" b="1" dirty="0"/>
                        <a:t>Stream</a:t>
                      </a:r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xmlns="" id="{70E54A4D-E1A0-442F-BDC3-86D74FD1C1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5990" y="2895600"/>
                      <a:ext cx="3142611" cy="461665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2700000" scaled="1"/>
                      <a:tileRect/>
                    </a:gra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dirty="0"/>
                        <a:t>Byte Stream</a:t>
                      </a:r>
                    </a:p>
                  </p:txBody>
                </p: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xmlns="" id="{234862EE-A37F-4366-A749-A0835FCF26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19701" y="2971800"/>
                      <a:ext cx="3390899" cy="461665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2700000" scaled="1"/>
                      <a:tileRect/>
                    </a:gra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dirty="0" err="1"/>
                        <a:t>Char Stream</a:t>
                      </a: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xmlns="" id="{47DD9EFF-9F23-4A01-A80F-FD5FD5A712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1949" y="3996904"/>
                      <a:ext cx="2362200" cy="830997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2700000" scaled="1"/>
                      <a:tileRect/>
                    </a:gra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dirty="0"/>
                        <a:t>Input Stream</a:t>
                      </a:r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xmlns="" id="{4D79D838-DCF1-4698-B416-E8CB0CB4CC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999" y="3962400"/>
                      <a:ext cx="2514600" cy="830997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2700000" scaled="1"/>
                      <a:tileRect/>
                    </a:gra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dirty="0"/>
                        <a:t>Output Stream</a:t>
                      </a:r>
                    </a:p>
                  </p:txBody>
                </p: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xmlns="" id="{D111C93A-7BD0-4FD7-B4EB-2B0ABAC38E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67201" y="4953000"/>
                      <a:ext cx="2209801" cy="461665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2700000" scaled="1"/>
                      <a:tileRect/>
                    </a:gra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dirty="0"/>
                        <a:t>Reader</a:t>
                      </a:r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xmlns="" id="{BFB6A26A-07ED-4EF8-A2B4-676D0FF768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29399" y="4977825"/>
                      <a:ext cx="2209801" cy="461665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8488C4"/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lin ang="2700000" scaled="1"/>
                      <a:tileRect/>
                    </a:gra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dirty="0"/>
                        <a:t>Writer</a:t>
                      </a:r>
                    </a:p>
                  </p:txBody>
                </p:sp>
                <p:grpSp>
                  <p:nvGrpSpPr>
                    <p:cNvPr id="38" name="Group 37">
                      <a:extLst>
                        <a:ext uri="{FF2B5EF4-FFF2-40B4-BE49-F238E27FC236}">
                          <a16:creationId xmlns:a16="http://schemas.microsoft.com/office/drawing/2014/main" xmlns="" id="{A3AB6D08-53F1-457E-8F37-ABDF59231B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4998" y="5943600"/>
                      <a:ext cx="1752602" cy="545534"/>
                      <a:chOff x="1904998" y="5943600"/>
                      <a:chExt cx="1752602" cy="545534"/>
                    </a:xfrm>
                  </p:grpSpPr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xmlns="" id="{1A343EEA-6455-4615-850F-1776FC913A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05000" y="5943600"/>
                        <a:ext cx="1752600" cy="545534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rgbClr val="D6B19C"/>
                          </a:gs>
                          <a:gs pos="30000">
                            <a:srgbClr val="D49E6C"/>
                          </a:gs>
                          <a:gs pos="70000">
                            <a:srgbClr val="A65528"/>
                          </a:gs>
                          <a:gs pos="100000">
                            <a:srgbClr val="663012"/>
                          </a:gs>
                        </a:gsLst>
                        <a:path path="shape">
                          <a:fillToRect l="50000" t="50000" r="50000" b="50000"/>
                        </a:path>
                        <a:tileRect/>
                      </a:gra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xmlns="" id="{7F661885-E891-4C49-BC8C-F0591CF9D8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04998" y="6029980"/>
                        <a:ext cx="1600202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000" dirty="0"/>
                          <a:t>Read ()</a:t>
                        </a:r>
                      </a:p>
                    </p:txBody>
                  </p:sp>
                </p:grpSp>
              </p:grp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xmlns="" id="{6C2AA2D4-6714-4D11-AB0C-6DD0E6C90543}"/>
                      </a:ext>
                    </a:extLst>
                  </p:cNvPr>
                  <p:cNvCxnSpPr>
                    <a:cxnSpLocks/>
                    <a:stCxn id="31" idx="2"/>
                    <a:endCxn id="32" idx="0"/>
                  </p:cNvCxnSpPr>
                  <p:nvPr/>
                </p:nvCxnSpPr>
                <p:spPr>
                  <a:xfrm flipH="1">
                    <a:off x="2467296" y="2275820"/>
                    <a:ext cx="2257106" cy="619780"/>
                  </a:xfrm>
                  <a:prstGeom prst="straightConnector1">
                    <a:avLst/>
                  </a:prstGeom>
                  <a:ln w="254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xmlns="" id="{2C74ACAD-2D5F-4BA7-9D5D-C249E0A61C83}"/>
                      </a:ext>
                    </a:extLst>
                  </p:cNvPr>
                  <p:cNvCxnSpPr>
                    <a:cxnSpLocks/>
                    <a:stCxn id="32" idx="2"/>
                    <a:endCxn id="34" idx="0"/>
                  </p:cNvCxnSpPr>
                  <p:nvPr/>
                </p:nvCxnSpPr>
                <p:spPr>
                  <a:xfrm flipH="1">
                    <a:off x="1543049" y="3357265"/>
                    <a:ext cx="924247" cy="639639"/>
                  </a:xfrm>
                  <a:prstGeom prst="straightConnector1">
                    <a:avLst/>
                  </a:prstGeom>
                  <a:ln w="254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xmlns="" id="{4DE00FC5-CDF9-4774-9D05-1BA102D71562}"/>
                      </a:ext>
                    </a:extLst>
                  </p:cNvPr>
                  <p:cNvCxnSpPr>
                    <a:cxnSpLocks/>
                    <a:stCxn id="33" idx="2"/>
                    <a:endCxn id="36" idx="0"/>
                  </p:cNvCxnSpPr>
                  <p:nvPr/>
                </p:nvCxnSpPr>
                <p:spPr>
                  <a:xfrm flipH="1">
                    <a:off x="5372101" y="3433465"/>
                    <a:ext cx="1543050" cy="1519535"/>
                  </a:xfrm>
                  <a:prstGeom prst="straightConnector1">
                    <a:avLst/>
                  </a:prstGeom>
                  <a:ln w="254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xmlns="" id="{30FA1E46-102F-47E8-AC67-D6AED4BDC74A}"/>
                      </a:ext>
                    </a:extLst>
                  </p:cNvPr>
                  <p:cNvCxnSpPr>
                    <a:cxnSpLocks/>
                    <a:stCxn id="31" idx="2"/>
                    <a:endCxn id="33" idx="0"/>
                  </p:cNvCxnSpPr>
                  <p:nvPr/>
                </p:nvCxnSpPr>
                <p:spPr>
                  <a:xfrm>
                    <a:off x="4724401" y="2275820"/>
                    <a:ext cx="2190750" cy="695980"/>
                  </a:xfrm>
                  <a:prstGeom prst="straightConnector1">
                    <a:avLst/>
                  </a:prstGeom>
                  <a:ln w="254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xmlns="" id="{D3831BA1-3F76-485A-B4AC-FC9CA20EFAAC}"/>
                      </a:ext>
                    </a:extLst>
                  </p:cNvPr>
                  <p:cNvCxnSpPr>
                    <a:cxnSpLocks/>
                    <a:stCxn id="32" idx="2"/>
                    <a:endCxn id="35" idx="0"/>
                  </p:cNvCxnSpPr>
                  <p:nvPr/>
                </p:nvCxnSpPr>
                <p:spPr>
                  <a:xfrm>
                    <a:off x="2467296" y="3357265"/>
                    <a:ext cx="1838003" cy="605135"/>
                  </a:xfrm>
                  <a:prstGeom prst="straightConnector1">
                    <a:avLst/>
                  </a:prstGeom>
                  <a:ln w="254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xmlns="" id="{B923DFA8-8479-482F-8649-05325B97F3D3}"/>
                      </a:ext>
                    </a:extLst>
                  </p:cNvPr>
                  <p:cNvCxnSpPr>
                    <a:cxnSpLocks/>
                    <a:endCxn id="37" idx="0"/>
                  </p:cNvCxnSpPr>
                  <p:nvPr/>
                </p:nvCxnSpPr>
                <p:spPr>
                  <a:xfrm>
                    <a:off x="7067549" y="3458290"/>
                    <a:ext cx="666751" cy="1519535"/>
                  </a:xfrm>
                  <a:prstGeom prst="straightConnector1">
                    <a:avLst/>
                  </a:prstGeom>
                  <a:ln w="254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xmlns="" id="{E68BDAA4-6832-4E23-A65C-0BDE7F4D6A1A}"/>
                      </a:ext>
                    </a:extLst>
                  </p:cNvPr>
                  <p:cNvCxnSpPr>
                    <a:cxnSpLocks/>
                    <a:stCxn id="34" idx="2"/>
                    <a:endCxn id="39" idx="0"/>
                  </p:cNvCxnSpPr>
                  <p:nvPr/>
                </p:nvCxnSpPr>
                <p:spPr>
                  <a:xfrm>
                    <a:off x="1543049" y="4827901"/>
                    <a:ext cx="1238251" cy="1115699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xmlns="" id="{E0478924-1AC2-496A-8CB1-CE3B3FA4CC42}"/>
                      </a:ext>
                    </a:extLst>
                  </p:cNvPr>
                  <p:cNvCxnSpPr>
                    <a:cxnSpLocks/>
                    <a:stCxn id="36" idx="2"/>
                    <a:endCxn id="39" idx="0"/>
                  </p:cNvCxnSpPr>
                  <p:nvPr/>
                </p:nvCxnSpPr>
                <p:spPr>
                  <a:xfrm flipH="1">
                    <a:off x="2781300" y="5414665"/>
                    <a:ext cx="2590802" cy="528935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xmlns="" id="{04ABA958-88B8-43F5-A64A-E5ECD9256B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57999" y="5464315"/>
                    <a:ext cx="1066800" cy="403085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xmlns="" id="{BFD07745-52AF-4834-94F4-68DA3AC0A772}"/>
                      </a:ext>
                    </a:extLst>
                  </p:cNvPr>
                  <p:cNvCxnSpPr>
                    <a:endCxn id="17" idx="2"/>
                  </p:cNvCxnSpPr>
                  <p:nvPr/>
                </p:nvCxnSpPr>
                <p:spPr>
                  <a:xfrm flipV="1">
                    <a:off x="4038600" y="6210300"/>
                    <a:ext cx="1600200" cy="38100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xmlns="" id="{DEEFEA94-E790-4500-80B4-FEC7BA0972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8601" y="4793397"/>
                    <a:ext cx="0" cy="1455003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xmlns="" id="{1F4749F9-0B0F-46D3-BB95-FD912CE33627}"/>
                    </a:ext>
                  </a:extLst>
                </p:cNvPr>
                <p:cNvGrpSpPr/>
                <p:nvPr/>
              </p:nvGrpSpPr>
              <p:grpSpPr>
                <a:xfrm>
                  <a:off x="5638800" y="5791200"/>
                  <a:ext cx="1752600" cy="685800"/>
                  <a:chOff x="5638800" y="5791200"/>
                  <a:chExt cx="1752600" cy="685800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xmlns="" id="{A116F028-3967-4F4D-8FA6-A48CE3ED454B}"/>
                      </a:ext>
                    </a:extLst>
                  </p:cNvPr>
                  <p:cNvSpPr/>
                  <p:nvPr/>
                </p:nvSpPr>
                <p:spPr>
                  <a:xfrm>
                    <a:off x="5638800" y="5791200"/>
                    <a:ext cx="1752600" cy="68580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xmlns="" id="{2E60A173-A3F4-401A-A200-1D96B28B686D}"/>
                      </a:ext>
                    </a:extLst>
                  </p:cNvPr>
                  <p:cNvSpPr txBox="1"/>
                  <p:nvPr/>
                </p:nvSpPr>
                <p:spPr>
                  <a:xfrm>
                    <a:off x="5786599" y="5892785"/>
                    <a:ext cx="1528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Write ()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xmlns="" val="332231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1853973057"/>
              </p:ext>
            </p:extLst>
          </p:nvPr>
        </p:nvGraphicFramePr>
        <p:xfrm>
          <a:off x="2019300" y="1052736"/>
          <a:ext cx="8153400" cy="4824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509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Byte </a:t>
                      </a:r>
                      <a:r>
                        <a:rPr lang="en-US" sz="3200" b="1" baseline="0" dirty="0">
                          <a:solidFill>
                            <a:srgbClr val="FF0000"/>
                          </a:solidFill>
                        </a:rPr>
                        <a:t>Stream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Char</a:t>
                      </a:r>
                      <a:r>
                        <a:rPr lang="en-US" sz="3200" b="1" baseline="0" dirty="0">
                          <a:solidFill>
                            <a:srgbClr val="FF0000"/>
                          </a:solidFill>
                        </a:rPr>
                        <a:t> Stream</a:t>
                      </a:r>
                      <a:endParaRPr 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63896">
                <a:tc>
                  <a:txBody>
                    <a:bodyPr/>
                    <a:lstStyle/>
                    <a:p>
                      <a:r>
                        <a:rPr lang="en-US" sz="2800" dirty="0"/>
                        <a:t>Reads</a:t>
                      </a:r>
                      <a:r>
                        <a:rPr lang="en-US" sz="2800" baseline="0" dirty="0"/>
                        <a:t> data byte by byte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Read data character</a:t>
                      </a:r>
                      <a:r>
                        <a:rPr lang="en-US" sz="2800" baseline="0" dirty="0"/>
                        <a:t> by character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89526">
                <a:tc>
                  <a:txBody>
                    <a:bodyPr/>
                    <a:lstStyle/>
                    <a:p>
                      <a:r>
                        <a:rPr lang="en-US" sz="2800" dirty="0"/>
                        <a:t>Used for inputting and outputting the bytes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Used for inputting and outputting the characters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20214">
                <a:tc>
                  <a:txBody>
                    <a:bodyPr/>
                    <a:lstStyle/>
                    <a:p>
                      <a:r>
                        <a:rPr kumimoji="0"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Two classes :</a:t>
                      </a:r>
                      <a:r>
                        <a:rPr kumimoji="0" lang="en-US" sz="2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InputStream</a:t>
                      </a:r>
                      <a:r>
                        <a:rPr kumimoji="0"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0" lang="en-US" sz="2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OutputStream</a:t>
                      </a:r>
                      <a:endParaRPr kumimoji="0"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Two classes :Reader and Writer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xfrm>
            <a:off x="2098548" y="188640"/>
            <a:ext cx="8153400" cy="176064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Byte Stream vs Character Stream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" id="{E113D134-A897-462E-B43D-8D30C77657C3}" vid="{011CB3EC-DAE0-4EBB-B2E2-B83A9EFDAD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OOP_21-22</Template>
  <TotalTime>10774</TotalTime>
  <Words>368</Words>
  <Application>Microsoft Office PowerPoint</Application>
  <PresentationFormat>Custom</PresentationFormat>
  <Paragraphs>111</Paragraphs>
  <Slides>14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Object Oriented Programming Lecture-7</vt:lpstr>
      <vt:lpstr>Java IO</vt:lpstr>
      <vt:lpstr>Stream in Java   </vt:lpstr>
      <vt:lpstr>Standard Stream</vt:lpstr>
      <vt:lpstr>IO Stream in Java   </vt:lpstr>
      <vt:lpstr>Byte Stream</vt:lpstr>
      <vt:lpstr>Character Stream </vt:lpstr>
      <vt:lpstr>Streams /IO Hierarchy </vt:lpstr>
      <vt:lpstr> Byte Stream vs Character Stream</vt:lpstr>
      <vt:lpstr>Input &amp; Output Stream subclasses(Byte)</vt:lpstr>
      <vt:lpstr>Reader &amp; Writer subclasses (Char)</vt:lpstr>
      <vt:lpstr>Java BufferedReader Class </vt:lpstr>
      <vt:lpstr>Continued….</vt:lpstr>
      <vt:lpstr>command-line arguments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Varsha Dange</dc:creator>
  <cp:lastModifiedBy>Rahul Dange</cp:lastModifiedBy>
  <cp:revision>110</cp:revision>
  <dcterms:created xsi:type="dcterms:W3CDTF">2021-08-25T05:28:10Z</dcterms:created>
  <dcterms:modified xsi:type="dcterms:W3CDTF">2022-03-07T17:16:23Z</dcterms:modified>
</cp:coreProperties>
</file>