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1525" r:id="rId2"/>
    <p:sldId id="1568" r:id="rId3"/>
    <p:sldId id="1569" r:id="rId4"/>
    <p:sldId id="1570" r:id="rId5"/>
    <p:sldId id="1572" r:id="rId6"/>
    <p:sldId id="1567" r:id="rId7"/>
    <p:sldId id="1573" r:id="rId8"/>
    <p:sldId id="1574" r:id="rId9"/>
    <p:sldId id="1575" r:id="rId10"/>
    <p:sldId id="15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17" autoAdjust="0"/>
    <p:restoredTop sz="94624" autoAdjust="0"/>
  </p:normalViewPr>
  <p:slideViewPr>
    <p:cSldViewPr>
      <p:cViewPr varScale="1">
        <p:scale>
          <a:sx n="66" d="100"/>
          <a:sy n="66" d="100"/>
        </p:scale>
        <p:origin x="-924" y="-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516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A44751-DEF6-40E3-8526-EC9A0AE72A1D}" type="datetimeFigureOut">
              <a:rPr lang="en-US" smtClean="0"/>
              <a:pPr/>
              <a:t>29/03/2022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A5A771-5004-49EB-8943-BD9AC1DA33B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DDEF9-B2E9-46EA-A5FB-0F55ED130031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B484A6-4302-4DE9-B677-0768C64EA57E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D17423-B3AC-4F71-A3A1-AD699B87C198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480DAC-05B3-4649-9CBD-3C14F1F71087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FCD43D-CA8C-411A-9A1C-6E2C3205A50C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AEFAE0-0EC1-4689-884C-6CED0C723D14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1F7D3-8CE2-4B3D-A1E8-22F07C27346D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948D0-E60B-4F04-AA1D-9A2F9035BE72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A3F66-EE36-4B28-87ED-205C9015204C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B11797-3AF0-46BA-87E9-F30940C1987B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AD728-763A-4C79-8A54-E453C91DC763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3C600-3278-4C42-8943-AC4E369A050B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Object Oriented Programming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nlinegdb.com/yKtbsth8B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tuVJZOnk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btBOxjAou2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gdb.com/tuVJZOnkm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onlinegdb.com/5jkBt-HXh" TargetMode="External"/><Relationship Id="rId4" Type="http://schemas.openxmlformats.org/officeDocument/2006/relationships/hyperlink" Target="https://onlinegdb.com/kCjDo4Akk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056D84A7-6477-406F-8B6C-54AB870494E1}"/>
              </a:ext>
            </a:extLst>
          </p:cNvPr>
          <p:cNvSpPr>
            <a:spLocks noGrp="1"/>
          </p:cNvSpPr>
          <p:nvPr>
            <p:ph type="ctrTitle"/>
          </p:nvPr>
        </p:nvSpPr>
        <p:spPr/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/>
              <a:t>Object Oriented Programming</a:t>
            </a:r>
            <a:r>
              <a:rPr lang="en-IN" dirty="0"/>
              <a:t/>
            </a:r>
            <a:br>
              <a:rPr lang="en-IN" dirty="0"/>
            </a:br>
            <a:r>
              <a:rPr lang="en-IN" sz="2400" dirty="0">
                <a:solidFill>
                  <a:schemeClr val="tx1"/>
                </a:solidFill>
              </a:rPr>
              <a:t>Lecture-8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FACABF3-0CD9-4EEC-BAD0-86EB51425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246FD1-0723-4B2F-9706-10282F2BA698}" type="slidenum">
              <a:rPr lang="en-US" smtClean="0"/>
              <a:pPr>
                <a:defRPr/>
              </a:pPr>
              <a:t>1</a:t>
            </a:fld>
            <a:r>
              <a:rPr lang="en-US"/>
              <a:t> </a:t>
            </a:r>
            <a:endParaRPr lang="en-US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18F5DC-B5BA-47BA-870A-670EC4E29760}" type="datetime1">
              <a:rPr lang="en-US" smtClean="0"/>
              <a:pPr/>
              <a:t>29/03/2022</a:t>
            </a:fld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EABF30AD-A443-4475-92AD-449BAA0F9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Object Oriented Programming</a:t>
            </a:r>
          </a:p>
        </p:txBody>
      </p:sp>
      <p:sp>
        <p:nvSpPr>
          <p:cNvPr id="8" name="Subtitle 6">
            <a:extLst>
              <a:ext uri="{FF2B5EF4-FFF2-40B4-BE49-F238E27FC236}">
                <a16:creationId xmlns:a16="http://schemas.microsoft.com/office/drawing/2014/main" xmlns="" id="{0502EA5C-E97C-4515-A9C8-E7E49014B56E}"/>
              </a:ext>
            </a:extLst>
          </p:cNvPr>
          <p:cNvSpPr txBox="1">
            <a:spLocks/>
          </p:cNvSpPr>
          <p:nvPr/>
        </p:nvSpPr>
        <p:spPr>
          <a:xfrm>
            <a:off x="4079776" y="4743679"/>
            <a:ext cx="6400800" cy="53340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IN" dirty="0">
                <a:solidFill>
                  <a:srgbClr val="C00000"/>
                </a:solidFill>
              </a:rPr>
              <a:t>Prof. Varsha Dange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xmlns="" id="{8895A263-E8CC-4477-83E0-DACC8FE3413D}"/>
              </a:ext>
            </a:extLst>
          </p:cNvPr>
          <p:cNvSpPr/>
          <p:nvPr/>
        </p:nvSpPr>
        <p:spPr>
          <a:xfrm>
            <a:off x="2927648" y="381838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use of Scanner Class, scanner vs BufferReader Class, Formatted output, Reading input from console.</a:t>
            </a:r>
          </a:p>
        </p:txBody>
      </p:sp>
    </p:spTree>
    <p:extLst>
      <p:ext uri="{BB962C8B-B14F-4D97-AF65-F5344CB8AC3E}">
        <p14:creationId xmlns:p14="http://schemas.microsoft.com/office/powerpoint/2010/main" xmlns="" val="13599864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Formatted output in java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7F3F03B0-1107-4263-A7EA-73F81BBF3C50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415480" y="1268760"/>
            <a:ext cx="9721080" cy="5244812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9C03B459-1C8B-4A1C-8317-18A2C2E5C85B}"/>
              </a:ext>
            </a:extLst>
          </p:cNvPr>
          <p:cNvSpPr/>
          <p:nvPr/>
        </p:nvSpPr>
        <p:spPr>
          <a:xfrm>
            <a:off x="9192344" y="774150"/>
            <a:ext cx="14502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4"/>
              </a:rPr>
              <a:t>Example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xmlns="" val="3533923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Scanner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Scanner in Java</a:t>
            </a:r>
            <a:r>
              <a:rPr lang="en-US" sz="2800" dirty="0"/>
              <a:t> is a predefined class that reads or scans the data dynamically from the keyboard or a text file.</a:t>
            </a:r>
          </a:p>
          <a:p>
            <a:pPr algn="just"/>
            <a:r>
              <a:rPr lang="en-US" sz="2800" dirty="0"/>
              <a:t>Scanner is a class in </a:t>
            </a:r>
            <a:r>
              <a:rPr lang="en-US" sz="2800" dirty="0" err="1"/>
              <a:t>java.util</a:t>
            </a:r>
            <a:r>
              <a:rPr lang="en-US" sz="2800" dirty="0"/>
              <a:t> package used for obtaining the input of the primitive types like int, double, etc. and strings.</a:t>
            </a:r>
          </a:p>
          <a:p>
            <a:pPr algn="just"/>
            <a:r>
              <a:rPr lang="en-US" sz="2800" dirty="0"/>
              <a:t>To create an object of Scanner class, we have to pass the predefined object System.in, which represents the standard input stream. </a:t>
            </a:r>
          </a:p>
          <a:p>
            <a:pPr algn="just"/>
            <a:r>
              <a:rPr lang="en-US" sz="2800" dirty="0"/>
              <a:t>We may pass an object of class File if we want to read input from a file.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xmlns="" val="4412315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Java Scanner class methods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A636490B-FF06-4B1B-BC36-0F2C87DF5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784882235"/>
              </p:ext>
            </p:extLst>
          </p:nvPr>
        </p:nvGraphicFramePr>
        <p:xfrm>
          <a:off x="1523492" y="836712"/>
          <a:ext cx="9145016" cy="5713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65178">
                  <a:extLst>
                    <a:ext uri="{9D8B030D-6E8A-4147-A177-3AD203B41FA5}">
                      <a16:colId xmlns:a16="http://schemas.microsoft.com/office/drawing/2014/main" xmlns="" val="2997382221"/>
                    </a:ext>
                  </a:extLst>
                </a:gridCol>
                <a:gridCol w="6679838">
                  <a:extLst>
                    <a:ext uri="{9D8B030D-6E8A-4147-A177-3AD203B41FA5}">
                      <a16:colId xmlns:a16="http://schemas.microsoft.com/office/drawing/2014/main" xmlns="" val="1509546620"/>
                    </a:ext>
                  </a:extLst>
                </a:gridCol>
              </a:tblGrid>
              <a:tr h="687954"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800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641987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nextBoolean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boolean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082096694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nextByte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byte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9814352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nextDouble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double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009591212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nextFloat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float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80507096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nextInt()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int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95507026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nextLine()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>
                          <a:effectLst/>
                        </a:rPr>
                        <a:t>Reads a String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47423898"/>
                  </a:ext>
                </a:extLst>
              </a:tr>
              <a:tr h="535075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 err="1">
                          <a:effectLst/>
                        </a:rPr>
                        <a:t>nextLong</a:t>
                      </a:r>
                      <a:r>
                        <a:rPr lang="en-US" sz="2000" dirty="0">
                          <a:effectLst/>
                        </a:rPr>
                        <a:t>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Reads a long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926324494"/>
                  </a:ext>
                </a:extLst>
              </a:tr>
              <a:tr h="267538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nextShort()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Reads a short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18530432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 next()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Reads a string(one word) value from the user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53947185"/>
                  </a:ext>
                </a:extLst>
              </a:tr>
              <a:tr h="213360">
                <a:tc>
                  <a:txBody>
                    <a:bodyPr/>
                    <a:lstStyle/>
                    <a:p>
                      <a:pPr algn="l" fontAlgn="t"/>
                      <a:r>
                        <a:rPr lang="en-US" sz="2000" dirty="0">
                          <a:effectLst/>
                        </a:rPr>
                        <a:t> close()</a:t>
                      </a:r>
                    </a:p>
                  </a:txBody>
                  <a:tcPr marL="121920" marR="60960" marT="60960" marB="6096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>
                          <a:effectLst/>
                        </a:rPr>
                        <a:t>It closes the stream.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9458605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596906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How does Java Scanner read Input from keyboard?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5122992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b="1" dirty="0"/>
              <a:t>Import </a:t>
            </a:r>
            <a:r>
              <a:rPr lang="en-US" sz="2800" b="1" dirty="0" err="1"/>
              <a:t>java.util.Scanner</a:t>
            </a:r>
            <a:r>
              <a:rPr lang="en-US" sz="2800" b="1" dirty="0"/>
              <a:t> class</a:t>
            </a:r>
          </a:p>
          <a:p>
            <a:pPr algn="just"/>
            <a:r>
              <a:rPr lang="en-US" sz="2800" b="1" dirty="0"/>
              <a:t>Create object of Scanner class</a:t>
            </a:r>
          </a:p>
          <a:p>
            <a:pPr algn="just"/>
            <a:r>
              <a:rPr lang="en-US" sz="2800" b="1" dirty="0"/>
              <a:t>Use built-in methods to take input.</a:t>
            </a:r>
          </a:p>
          <a:p>
            <a:pPr algn="just"/>
            <a:endParaRPr lang="en-US" sz="2800" dirty="0"/>
          </a:p>
          <a:p>
            <a:pPr algn="just"/>
            <a:r>
              <a:rPr lang="en-US" sz="2400" dirty="0">
                <a:hlinkClick r:id="rId3"/>
              </a:rPr>
              <a:t>Example</a:t>
            </a:r>
            <a:endParaRPr lang="en-US" sz="2400" dirty="0"/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F872A6B9-67C9-4EED-9876-F6B7245E74DA}"/>
              </a:ext>
            </a:extLst>
          </p:cNvPr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240016" y="1043624"/>
            <a:ext cx="5606320" cy="2745415"/>
          </a:xfrm>
          <a:prstGeom prst="rect">
            <a:avLst/>
          </a:prstGeom>
          <a:ln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xmlns="" val="15643854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Java Scanner class </a:t>
            </a:r>
            <a:r>
              <a:rPr lang="en-US" sz="3200" b="1" dirty="0" err="1">
                <a:solidFill>
                  <a:schemeClr val="bg1"/>
                </a:solidFill>
              </a:rPr>
              <a:t>hasNext</a:t>
            </a:r>
            <a:r>
              <a:rPr lang="en-US" sz="3200" b="1" dirty="0">
                <a:solidFill>
                  <a:schemeClr val="bg1"/>
                </a:solidFill>
              </a:rPr>
              <a:t> methods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graphicFrame>
        <p:nvGraphicFramePr>
          <p:cNvPr id="3" name="Content Placeholder 2">
            <a:extLst>
              <a:ext uri="{FF2B5EF4-FFF2-40B4-BE49-F238E27FC236}">
                <a16:creationId xmlns:a16="http://schemas.microsoft.com/office/drawing/2014/main" xmlns="" id="{A636490B-FF06-4B1B-BC36-0F2C87DF53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986498836"/>
              </p:ext>
            </p:extLst>
          </p:nvPr>
        </p:nvGraphicFramePr>
        <p:xfrm>
          <a:off x="623392" y="811668"/>
          <a:ext cx="1137726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50348">
                  <a:extLst>
                    <a:ext uri="{9D8B030D-6E8A-4147-A177-3AD203B41FA5}">
                      <a16:colId xmlns:a16="http://schemas.microsoft.com/office/drawing/2014/main" xmlns="" val="2997382221"/>
                    </a:ext>
                  </a:extLst>
                </a:gridCol>
                <a:gridCol w="9626916">
                  <a:extLst>
                    <a:ext uri="{9D8B030D-6E8A-4147-A177-3AD203B41FA5}">
                      <a16:colId xmlns:a16="http://schemas.microsoft.com/office/drawing/2014/main" xmlns="" val="1509546620"/>
                    </a:ext>
                  </a:extLst>
                </a:gridCol>
              </a:tblGrid>
              <a:tr h="440649"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Method</a:t>
                      </a:r>
                    </a:p>
                  </a:txBody>
                  <a:tcPr marL="12192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400" dirty="0">
                          <a:effectLst/>
                        </a:rPr>
                        <a:t>                   Description                                                    </a:t>
                      </a:r>
                      <a:r>
                        <a:rPr lang="en-US" sz="2400" dirty="0">
                          <a:effectLst/>
                          <a:hlinkClick r:id="rId3"/>
                        </a:rPr>
                        <a:t>Example</a:t>
                      </a:r>
                      <a:endParaRPr lang="en-US" sz="2400" dirty="0">
                        <a:effectLst/>
                      </a:endParaRP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52641987"/>
                  </a:ext>
                </a:extLst>
              </a:tr>
              <a:tr h="330487"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algn="just" fontAlgn="t"/>
                      <a:r>
                        <a:rPr lang="en-US" sz="1600" dirty="0">
                          <a:solidFill>
                            <a:srgbClr val="333333"/>
                          </a:solidFill>
                          <a:effectLst/>
                          <a:latin typeface="inter-regular"/>
                        </a:rPr>
                        <a:t>It returns true if this scanner has another token in its input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082096694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hasNextBoolean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 </a:t>
                      </a:r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boolean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 using the </a:t>
                      </a:r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nextBoolean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99814352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hasNextDouble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 double using the </a:t>
                      </a:r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nextDouble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009591212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hasNextFloat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 float using the </a:t>
                      </a:r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nextFloat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80507096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hasNextInt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an int using the nextInt()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95507026"/>
                  </a:ext>
                </a:extLst>
              </a:tr>
              <a:tr h="330487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hasNextLine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there is another line in the input of this scanner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47423898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hasNextLong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 long using the </a:t>
                      </a:r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nextLong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926324494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hasNextShort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 short using the nextShort()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1185304325"/>
                  </a:ext>
                </a:extLst>
              </a:tr>
              <a:tr h="550811"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hasNextByte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marL="0" algn="just" defTabSz="914400" rtl="0" eaLnBrk="1" fontAlgn="t" latinLnBrk="0" hangingPunct="1"/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It is used to check if the next token in this scanner's input can be interpreted as a byte using the </a:t>
                      </a:r>
                      <a:r>
                        <a:rPr lang="en-US" sz="1600" kern="1200" dirty="0" err="1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nextByte</a:t>
                      </a:r>
                      <a:r>
                        <a:rPr lang="en-US" sz="1600" kern="1200" dirty="0">
                          <a:solidFill>
                            <a:srgbClr val="333333"/>
                          </a:solidFill>
                          <a:effectLst/>
                          <a:latin typeface="inter-regular"/>
                          <a:ea typeface="+mn-ea"/>
                          <a:cs typeface="+mn-cs"/>
                        </a:rPr>
                        <a:t>() method or not.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5539471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35989140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BufferedReader Vs Scanner</a:t>
            </a:r>
            <a:endParaRPr lang="en-US" sz="4000" b="1" i="0" dirty="0">
              <a:solidFill>
                <a:schemeClr val="bg1"/>
              </a:solidFill>
              <a:effectLst/>
              <a:latin typeface="+mn-lt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800" dirty="0">
              <a:hlinkClick r:id="rId3"/>
            </a:endParaRPr>
          </a:p>
          <a:p>
            <a:pPr marL="0" indent="0" algn="just">
              <a:buNone/>
            </a:pPr>
            <a:endParaRPr lang="en-US" sz="2800" dirty="0">
              <a:hlinkClick r:id="rId3"/>
            </a:endParaRPr>
          </a:p>
          <a:p>
            <a:pPr marL="0" indent="0" algn="just">
              <a:buNone/>
            </a:pPr>
            <a:endParaRPr lang="en-US" sz="2800" dirty="0">
              <a:hlinkClick r:id="rId3"/>
            </a:endParaRPr>
          </a:p>
          <a:p>
            <a:pPr marL="0" indent="0" algn="just">
              <a:buNone/>
            </a:pPr>
            <a:endParaRPr lang="en-US" sz="2800" dirty="0">
              <a:hlinkClick r:id="rId3"/>
            </a:endParaRPr>
          </a:p>
          <a:p>
            <a:pPr marL="0" indent="0" algn="just">
              <a:buNone/>
            </a:pPr>
            <a:endParaRPr lang="en-US" sz="2800" dirty="0">
              <a:hlinkClick r:id="rId3"/>
            </a:endParaRPr>
          </a:p>
          <a:p>
            <a:pPr marL="0" indent="0" algn="just">
              <a:buNone/>
            </a:pPr>
            <a:endParaRPr lang="en-US" sz="2800" dirty="0">
              <a:hlinkClick r:id="rId3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C95B7FEF-45E4-491C-9DF6-DEC8097A0F6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956295053"/>
              </p:ext>
            </p:extLst>
          </p:nvPr>
        </p:nvGraphicFramePr>
        <p:xfrm>
          <a:off x="695400" y="719666"/>
          <a:ext cx="10886999" cy="52258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8910">
                  <a:extLst>
                    <a:ext uri="{9D8B030D-6E8A-4147-A177-3AD203B41FA5}">
                      <a16:colId xmlns:a16="http://schemas.microsoft.com/office/drawing/2014/main" xmlns="" val="1945626407"/>
                    </a:ext>
                  </a:extLst>
                </a:gridCol>
                <a:gridCol w="2052142">
                  <a:extLst>
                    <a:ext uri="{9D8B030D-6E8A-4147-A177-3AD203B41FA5}">
                      <a16:colId xmlns:a16="http://schemas.microsoft.com/office/drawing/2014/main" xmlns="" val="227381010"/>
                    </a:ext>
                  </a:extLst>
                </a:gridCol>
                <a:gridCol w="4022198">
                  <a:extLst>
                    <a:ext uri="{9D8B030D-6E8A-4147-A177-3AD203B41FA5}">
                      <a16:colId xmlns:a16="http://schemas.microsoft.com/office/drawing/2014/main" xmlns="" val="2021502927"/>
                    </a:ext>
                  </a:extLst>
                </a:gridCol>
                <a:gridCol w="3873749">
                  <a:extLst>
                    <a:ext uri="{9D8B030D-6E8A-4147-A177-3AD203B41FA5}">
                      <a16:colId xmlns:a16="http://schemas.microsoft.com/office/drawing/2014/main" xmlns="" val="1151165310"/>
                    </a:ext>
                  </a:extLst>
                </a:gridCol>
              </a:tblGrid>
              <a:tr h="717520"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Sr. No.</a:t>
                      </a:r>
                      <a:br>
                        <a:rPr lang="en-US" sz="2000" b="1" dirty="0">
                          <a:effectLst/>
                        </a:rPr>
                      </a:br>
                      <a:endParaRPr lang="en-US" sz="2000" b="1" dirty="0">
                        <a:effectLst/>
                      </a:endParaRP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Key</a:t>
                      </a:r>
                      <a:br>
                        <a:rPr lang="en-US" sz="2000" b="1" dirty="0">
                          <a:effectLst/>
                        </a:rPr>
                      </a:br>
                      <a:endParaRPr lang="en-US" sz="2000" b="1" dirty="0">
                        <a:effectLst/>
                      </a:endParaRP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Scanner Class</a:t>
                      </a:r>
                      <a:br>
                        <a:rPr lang="en-US" sz="2000" b="1" dirty="0">
                          <a:effectLst/>
                        </a:rPr>
                      </a:br>
                      <a:endParaRPr lang="en-US" sz="2000" b="1" dirty="0">
                        <a:effectLst/>
                      </a:endParaRP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t"/>
                      <a:r>
                        <a:rPr lang="en-US" sz="2000" b="1" dirty="0">
                          <a:effectLst/>
                        </a:rPr>
                        <a:t>BufferReader Class</a:t>
                      </a:r>
                      <a:br>
                        <a:rPr lang="en-US" sz="2000" b="1" dirty="0">
                          <a:effectLst/>
                        </a:rPr>
                      </a:br>
                      <a:endParaRPr lang="en-US" sz="2000" b="1" dirty="0">
                        <a:effectLst/>
                      </a:endParaRPr>
                    </a:p>
                  </a:txBody>
                  <a:tcPr marL="60960" marR="60960" marT="60960" marB="60960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63536930"/>
                  </a:ext>
                </a:extLst>
              </a:tr>
              <a:tr h="1011052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1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Synchronous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Scanner is not synchronous in nature and should be used only in single threaded case.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BufferReader is synchronous in nature. During multithreading environment, BufferReader should be used.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87061861"/>
                  </a:ext>
                </a:extLst>
              </a:tr>
              <a:tr h="717520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2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Buffer Memory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Scanner </a:t>
                      </a:r>
                      <a:r>
                        <a:rPr lang="en-US">
                          <a:effectLst/>
                        </a:rPr>
                        <a:t>has smaller buffer </a:t>
                      </a:r>
                      <a:r>
                        <a:rPr lang="en-US" dirty="0">
                          <a:effectLst/>
                        </a:rPr>
                        <a:t>of 1 KB char buffer.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BufferReader has large buffer of 8KB byte Buffer as compared to Scanner.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643453035"/>
                  </a:ext>
                </a:extLst>
              </a:tr>
              <a:tr h="921903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3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Processing Speed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Scanner is bit slower as it need to parse data as well.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BufferReader is faster than Scanner as it only reads a character stream.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08605578"/>
                  </a:ext>
                </a:extLst>
              </a:tr>
              <a:tr h="921903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4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Methods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Scanner has methods like nextInt(), nextShort() etc.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BufferReader has methods like parseInt(), parseShort() etc.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4115778738"/>
                  </a:ext>
                </a:extLst>
              </a:tr>
              <a:tr h="921903">
                <a:tc>
                  <a:txBody>
                    <a:bodyPr/>
                    <a:lstStyle/>
                    <a:p>
                      <a:pPr algn="ctr" fontAlgn="ctr"/>
                      <a:r>
                        <a:rPr lang="en-US">
                          <a:effectLst/>
                        </a:rPr>
                        <a:t>5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 anchor="ctr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>
                          <a:effectLst/>
                        </a:rPr>
                        <a:t>Read Line</a:t>
                      </a:r>
                      <a:br>
                        <a:rPr lang="en-US">
                          <a:effectLst/>
                        </a:rPr>
                      </a:br>
                      <a:endParaRPr lang="en-US">
                        <a:effectLst/>
                      </a:endParaRP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Scanner has method nextLine() to read a line.</a:t>
                      </a:r>
                    </a:p>
                  </a:txBody>
                  <a:tcPr marL="60960" marR="60960" marT="60960" marB="60960"/>
                </a:tc>
                <a:tc>
                  <a:txBody>
                    <a:bodyPr/>
                    <a:lstStyle/>
                    <a:p>
                      <a:pPr fontAlgn="t"/>
                      <a:r>
                        <a:rPr lang="en-US" dirty="0">
                          <a:effectLst/>
                        </a:rPr>
                        <a:t>BufferReader has method readLine() to read a line.</a:t>
                      </a:r>
                    </a:p>
                  </a:txBody>
                  <a:tcPr marL="60960" marR="60960" marT="60960" marB="60960"/>
                </a:tc>
                <a:extLst>
                  <a:ext uri="{0D108BD9-81ED-4DB2-BD59-A6C34878D82A}">
                    <a16:rowId xmlns:a16="http://schemas.microsoft.com/office/drawing/2014/main" xmlns="" val="2021201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6831223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Console Class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26CDAC15-0FE6-4AFF-9000-B75125C68F8D}"/>
              </a:ext>
            </a:extLst>
          </p:cNvPr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180963" y="5931468"/>
            <a:ext cx="1402869" cy="388294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/>
              <a:t>Console in Java</a:t>
            </a:r>
            <a:r>
              <a:rPr lang="en-US" sz="2400" dirty="0"/>
              <a:t> is a utility class in java.io package that provides access to the system console associated with JVM.</a:t>
            </a:r>
          </a:p>
          <a:p>
            <a:pPr algn="just"/>
            <a:r>
              <a:rPr lang="en-US" sz="2400" dirty="0"/>
              <a:t>Console class was introduced in Java 1.6 version. </a:t>
            </a:r>
          </a:p>
          <a:p>
            <a:pPr algn="just"/>
            <a:r>
              <a:rPr lang="en-US" sz="2400" dirty="0"/>
              <a:t>It is mainly used for reading data from the console and writing data on the console. </a:t>
            </a:r>
          </a:p>
          <a:p>
            <a:pPr algn="just"/>
            <a:r>
              <a:rPr lang="en-US" sz="2400" dirty="0"/>
              <a:t>The Console class is defined in the java.io class which needs to be imported before using the console class.</a:t>
            </a:r>
          </a:p>
          <a:p>
            <a:pPr algn="just"/>
            <a:r>
              <a:rPr lang="en-US" sz="2400" dirty="0"/>
              <a:t>It does not work in a non-interactive environment (such as in an IDE).</a:t>
            </a:r>
          </a:p>
          <a:p>
            <a:pPr algn="just"/>
            <a:endParaRPr lang="en-US" sz="2400" dirty="0"/>
          </a:p>
          <a:p>
            <a:pPr algn="just"/>
            <a:endParaRPr lang="en-US" sz="2400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xmlns="" id="{228A40E8-6594-4466-B88C-C619122769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xmlns="" val="1725980916"/>
              </p:ext>
            </p:extLst>
          </p:nvPr>
        </p:nvGraphicFramePr>
        <p:xfrm>
          <a:off x="1487488" y="4725144"/>
          <a:ext cx="10094912" cy="14603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09035">
                  <a:extLst>
                    <a:ext uri="{9D8B030D-6E8A-4147-A177-3AD203B41FA5}">
                      <a16:colId xmlns:a16="http://schemas.microsoft.com/office/drawing/2014/main" xmlns="" val="1858065615"/>
                    </a:ext>
                  </a:extLst>
                </a:gridCol>
                <a:gridCol w="6785877">
                  <a:extLst>
                    <a:ext uri="{9D8B030D-6E8A-4147-A177-3AD203B41FA5}">
                      <a16:colId xmlns:a16="http://schemas.microsoft.com/office/drawing/2014/main" xmlns="" val="2288035941"/>
                    </a:ext>
                  </a:extLst>
                </a:gridCol>
              </a:tblGrid>
              <a:tr h="396296"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inherit"/>
                        </a:rPr>
                        <a:t>Method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b="1" dirty="0">
                          <a:effectLst/>
                          <a:latin typeface="inherit"/>
                        </a:rPr>
                        <a:t>Description</a:t>
                      </a:r>
                      <a:endParaRPr lang="en-US" dirty="0">
                        <a:effectLst/>
                      </a:endParaRPr>
                    </a:p>
                  </a:txBody>
                  <a:tcPr marL="38100" marR="38100" marT="38100" marB="38100" anchor="ctr"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077554690"/>
                  </a:ext>
                </a:extLst>
              </a:tr>
              <a:tr h="396296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String readLine()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This method reads a single line of text from the console.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2348054819"/>
                  </a:ext>
                </a:extLst>
              </a:tr>
              <a:tr h="667732"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char[ ] </a:t>
                      </a:r>
                      <a:r>
                        <a:rPr lang="en-US" dirty="0" err="1">
                          <a:effectLst/>
                        </a:rPr>
                        <a:t>readPassword</a:t>
                      </a:r>
                      <a:r>
                        <a:rPr lang="en-US" dirty="0">
                          <a:effectLst/>
                        </a:rPr>
                        <a:t>()</a:t>
                      </a:r>
                    </a:p>
                  </a:txBody>
                  <a:tcPr marL="38100" marR="38100" marT="38100" marB="3810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dirty="0">
                          <a:effectLst/>
                        </a:rPr>
                        <a:t>It is used to read a password that is visible on the console screen.</a:t>
                      </a:r>
                    </a:p>
                  </a:txBody>
                  <a:tcPr marL="38100" marR="38100" marT="38100" marB="38100" anchor="ctr"/>
                </a:tc>
                <a:extLst>
                  <a:ext uri="{0D108BD9-81ED-4DB2-BD59-A6C34878D82A}">
                    <a16:rowId xmlns:a16="http://schemas.microsoft.com/office/drawing/2014/main" xmlns="" val="30059486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1762527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Console Class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xmlns="" id="{730CB91D-8E15-45C7-9983-F262CBCD0C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995612" y="980728"/>
            <a:ext cx="6200775" cy="38481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A33E7C1-F392-4FEC-919C-A31679AB423F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555634" y="5314598"/>
            <a:ext cx="3495675" cy="104775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E0FAED62-4AF5-447A-B6FD-D0265813EDB3}"/>
              </a:ext>
            </a:extLst>
          </p:cNvPr>
          <p:cNvSpPr/>
          <p:nvPr/>
        </p:nvSpPr>
        <p:spPr>
          <a:xfrm>
            <a:off x="973008" y="5653807"/>
            <a:ext cx="1632948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>
                <a:hlinkClick r:id="rId4"/>
              </a:rPr>
              <a:t>Example1</a:t>
            </a:r>
            <a:endParaRPr lang="en-US" sz="2800" b="1" dirty="0"/>
          </a:p>
          <a:p>
            <a:r>
              <a:rPr lang="en-US" sz="2800" b="1" dirty="0">
                <a:hlinkClick r:id="rId5"/>
              </a:rPr>
              <a:t>Example</a:t>
            </a:r>
            <a:r>
              <a:rPr lang="en-US" sz="2800" b="1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xmlns="" val="6114725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C2D62BF-DF95-4650-8267-2296BB5906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3008" y="188640"/>
            <a:ext cx="9875520" cy="288032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bg1"/>
                </a:solidFill>
              </a:rPr>
              <a:t>Formatted output in java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xmlns="" id="{053EAE58-6D90-4341-B4D6-69D38839E4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008" y="968937"/>
            <a:ext cx="10609392" cy="5157228"/>
          </a:xfrm>
        </p:spPr>
        <p:txBody>
          <a:bodyPr>
            <a:normAutofit/>
          </a:bodyPr>
          <a:lstStyle/>
          <a:p>
            <a:pPr algn="just"/>
            <a:r>
              <a:rPr lang="en-US" sz="2800" dirty="0"/>
              <a:t>You can format the way that output appears by using the </a:t>
            </a:r>
            <a:r>
              <a:rPr lang="en-US" sz="2800" dirty="0" err="1"/>
              <a:t>printf</a:t>
            </a:r>
            <a:r>
              <a:rPr lang="en-US" sz="2800" dirty="0"/>
              <a:t>() method.</a:t>
            </a:r>
          </a:p>
          <a:p>
            <a:pPr algn="just"/>
            <a:r>
              <a:rPr lang="en-US" sz="2800" dirty="0"/>
              <a:t>The first argument of the </a:t>
            </a:r>
            <a:r>
              <a:rPr lang="en-US" sz="2800" dirty="0" err="1"/>
              <a:t>printf</a:t>
            </a:r>
            <a:r>
              <a:rPr lang="en-US" sz="2800" dirty="0"/>
              <a:t>() is called format string.</a:t>
            </a:r>
          </a:p>
          <a:p>
            <a:pPr algn="just"/>
            <a:r>
              <a:rPr lang="en-US" sz="2800" dirty="0"/>
              <a:t>It specifies the format of the text to be printed and may contain placeholder called format specifiers which begin with </a:t>
            </a:r>
            <a:r>
              <a:rPr lang="en-US" sz="2800"/>
              <a:t>a </a:t>
            </a:r>
            <a:r>
              <a:rPr lang="en-US" sz="2800" smtClean="0"/>
              <a:t>  %   sign</a:t>
            </a:r>
            <a:r>
              <a:rPr lang="en-US" sz="2800" dirty="0"/>
              <a:t>.</a:t>
            </a:r>
          </a:p>
          <a:p>
            <a:pPr algn="just"/>
            <a:r>
              <a:rPr lang="en-US" sz="2800" dirty="0"/>
              <a:t>There are also format sub-specifiers to further format the value’s appearance.</a:t>
            </a:r>
          </a:p>
        </p:txBody>
      </p:sp>
    </p:spTree>
    <p:extLst>
      <p:ext uri="{BB962C8B-B14F-4D97-AF65-F5344CB8AC3E}">
        <p14:creationId xmlns:p14="http://schemas.microsoft.com/office/powerpoint/2010/main" xmlns="" val="7365764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template" id="{E113D134-A897-462E-B43D-8D30C77657C3}" vid="{011CB3EC-DAE0-4EBB-B2E2-B83A9EFDAD9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OOP_21-22</Template>
  <TotalTime>11461</TotalTime>
  <Words>621</Words>
  <Application>Microsoft Office PowerPoint</Application>
  <PresentationFormat>Custom</PresentationFormat>
  <Paragraphs>112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Object Oriented Programming Lecture-8</vt:lpstr>
      <vt:lpstr>Scanner Class</vt:lpstr>
      <vt:lpstr>Java Scanner class methods </vt:lpstr>
      <vt:lpstr>How does Java Scanner read Input from keyboard?</vt:lpstr>
      <vt:lpstr>Java Scanner class hasNext methods </vt:lpstr>
      <vt:lpstr>BufferedReader Vs Scanner</vt:lpstr>
      <vt:lpstr>Console Class</vt:lpstr>
      <vt:lpstr>Console Class</vt:lpstr>
      <vt:lpstr>Formatted output in java</vt:lpstr>
      <vt:lpstr>Formatted output in java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OOP</dc:title>
  <dc:creator>Varsha Dange</dc:creator>
  <cp:lastModifiedBy>Rahul Dange</cp:lastModifiedBy>
  <cp:revision>147</cp:revision>
  <dcterms:created xsi:type="dcterms:W3CDTF">2021-08-25T05:28:10Z</dcterms:created>
  <dcterms:modified xsi:type="dcterms:W3CDTF">2022-03-29T17:24:42Z</dcterms:modified>
</cp:coreProperties>
</file>