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7" r:id="rId5"/>
  </p:sldMasterIdLst>
  <p:sldIdLst>
    <p:sldId id="257" r:id="rId6"/>
    <p:sldId id="1525" r:id="rId7"/>
    <p:sldId id="1531" r:id="rId8"/>
    <p:sldId id="1540" r:id="rId9"/>
    <p:sldId id="1530" r:id="rId10"/>
    <p:sldId id="1532" r:id="rId11"/>
    <p:sldId id="1539" r:id="rId12"/>
    <p:sldId id="1533" r:id="rId13"/>
    <p:sldId id="1536" r:id="rId14"/>
    <p:sldId id="1535" r:id="rId15"/>
    <p:sldId id="1537" r:id="rId16"/>
    <p:sldId id="1538" r:id="rId17"/>
    <p:sldId id="15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nyanesh Kanade" initials="DK" lastIdx="1" clrIdx="0">
    <p:extLst>
      <p:ext uri="{19B8F6BF-5375-455C-9EA6-DF929625EA0E}">
        <p15:presenceInfo xmlns:p15="http://schemas.microsoft.com/office/powerpoint/2012/main" xmlns="" userId="128bfb93f41ac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56B9"/>
    <a:srgbClr val="5CC6D6"/>
    <a:srgbClr val="57903F"/>
    <a:srgbClr val="344529"/>
    <a:srgbClr val="2B3922"/>
    <a:srgbClr val="2E3722"/>
    <a:srgbClr val="FCF7F1"/>
    <a:srgbClr val="B8D233"/>
    <a:srgbClr val="F8D22F"/>
    <a:srgbClr val="F03F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25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6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48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05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65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6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28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514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344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0358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752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174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0579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87915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47659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7600" y="77450"/>
            <a:ext cx="102616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198651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"/>
            <a:ext cx="596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81025"/>
            <a:ext cx="116332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6893" y="3"/>
            <a:ext cx="772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812800" y="667404"/>
            <a:ext cx="11137464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2603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6864" y="6538422"/>
            <a:ext cx="2844800" cy="260350"/>
          </a:xfrm>
        </p:spPr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8143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5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4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1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1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4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4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2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47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262" y="2613546"/>
            <a:ext cx="4775075" cy="163090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Object Oriented Programming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071356E-7BD3-4B6F-9A59-2CBC44813A02}"/>
              </a:ext>
            </a:extLst>
          </p:cNvPr>
          <p:cNvSpPr txBox="1">
            <a:spLocks/>
          </p:cNvSpPr>
          <p:nvPr/>
        </p:nvSpPr>
        <p:spPr>
          <a:xfrm>
            <a:off x="6746262" y="4598024"/>
            <a:ext cx="4775075" cy="91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Prof. Varsha Dange</a:t>
            </a:r>
            <a:endParaRPr lang="en-US" sz="4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Unchecked exceptions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01B91F-0326-4593-A008-4AA2F262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60" y="1131570"/>
            <a:ext cx="10416540" cy="572643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Unchecked exceptions are those exceptional conditions that are not checked by compiler at the compile time. </a:t>
            </a:r>
          </a:p>
          <a:p>
            <a:pPr algn="just"/>
            <a:r>
              <a:rPr lang="en-US" dirty="0"/>
              <a:t>Unchecked exceptions are checked at </a:t>
            </a:r>
            <a:r>
              <a:rPr lang="en-US" u="sng" dirty="0"/>
              <a:t>runtime. </a:t>
            </a:r>
            <a:endParaRPr lang="en-US" u="sng" dirty="0" smtClean="0"/>
          </a:p>
          <a:p>
            <a:pPr algn="just"/>
            <a:r>
              <a:rPr lang="en-US" dirty="0" smtClean="0"/>
              <a:t>Not Checked by compiler, checked by JVM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unchecked exception not forces you to either use try-catch or throws.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All unchecked exceptions are direct subclasses of </a:t>
            </a:r>
            <a:r>
              <a:rPr lang="en-US" dirty="0" err="1" smtClean="0"/>
              <a:t>RuntimeException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e.g. –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ArithmeticException</a:t>
            </a:r>
            <a:r>
              <a:rPr lang="en-US" dirty="0"/>
              <a:t>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27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Built-in Exceptions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44601C5C-FFB4-4E7D-BC7B-3A747A8EDD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290" y="853441"/>
            <a:ext cx="966978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485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Built-in Exceptions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368B4A9F-EA4C-4FB0-A837-FAB71606C3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8310" y="937260"/>
            <a:ext cx="76962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073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Difference between checked &amp; unchecked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2FCA600-40E7-4CAE-8016-8C408932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5013385"/>
              </p:ext>
            </p:extLst>
          </p:nvPr>
        </p:nvGraphicFramePr>
        <p:xfrm>
          <a:off x="742950" y="778193"/>
          <a:ext cx="10972800" cy="571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238736706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969438361"/>
                    </a:ext>
                  </a:extLst>
                </a:gridCol>
              </a:tblGrid>
              <a:tr h="47810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checked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unchecked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251920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Checked exceptions checked at compile time.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Unchecked exceptions not checked at compile</a:t>
                      </a:r>
                      <a:r>
                        <a:rPr lang="en-US" sz="2000" baseline="0" dirty="0" smtClean="0">
                          <a:effectLst/>
                        </a:rPr>
                        <a:t> time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2482327"/>
                  </a:ext>
                </a:extLst>
              </a:tr>
              <a:tr h="3374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compiler checks a checked exception.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compiler does not check these types of exceptions.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1683808"/>
                  </a:ext>
                </a:extLst>
              </a:tr>
              <a:tr h="84371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These types of exceptions can be handled at the time of compilation.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These types of exceptions cannot be a catch or handle at the time of compilation, because they get generated by the mistakes in the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5891462"/>
                  </a:ext>
                </a:extLst>
              </a:tr>
              <a:tr h="59059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They are the sub-class of the exception class.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They are runtime exceptions and hence are not a part of the Exception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254131"/>
                  </a:ext>
                </a:extLst>
              </a:tr>
              <a:tr h="590597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It forces  to use try –catch block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It  not forces  to use try –catch block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804998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Examples of Checked exceptions: 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File Not Found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No Such Field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Interrupted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No Such Method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Class Not Found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Examples of Unchecked Exceptions: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No Such Element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Undeclared Throwable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Empty Stack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Arithmetic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Null Pointer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Array Index Out of Bounds Exception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Security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6284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DBC9BA-CEA8-4A93-931D-30759C0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959D52-F491-45C0-A6E6-B1D492B3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B1BC-9278-4F75-8C88-A1603C18A542}" type="datetime1">
              <a:rPr lang="en-US" smtClean="0"/>
              <a:pPr/>
              <a:t>11/10/2022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Section 2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– 21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Exception Handling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01B91F-0326-4593-A008-4AA2F262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904875"/>
            <a:ext cx="10538460" cy="55530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 is an abnormal condition. </a:t>
            </a:r>
            <a:endParaRPr lang="en-US" dirty="0" smtClean="0"/>
          </a:p>
          <a:p>
            <a:pPr algn="just"/>
            <a:r>
              <a:rPr lang="en-US" dirty="0" smtClean="0"/>
              <a:t>Exception </a:t>
            </a:r>
            <a:r>
              <a:rPr lang="en-US" dirty="0"/>
              <a:t>is an event that It terminates the program abnormally and rest of program will not executed. </a:t>
            </a:r>
          </a:p>
          <a:p>
            <a:pPr algn="just"/>
            <a:r>
              <a:rPr lang="en-US" dirty="0"/>
              <a:t> disrupts the normal flow of the program during program execution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All exceptions are occur only at run time .</a:t>
            </a:r>
          </a:p>
          <a:p>
            <a:pPr algn="just"/>
            <a:r>
              <a:rPr lang="en-US" dirty="0" smtClean="0"/>
              <a:t>Exception are objects thrown to the JVM.</a:t>
            </a:r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Exception Handling </a:t>
            </a:r>
            <a:r>
              <a:rPr lang="en-US" b="1" dirty="0"/>
              <a:t>- </a:t>
            </a:r>
            <a:r>
              <a:rPr lang="en-US" dirty="0"/>
              <a:t>handle the exception so that normal flow of the program can be executed.</a:t>
            </a:r>
          </a:p>
          <a:p>
            <a:pPr algn="just"/>
            <a:r>
              <a:rPr lang="en-US" dirty="0"/>
              <a:t>Two ways for exception handling-using : </a:t>
            </a:r>
            <a:r>
              <a:rPr lang="en-US" b="1" dirty="0">
                <a:solidFill>
                  <a:srgbClr val="DC56B9"/>
                </a:solidFill>
              </a:rPr>
              <a:t>try-catch ,using throws </a:t>
            </a:r>
          </a:p>
          <a:p>
            <a:pPr marL="0" indent="0">
              <a:buNone/>
            </a:pPr>
            <a:r>
              <a:rPr lang="en-IN" dirty="0" smtClean="0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09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Exception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085" y="1045029"/>
            <a:ext cx="9027885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09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 of Exception Handling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56F947E-4EEA-45DE-8371-80F0670E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982980"/>
            <a:ext cx="5654040" cy="5063173"/>
          </a:xfrm>
        </p:spPr>
        <p:txBody>
          <a:bodyPr/>
          <a:lstStyle/>
          <a:p>
            <a:r>
              <a:rPr lang="en-US" b="1" dirty="0"/>
              <a:t>To maintain the normal flow of the application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An exception normally disrupts the normal flow of the program that is why we use exception handling.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eg</a:t>
            </a:r>
            <a:r>
              <a:rPr lang="en-US" dirty="0"/>
              <a:t>, statement 6 to 10 will not be executed.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417882FC-BC69-45F2-9CEF-FD5B377A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0711" y="982980"/>
            <a:ext cx="3346829" cy="50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958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Exception Hierarchy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AD01D274-52F8-41EE-90A9-F0A765F5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702538"/>
            <a:ext cx="880491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822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Exception Hierarchy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83657" y="696686"/>
            <a:ext cx="9361714" cy="5907313"/>
            <a:chOff x="1683657" y="696686"/>
            <a:chExt cx="9361714" cy="5907313"/>
          </a:xfrm>
        </p:grpSpPr>
        <p:pic>
          <p:nvPicPr>
            <p:cNvPr id="1026" name="Picture 2" descr="Exception class in Java exception hierarchy 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3657" y="696686"/>
              <a:ext cx="9361714" cy="5907313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67585" y="5528128"/>
              <a:ext cx="1529444" cy="955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2822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Types of exceptions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E371661A-6E98-4724-AB76-7076CFE8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904875"/>
            <a:ext cx="10538460" cy="5553075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Throwable is the super class.</a:t>
            </a:r>
            <a:r>
              <a:rPr lang="en-US" dirty="0"/>
              <a:t> </a:t>
            </a:r>
          </a:p>
          <a:p>
            <a:r>
              <a:rPr lang="en-US" dirty="0"/>
              <a:t>there are three types of exceptions:</a:t>
            </a:r>
          </a:p>
          <a:p>
            <a:pPr lvl="1"/>
            <a:r>
              <a:rPr lang="en-US" dirty="0"/>
              <a:t>Checked Exception</a:t>
            </a:r>
          </a:p>
          <a:p>
            <a:pPr lvl="1"/>
            <a:r>
              <a:rPr lang="en-US" dirty="0"/>
              <a:t>Unchecked Exception</a:t>
            </a:r>
          </a:p>
          <a:p>
            <a:pPr lvl="1"/>
            <a:r>
              <a:rPr lang="en-US" dirty="0"/>
              <a:t>Error</a:t>
            </a:r>
          </a:p>
          <a:p>
            <a:r>
              <a:rPr lang="en-US" b="1" i="1" dirty="0"/>
              <a:t> </a:t>
            </a:r>
            <a:r>
              <a:rPr lang="en-US" b="1" dirty="0"/>
              <a:t>Difference between error and exception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Errors</a:t>
            </a:r>
            <a:r>
              <a:rPr lang="en-US" dirty="0"/>
              <a:t> indicate that something severe enough has gone wrong, </a:t>
            </a:r>
          </a:p>
          <a:p>
            <a:pPr lvl="1"/>
            <a:r>
              <a:rPr lang="en-US" dirty="0"/>
              <a:t>the application should crash rather than try to handle the error.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OutOfMemoryError</a:t>
            </a:r>
            <a:r>
              <a:rPr lang="en-US" dirty="0"/>
              <a:t> , </a:t>
            </a:r>
            <a:r>
              <a:rPr lang="en-US" dirty="0" err="1"/>
              <a:t>VirtualMachineError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Can not handle error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Exceptions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are events that occurs in the code. </a:t>
            </a:r>
          </a:p>
          <a:p>
            <a:pPr lvl="1"/>
            <a:r>
              <a:rPr lang="en-US" dirty="0"/>
              <a:t>A programmer can handle such conditions and take necessary corrective actions.</a:t>
            </a:r>
          </a:p>
          <a:p>
            <a:pPr lvl="1"/>
            <a:r>
              <a:rPr lang="en-US" dirty="0"/>
              <a:t>Can handle exception</a:t>
            </a:r>
          </a:p>
        </p:txBody>
      </p:sp>
    </p:spTree>
    <p:extLst>
      <p:ext uri="{BB962C8B-B14F-4D97-AF65-F5344CB8AC3E}">
        <p14:creationId xmlns:p14="http://schemas.microsoft.com/office/powerpoint/2010/main" xmlns="" val="44866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Checked exceptions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01B91F-0326-4593-A008-4AA2F262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509" y="914400"/>
            <a:ext cx="10792691" cy="50984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Checked exceptions are those exceptional conditions that are checked by compiler at the </a:t>
            </a:r>
            <a:r>
              <a:rPr lang="en-US" u="sng" dirty="0"/>
              <a:t>compile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Checked by compiler.</a:t>
            </a:r>
            <a:endParaRPr lang="en-US" dirty="0"/>
          </a:p>
          <a:p>
            <a:pPr algn="just"/>
            <a:r>
              <a:rPr lang="en-US" dirty="0"/>
              <a:t> A checked exception forces you to either use try-catch or throws keyword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not handles properly, it will give a compile-time error message.</a:t>
            </a:r>
            <a:endParaRPr lang="en-US" dirty="0"/>
          </a:p>
          <a:p>
            <a:pPr algn="just"/>
            <a:r>
              <a:rPr lang="en-US" dirty="0"/>
              <a:t>e.g. – IOException, SQLException, </a:t>
            </a:r>
            <a:r>
              <a:rPr lang="en-US" dirty="0" err="1"/>
              <a:t>InterruptedException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FileNotFoundException</a:t>
            </a:r>
            <a:r>
              <a:rPr lang="en-US" dirty="0" smtClean="0"/>
              <a:t>, </a:t>
            </a:r>
            <a:r>
              <a:rPr lang="en-US" dirty="0" err="1" smtClean="0"/>
              <a:t>ClassNotFoundException</a:t>
            </a:r>
            <a:r>
              <a:rPr lang="en-US" dirty="0" smtClean="0"/>
              <a:t> etc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19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OP_21-22" id="{3BB6369F-73EF-4F0F-872D-38F434AC5059}" vid="{1DF60808-1836-4FC8-BCA8-1518923398BB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80ADAB7D-A020-4056-A91E-AB977729C1C2}" vid="{3CDE05E5-7F5C-42B8-9293-3D2A49FC2B6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71af3243-3dd4-4a8d-8c0d-dd76da1f02a5"/>
    <ds:schemaRef ds:uri="16c05727-aa75-4e4a-9b5f-8a80a1165891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{6D2A1871-C02E-43C0-8717-5684970A3C60}tf78438558_win32</Template>
  <TotalTime>11656</TotalTime>
  <Words>398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Theme1</vt:lpstr>
      <vt:lpstr>Object Oriented Programming</vt:lpstr>
      <vt:lpstr>Section 2 Lecture – 21 </vt:lpstr>
      <vt:lpstr>Exception Handling</vt:lpstr>
      <vt:lpstr>Exception </vt:lpstr>
      <vt:lpstr>Advantage of Exception Handling</vt:lpstr>
      <vt:lpstr>Exception Hierarchy</vt:lpstr>
      <vt:lpstr>Exception Hierarchy</vt:lpstr>
      <vt:lpstr>Types of exceptions</vt:lpstr>
      <vt:lpstr>Checked exceptions</vt:lpstr>
      <vt:lpstr>Unchecked exceptions</vt:lpstr>
      <vt:lpstr>Built-in Exceptions</vt:lpstr>
      <vt:lpstr>Built-in Exceptions</vt:lpstr>
      <vt:lpstr>Difference between checked &amp; unchecked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93</cp:revision>
  <dcterms:created xsi:type="dcterms:W3CDTF">2021-08-24T09:58:05Z</dcterms:created>
  <dcterms:modified xsi:type="dcterms:W3CDTF">2022-10-11T07:03:22Z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