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4"/>
    <p:sldMasterId id="2147483687" r:id="rId5"/>
  </p:sldMasterIdLst>
  <p:sldIdLst>
    <p:sldId id="257" r:id="rId6"/>
    <p:sldId id="1525" r:id="rId7"/>
    <p:sldId id="1554" r:id="rId8"/>
    <p:sldId id="1558" r:id="rId9"/>
    <p:sldId id="1559" r:id="rId10"/>
    <p:sldId id="1560" r:id="rId11"/>
    <p:sldId id="1565" r:id="rId12"/>
    <p:sldId id="1561" r:id="rId13"/>
    <p:sldId id="1562" r:id="rId14"/>
    <p:sldId id="1563" r:id="rId15"/>
    <p:sldId id="1566" r:id="rId16"/>
    <p:sldId id="1567" r:id="rId17"/>
    <p:sldId id="156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nyanesh Kanade" initials="DK" lastIdx="1" clrIdx="0">
    <p:extLst>
      <p:ext uri="{19B8F6BF-5375-455C-9EA6-DF929625EA0E}">
        <p15:presenceInfo xmlns="" xmlns:p15="http://schemas.microsoft.com/office/powerpoint/2012/main" userId="128bfb93f41ac61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DC56B9"/>
    <a:srgbClr val="5CC6D6"/>
    <a:srgbClr val="57903F"/>
    <a:srgbClr val="344529"/>
    <a:srgbClr val="2B3922"/>
    <a:srgbClr val="2E3722"/>
    <a:srgbClr val="FCF7F1"/>
    <a:srgbClr val="B8D233"/>
    <a:srgbClr val="F8D22F"/>
    <a:srgbClr val="F03F2B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19" autoAdjust="0"/>
  </p:normalViewPr>
  <p:slideViewPr>
    <p:cSldViewPr snapToGrid="0">
      <p:cViewPr varScale="1">
        <p:scale>
          <a:sx n="66" d="100"/>
          <a:sy n="66" d="100"/>
        </p:scale>
        <p:origin x="-804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DDEF9-B2E9-46EA-A5FB-0F55ED130031}" type="datetime1">
              <a:rPr lang="en-US" smtClean="0"/>
              <a:pPr/>
              <a:t>25/04/2022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24256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84A6-4302-4DE9-B677-0768C64EA57E}" type="datetime1">
              <a:rPr lang="en-US" smtClean="0"/>
              <a:pPr/>
              <a:t>25/04/2022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75640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17423-B3AC-4F71-A3A1-AD699B87C198}" type="datetime1">
              <a:rPr lang="en-US" smtClean="0"/>
              <a:pPr/>
              <a:t>25/04/2022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354831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0817-A112-4847-8014-A94B7D2A4EA3}" type="datetime1">
              <a:rPr lang="en-US" smtClean="0"/>
              <a:pPr/>
              <a:t>25/04/2022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420533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pPr/>
              <a:t>25/04/2022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376513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pPr/>
              <a:t>25/04/2022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41638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pPr/>
              <a:t>25/04/2022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22821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pPr/>
              <a:t>25/04/2022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851458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pPr/>
              <a:t>25/04/2022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434402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pPr/>
              <a:t>25/04/2022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603581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pPr/>
              <a:t>25/04/2022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07520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80DAC-05B3-4649-9CBD-3C14F1F71087}" type="datetime1">
              <a:rPr lang="en-US" smtClean="0"/>
              <a:pPr/>
              <a:t>25/04/2022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171740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CE86-875F-4587-BCF6-FA054AFC0D53}" type="datetime1">
              <a:rPr lang="en-US" smtClean="0"/>
              <a:pPr/>
              <a:t>25/04/2022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805796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pPr/>
              <a:t>25/04/2022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32879156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pPr/>
              <a:t>25/04/2022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04765959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17600" y="77450"/>
            <a:ext cx="10261600" cy="4572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 rot="16198651">
            <a:off x="-3142211" y="3275496"/>
            <a:ext cx="6858028" cy="307007"/>
          </a:xfrm>
          <a:prstGeom prst="rect">
            <a:avLst/>
          </a:prstGeom>
          <a:solidFill>
            <a:srgbClr val="000080"/>
          </a:solidFill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  <a:bevelB/>
          </a:sp3d>
        </p:spPr>
        <p:txBody>
          <a:bodyPr tIns="6858" bIns="68580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500" b="1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</a:t>
            </a:r>
            <a:r>
              <a:rPr lang="en-US" sz="1500" b="1" dirty="0" err="1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Vishwakarma</a:t>
            </a:r>
            <a:r>
              <a:rPr lang="en-US" sz="1500" b="1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Institute  of  Technology</a:t>
            </a:r>
          </a:p>
        </p:txBody>
      </p:sp>
      <p:pic>
        <p:nvPicPr>
          <p:cNvPr id="6" name="Picture 4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" y="3"/>
            <a:ext cx="596900" cy="61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2" descr="C:\Users\HP\Pictures\animations\1.gif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6100" y="581025"/>
            <a:ext cx="11633200" cy="71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2196893" y="3"/>
            <a:ext cx="7721600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5"/>
          </p:nvPr>
        </p:nvSpPr>
        <p:spPr bwMode="auto">
          <a:xfrm>
            <a:off x="812800" y="667404"/>
            <a:ext cx="11137464" cy="5733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>
              <a:lnSpc>
                <a:spcPct val="150000"/>
              </a:lnSpc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lnSpc>
                <a:spcPct val="150000"/>
              </a:lnSpc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lnSpc>
                <a:spcPct val="150000"/>
              </a:lnSpc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lnSpc>
                <a:spcPct val="150000"/>
              </a:lnSpc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lnSpc>
                <a:spcPct val="150000"/>
              </a:lnSpc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553200"/>
            <a:ext cx="3860800" cy="26035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66864" y="6538422"/>
            <a:ext cx="2844800" cy="260350"/>
          </a:xfrm>
        </p:spPr>
        <p:txBody>
          <a:bodyPr/>
          <a:lstStyle>
            <a:lvl1pPr>
              <a:defRPr/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6481436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CD43D-CA8C-411A-9A1C-6E2C3205A50C}" type="datetime1">
              <a:rPr lang="en-US" smtClean="0"/>
              <a:pPr/>
              <a:t>25/04/2022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87948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EFAE0-0EC1-4689-884C-6CED0C723D14}" type="datetime1">
              <a:rPr lang="en-US" smtClean="0"/>
              <a:pPr/>
              <a:t>25/04/2022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81542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1F7D3-8CE2-4B3D-A1E8-22F07C27346D}" type="datetime1">
              <a:rPr lang="en-US" smtClean="0"/>
              <a:pPr/>
              <a:t>25/04/2022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50465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948D0-E60B-4F04-AA1D-9A2F9035BE72}" type="datetime1">
              <a:rPr lang="en-US" smtClean="0"/>
              <a:pPr/>
              <a:t>25/04/2022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59112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A3F66-EE36-4B28-87ED-205C9015204C}" type="datetime1">
              <a:rPr lang="en-US" smtClean="0"/>
              <a:pPr/>
              <a:t>25/04/2022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37117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11797-3AF0-46BA-87E9-F30940C1987B}" type="datetime1">
              <a:rPr lang="en-US" smtClean="0"/>
              <a:pPr/>
              <a:t>25/04/2022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94592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D728-763A-4C79-8A54-E453C91DC763}" type="datetime1">
              <a:rPr lang="en-US" smtClean="0"/>
              <a:pPr/>
              <a:t>25/04/2022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11467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3C600-3278-4C42-8943-AC4E369A050B}" type="datetime1">
              <a:rPr lang="en-US" smtClean="0"/>
              <a:pPr/>
              <a:t>25/04/2022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Object Oriented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35259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pPr/>
              <a:t>25/04/2022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64705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onlinegdb.com/Pr3KiEZIke" TargetMode="Externa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onlinegdb.com/Wg2MNznC_" TargetMode="Externa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262" y="2613546"/>
            <a:ext cx="4775075" cy="1630907"/>
          </a:xfrm>
          <a:solidFill>
            <a:srgbClr val="002060"/>
          </a:solidFill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FF00"/>
                </a:solidFill>
              </a:rPr>
              <a:t>Object Oriented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262" y="4598024"/>
            <a:ext cx="4775075" cy="91123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4000" b="1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FF0000"/>
                </a:solidFill>
              </a:rPr>
              <a:t>Prof. Varsha Dange</a:t>
            </a:r>
          </a:p>
        </p:txBody>
      </p:sp>
    </p:spTree>
    <p:extLst>
      <p:ext uri="{BB962C8B-B14F-4D97-AF65-F5344CB8AC3E}">
        <p14:creationId xmlns="" xmlns:p14="http://schemas.microsoft.com/office/powerpoint/2010/main" val="2584280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45462C2-D04F-4652-A7C5-9D12E144A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-315912"/>
            <a:ext cx="10972800" cy="1143000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Methods of Throwable class to support Chained 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EDFA7F8-331D-4795-9FA5-7558BEAA5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827088"/>
            <a:ext cx="11144250" cy="5611811"/>
          </a:xfrm>
        </p:spPr>
        <p:txBody>
          <a:bodyPr>
            <a:normAutofit/>
          </a:bodyPr>
          <a:lstStyle/>
          <a:p>
            <a:pPr marL="514350" indent="-514350" algn="just">
              <a:buAutoNum type="arabicPeriod" startAt="4"/>
            </a:pPr>
            <a:r>
              <a:rPr lang="en-US" sz="2800" b="1" dirty="0" err="1" smtClean="0"/>
              <a:t>getCause</a:t>
            </a:r>
            <a:r>
              <a:rPr lang="en-US" sz="2800" b="1" dirty="0"/>
              <a:t>():</a:t>
            </a:r>
            <a:r>
              <a:rPr lang="en-US" sz="2800" dirty="0"/>
              <a:t> </a:t>
            </a:r>
            <a:r>
              <a:rPr lang="en-US" sz="2800" dirty="0" smtClean="0"/>
              <a:t>  This method returns actual cause of an exception. If </a:t>
            </a:r>
            <a:r>
              <a:rPr lang="en-US" sz="2800" dirty="0"/>
              <a:t>there is no caused exception  </a:t>
            </a:r>
            <a:r>
              <a:rPr lang="en-US" sz="2800" dirty="0" smtClean="0"/>
              <a:t>then </a:t>
            </a:r>
            <a:r>
              <a:rPr lang="en-US" sz="2800" dirty="0"/>
              <a:t>null  is returned.        </a:t>
            </a:r>
          </a:p>
          <a:p>
            <a:pPr marL="0" indent="0" algn="just">
              <a:buNone/>
            </a:pPr>
            <a:r>
              <a:rPr lang="en-US" sz="2800" dirty="0"/>
              <a:t>     		 </a:t>
            </a:r>
            <a:r>
              <a:rPr lang="en-US" sz="2800" u="sng" dirty="0" smtClean="0"/>
              <a:t>public   </a:t>
            </a:r>
            <a:r>
              <a:rPr lang="en-US" sz="2800" u="sng" dirty="0" err="1"/>
              <a:t>Throwable</a:t>
            </a:r>
            <a:r>
              <a:rPr lang="en-US" sz="2800" u="sng" dirty="0"/>
              <a:t> </a:t>
            </a:r>
            <a:r>
              <a:rPr lang="en-US" sz="2800" u="sng" dirty="0" smtClean="0"/>
              <a:t>   </a:t>
            </a:r>
            <a:r>
              <a:rPr lang="en-US" sz="2800" u="sng" dirty="0" err="1" smtClean="0"/>
              <a:t>getCause</a:t>
            </a:r>
            <a:r>
              <a:rPr lang="en-US" sz="2800" u="sng" dirty="0"/>
              <a:t>()</a:t>
            </a:r>
          </a:p>
          <a:p>
            <a:pPr marL="0" indent="0" algn="just">
              <a:buNone/>
            </a:pPr>
            <a:endParaRPr lang="en-US" sz="2800" u="sng" dirty="0"/>
          </a:p>
          <a:p>
            <a:pPr marL="0" indent="0" algn="just">
              <a:buNone/>
            </a:pPr>
            <a:r>
              <a:rPr lang="en-US" sz="2800" b="1" dirty="0"/>
              <a:t>5. </a:t>
            </a:r>
            <a:r>
              <a:rPr lang="en-US" sz="2800" b="1" dirty="0" err="1"/>
              <a:t>initCause</a:t>
            </a:r>
            <a:r>
              <a:rPr lang="en-US" sz="2800" b="1" dirty="0" smtClean="0"/>
              <a:t>():</a:t>
            </a:r>
            <a:r>
              <a:rPr lang="en-US" sz="2800" dirty="0" smtClean="0"/>
              <a:t>	- using </a:t>
            </a:r>
            <a:r>
              <a:rPr lang="en-US" sz="2800" dirty="0" err="1" smtClean="0"/>
              <a:t>initCause</a:t>
            </a:r>
            <a:r>
              <a:rPr lang="en-US" sz="2800" dirty="0" smtClean="0"/>
              <a:t>() ,we are setting cause of exception.</a:t>
            </a:r>
          </a:p>
          <a:p>
            <a:r>
              <a:rPr lang="en-US" sz="2800" dirty="0" smtClean="0"/>
              <a:t> The </a:t>
            </a:r>
            <a:r>
              <a:rPr lang="en-US" sz="2800" dirty="0" err="1" smtClean="0"/>
              <a:t>initCause</a:t>
            </a:r>
            <a:r>
              <a:rPr lang="en-US" sz="2800" dirty="0" smtClean="0"/>
              <a:t>() method joins “</a:t>
            </a:r>
            <a:r>
              <a:rPr lang="en-US" sz="2800" dirty="0" err="1" smtClean="0"/>
              <a:t>causeExc</a:t>
            </a:r>
            <a:r>
              <a:rPr lang="en-US" sz="2800" dirty="0" smtClean="0"/>
              <a:t>” with the invoking exception and returns a reference to the exception.</a:t>
            </a:r>
          </a:p>
          <a:p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/>
              <a:t>	</a:t>
            </a:r>
            <a:r>
              <a:rPr lang="en-US" sz="2800" u="sng" dirty="0"/>
              <a:t>public </a:t>
            </a:r>
            <a:r>
              <a:rPr lang="en-US" sz="2800" u="sng" dirty="0" smtClean="0"/>
              <a:t>  </a:t>
            </a:r>
            <a:r>
              <a:rPr lang="en-US" sz="2800" u="sng" dirty="0" err="1" smtClean="0"/>
              <a:t>Throwable</a:t>
            </a:r>
            <a:r>
              <a:rPr lang="en-US" sz="2800" u="sng" dirty="0" smtClean="0"/>
              <a:t>   </a:t>
            </a:r>
            <a:r>
              <a:rPr lang="en-US" sz="2800" u="sng" dirty="0" err="1" smtClean="0"/>
              <a:t>initCause</a:t>
            </a:r>
            <a:r>
              <a:rPr lang="en-US" sz="2800" u="sng" dirty="0" smtClean="0"/>
              <a:t>(</a:t>
            </a:r>
            <a:r>
              <a:rPr lang="en-US" sz="2800" u="sng" dirty="0" err="1" smtClean="0"/>
              <a:t>Throwable</a:t>
            </a:r>
            <a:r>
              <a:rPr lang="en-US" sz="2800" u="sng" dirty="0" smtClean="0"/>
              <a:t> </a:t>
            </a:r>
            <a:r>
              <a:rPr lang="en-US" sz="2800" u="sng" dirty="0" err="1"/>
              <a:t>causeExc</a:t>
            </a:r>
            <a:r>
              <a:rPr lang="en-US" sz="2800" u="sng" dirty="0"/>
              <a:t>)</a:t>
            </a:r>
          </a:p>
          <a:p>
            <a:pPr algn="just"/>
            <a:r>
              <a:rPr lang="en-US" sz="2800" u="sng" dirty="0">
                <a:hlinkClick r:id="rId2"/>
              </a:rPr>
              <a:t>Example</a:t>
            </a:r>
            <a:endParaRPr lang="en-US" sz="2800" u="sng" dirty="0"/>
          </a:p>
        </p:txBody>
      </p:sp>
    </p:spTree>
    <p:extLst>
      <p:ext uri="{BB962C8B-B14F-4D97-AF65-F5344CB8AC3E}">
        <p14:creationId xmlns="" xmlns:p14="http://schemas.microsoft.com/office/powerpoint/2010/main" val="139633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b="1" dirty="0" smtClean="0"/>
              <a:t>class</a:t>
            </a:r>
            <a:r>
              <a:rPr lang="en-US" dirty="0" smtClean="0"/>
              <a:t> </a:t>
            </a:r>
            <a:r>
              <a:rPr lang="en-US" dirty="0" err="1" smtClean="0"/>
              <a:t>TestEx</a:t>
            </a:r>
            <a:r>
              <a:rPr lang="en-US" dirty="0" smtClean="0"/>
              <a:t>{</a:t>
            </a:r>
          </a:p>
          <a:p>
            <a:r>
              <a:rPr lang="en-US" dirty="0" smtClean="0"/>
              <a:t>	</a:t>
            </a:r>
            <a:r>
              <a:rPr lang="en-US" b="1" dirty="0" smtClean="0"/>
              <a:t>public</a:t>
            </a:r>
            <a:r>
              <a:rPr lang="en-US" dirty="0" smtClean="0"/>
              <a:t> </a:t>
            </a:r>
            <a:r>
              <a:rPr lang="en-US" b="1" dirty="0" smtClean="0"/>
              <a:t>void</a:t>
            </a:r>
            <a:r>
              <a:rPr lang="en-US" dirty="0" smtClean="0"/>
              <a:t> div(</a:t>
            </a:r>
            <a:r>
              <a:rPr lang="en-US" b="1" dirty="0" smtClean="0"/>
              <a:t>int</a:t>
            </a:r>
            <a:r>
              <a:rPr lang="en-US" dirty="0" smtClean="0"/>
              <a:t> num1,</a:t>
            </a:r>
            <a:r>
              <a:rPr lang="en-US" b="1" dirty="0" smtClean="0"/>
              <a:t>int</a:t>
            </a:r>
            <a:r>
              <a:rPr lang="en-US" dirty="0" smtClean="0"/>
              <a:t> num2) {</a:t>
            </a:r>
          </a:p>
          <a:p>
            <a:r>
              <a:rPr lang="en-US" dirty="0" smtClean="0"/>
              <a:t>	</a:t>
            </a:r>
            <a:r>
              <a:rPr lang="en-US" b="1" dirty="0" smtClean="0"/>
              <a:t>try</a:t>
            </a:r>
            <a:r>
              <a:rPr lang="en-US" dirty="0" smtClean="0"/>
              <a:t> {</a:t>
            </a:r>
          </a:p>
          <a:p>
            <a:r>
              <a:rPr lang="en-US" dirty="0" smtClean="0"/>
              <a:t>		System.out.println(num1/num2);</a:t>
            </a:r>
          </a:p>
          <a:p>
            <a:r>
              <a:rPr lang="en-US" dirty="0" smtClean="0"/>
              <a:t>		}</a:t>
            </a:r>
          </a:p>
          <a:p>
            <a:r>
              <a:rPr lang="en-US" dirty="0" smtClean="0"/>
              <a:t>	</a:t>
            </a:r>
            <a:r>
              <a:rPr lang="en-US" b="1" dirty="0" smtClean="0"/>
              <a:t>catch</a:t>
            </a:r>
            <a:r>
              <a:rPr lang="en-US" dirty="0" smtClean="0"/>
              <a:t>(</a:t>
            </a:r>
            <a:r>
              <a:rPr lang="en-US" dirty="0" err="1" smtClean="0"/>
              <a:t>ArithmeticException</a:t>
            </a:r>
            <a:r>
              <a:rPr lang="en-US" dirty="0" smtClean="0"/>
              <a:t> </a:t>
            </a:r>
            <a:r>
              <a:rPr lang="en-US" dirty="0" err="1" smtClean="0"/>
              <a:t>ae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		System.out.println("</a:t>
            </a:r>
            <a:r>
              <a:rPr lang="en-US" dirty="0" err="1" smtClean="0"/>
              <a:t>getMessage</a:t>
            </a:r>
            <a:r>
              <a:rPr lang="en-US" dirty="0" smtClean="0"/>
              <a:t>: "+</a:t>
            </a:r>
            <a:r>
              <a:rPr lang="en-US" dirty="0" err="1" smtClean="0"/>
              <a:t>ae.getMessage</a:t>
            </a:r>
            <a:r>
              <a:rPr lang="en-US" dirty="0" smtClean="0"/>
              <a:t>());</a:t>
            </a:r>
          </a:p>
          <a:p>
            <a:r>
              <a:rPr lang="en-US" dirty="0" smtClean="0"/>
              <a:t>		System.out.println("</a:t>
            </a:r>
            <a:r>
              <a:rPr lang="en-US" dirty="0" err="1" smtClean="0"/>
              <a:t>getCause</a:t>
            </a:r>
            <a:r>
              <a:rPr lang="en-US" dirty="0" smtClean="0"/>
              <a:t>: "+</a:t>
            </a:r>
            <a:r>
              <a:rPr lang="en-US" dirty="0" err="1" smtClean="0"/>
              <a:t>ae.getCause</a:t>
            </a:r>
            <a:r>
              <a:rPr lang="en-US" dirty="0" smtClean="0"/>
              <a:t>());</a:t>
            </a:r>
          </a:p>
          <a:p>
            <a:r>
              <a:rPr lang="en-US" dirty="0" smtClean="0"/>
              <a:t>		System.out.println("</a:t>
            </a:r>
            <a:r>
              <a:rPr lang="en-US" dirty="0" err="1" smtClean="0"/>
              <a:t>toString</a:t>
            </a:r>
            <a:r>
              <a:rPr lang="en-US" dirty="0" smtClean="0"/>
              <a:t>: "+</a:t>
            </a:r>
            <a:r>
              <a:rPr lang="en-US" dirty="0" err="1" smtClean="0"/>
              <a:t>ae.toString</a:t>
            </a:r>
            <a:r>
              <a:rPr lang="en-US" dirty="0" smtClean="0"/>
              <a:t>());</a:t>
            </a:r>
          </a:p>
          <a:p>
            <a:r>
              <a:rPr lang="en-US" dirty="0" smtClean="0"/>
              <a:t>		System.out.println("</a:t>
            </a:r>
            <a:r>
              <a:rPr lang="en-US" dirty="0" err="1" smtClean="0"/>
              <a:t>printStackTrace</a:t>
            </a:r>
            <a:r>
              <a:rPr lang="en-US" dirty="0" smtClean="0"/>
              <a:t>: ");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ae.printStackTrace</a:t>
            </a:r>
            <a:r>
              <a:rPr lang="en-US" dirty="0" smtClean="0"/>
              <a:t>()</a:t>
            </a:r>
            <a:r>
              <a:rPr lang="en-US" u="sng" dirty="0" smtClean="0"/>
              <a:t>)</a:t>
            </a:r>
            <a:r>
              <a:rPr lang="en-US" dirty="0" smtClean="0"/>
              <a:t>;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	}}</a:t>
            </a:r>
          </a:p>
          <a:p>
            <a:r>
              <a:rPr lang="en-US" dirty="0" smtClean="0"/>
              <a:t>}</a:t>
            </a:r>
          </a:p>
          <a:p>
            <a:r>
              <a:rPr lang="en-US" b="1" dirty="0" smtClean="0"/>
              <a:t>public</a:t>
            </a:r>
            <a:r>
              <a:rPr lang="en-US" dirty="0" smtClean="0"/>
              <a:t> </a:t>
            </a:r>
            <a:r>
              <a:rPr lang="en-US" b="1" dirty="0" smtClean="0"/>
              <a:t>class</a:t>
            </a:r>
            <a:r>
              <a:rPr lang="en-US" dirty="0" smtClean="0"/>
              <a:t> Test123 {</a:t>
            </a:r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	</a:t>
            </a:r>
            <a:r>
              <a:rPr lang="en-US" b="1" dirty="0" smtClean="0"/>
              <a:t>public</a:t>
            </a:r>
            <a:r>
              <a:rPr lang="en-US" dirty="0" smtClean="0"/>
              <a:t> </a:t>
            </a:r>
            <a:r>
              <a:rPr lang="en-US" b="1" dirty="0" smtClean="0"/>
              <a:t>static</a:t>
            </a:r>
            <a:r>
              <a:rPr lang="en-US" dirty="0" smtClean="0"/>
              <a:t> </a:t>
            </a:r>
            <a:r>
              <a:rPr lang="en-US" b="1" dirty="0" smtClean="0"/>
              <a:t>void</a:t>
            </a:r>
            <a:r>
              <a:rPr lang="en-US" dirty="0" smtClean="0"/>
              <a:t>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		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TestEx</a:t>
            </a:r>
            <a:r>
              <a:rPr lang="en-US" dirty="0" smtClean="0"/>
              <a:t> t =</a:t>
            </a:r>
            <a:r>
              <a:rPr lang="en-US" b="1" dirty="0" smtClean="0"/>
              <a:t>new</a:t>
            </a:r>
            <a:r>
              <a:rPr lang="en-US" dirty="0" smtClean="0"/>
              <a:t> </a:t>
            </a:r>
            <a:r>
              <a:rPr lang="en-US" dirty="0" err="1" smtClean="0"/>
              <a:t>TestEx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		t.div(4,0);</a:t>
            </a:r>
          </a:p>
          <a:p>
            <a:r>
              <a:rPr lang="en-US" dirty="0" smtClean="0"/>
              <a:t>	}</a:t>
            </a:r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 </a:t>
            </a: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b="1" dirty="0" smtClean="0"/>
              <a:t>import</a:t>
            </a:r>
            <a:r>
              <a:rPr lang="en-US" dirty="0" smtClean="0"/>
              <a:t> java.io.*;</a:t>
            </a:r>
          </a:p>
          <a:p>
            <a:r>
              <a:rPr lang="en-US" dirty="0" smtClean="0"/>
              <a:t> </a:t>
            </a:r>
          </a:p>
          <a:p>
            <a:r>
              <a:rPr lang="en-US" b="1" dirty="0" smtClean="0"/>
              <a:t>public</a:t>
            </a:r>
            <a:r>
              <a:rPr lang="en-US" dirty="0" smtClean="0"/>
              <a:t> </a:t>
            </a:r>
            <a:r>
              <a:rPr lang="en-US" b="1" dirty="0" smtClean="0"/>
              <a:t>class</a:t>
            </a:r>
            <a:r>
              <a:rPr lang="en-US" dirty="0" smtClean="0"/>
              <a:t> Test123 {</a:t>
            </a:r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	</a:t>
            </a:r>
            <a:r>
              <a:rPr lang="en-US" b="1" dirty="0" smtClean="0"/>
              <a:t>public</a:t>
            </a:r>
            <a:r>
              <a:rPr lang="en-US" dirty="0" smtClean="0"/>
              <a:t> </a:t>
            </a:r>
            <a:r>
              <a:rPr lang="en-US" b="1" dirty="0" smtClean="0"/>
              <a:t>static</a:t>
            </a:r>
            <a:r>
              <a:rPr lang="en-US" dirty="0" smtClean="0"/>
              <a:t> </a:t>
            </a:r>
            <a:r>
              <a:rPr lang="en-US" b="1" dirty="0" smtClean="0"/>
              <a:t>void</a:t>
            </a:r>
            <a:r>
              <a:rPr lang="en-US" dirty="0" smtClean="0"/>
              <a:t>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		</a:t>
            </a:r>
            <a:r>
              <a:rPr lang="en-US" b="1" dirty="0" smtClean="0"/>
              <a:t>try</a:t>
            </a:r>
            <a:r>
              <a:rPr lang="en-US" dirty="0" smtClean="0"/>
              <a:t> {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ArithmeticException</a:t>
            </a:r>
            <a:r>
              <a:rPr lang="en-US" dirty="0" smtClean="0"/>
              <a:t> </a:t>
            </a:r>
            <a:r>
              <a:rPr lang="en-US" dirty="0" err="1" smtClean="0"/>
              <a:t>ae</a:t>
            </a:r>
            <a:r>
              <a:rPr lang="en-US" dirty="0" smtClean="0"/>
              <a:t>=</a:t>
            </a:r>
            <a:r>
              <a:rPr lang="en-US" b="1" dirty="0" smtClean="0"/>
              <a:t>new</a:t>
            </a:r>
            <a:r>
              <a:rPr lang="en-US" dirty="0" smtClean="0"/>
              <a:t> </a:t>
            </a:r>
            <a:r>
              <a:rPr lang="en-US" dirty="0" err="1" smtClean="0"/>
              <a:t>ArithmeticException</a:t>
            </a:r>
            <a:r>
              <a:rPr lang="en-US" dirty="0" smtClean="0"/>
              <a:t>("Exception");</a:t>
            </a:r>
          </a:p>
          <a:p>
            <a:r>
              <a:rPr lang="en-US" dirty="0" smtClean="0"/>
              <a:t>		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ae.initCause</a:t>
            </a:r>
            <a:r>
              <a:rPr lang="en-US" dirty="0" smtClean="0"/>
              <a:t>(</a:t>
            </a:r>
            <a:r>
              <a:rPr lang="en-US" b="1" dirty="0" smtClean="0"/>
              <a:t>new</a:t>
            </a:r>
            <a:r>
              <a:rPr lang="en-US" dirty="0" smtClean="0"/>
              <a:t> </a:t>
            </a:r>
            <a:r>
              <a:rPr lang="en-US" dirty="0" err="1" smtClean="0"/>
              <a:t>IOException</a:t>
            </a:r>
            <a:r>
              <a:rPr lang="en-US" dirty="0" smtClean="0"/>
              <a:t>(" This is the actual cause of exception"));</a:t>
            </a:r>
          </a:p>
          <a:p>
            <a:r>
              <a:rPr lang="en-US" dirty="0" smtClean="0"/>
              <a:t>	    </a:t>
            </a:r>
            <a:r>
              <a:rPr lang="en-US" b="1" dirty="0" smtClean="0"/>
              <a:t>throw</a:t>
            </a:r>
            <a:r>
              <a:rPr lang="en-US" dirty="0" smtClean="0"/>
              <a:t> </a:t>
            </a:r>
            <a:r>
              <a:rPr lang="en-US" dirty="0" err="1" smtClean="0"/>
              <a:t>ae</a:t>
            </a:r>
            <a:r>
              <a:rPr lang="en-US" dirty="0" smtClean="0"/>
              <a:t>;</a:t>
            </a:r>
          </a:p>
          <a:p>
            <a:r>
              <a:rPr lang="en-US" dirty="0" smtClean="0"/>
              <a:t>	}</a:t>
            </a:r>
            <a:r>
              <a:rPr lang="en-US" b="1" dirty="0" smtClean="0"/>
              <a:t>catch</a:t>
            </a:r>
            <a:r>
              <a:rPr lang="en-US" dirty="0" smtClean="0"/>
              <a:t>(</a:t>
            </a:r>
            <a:r>
              <a:rPr lang="en-US" dirty="0" err="1" smtClean="0"/>
              <a:t>ArithmeticException</a:t>
            </a:r>
            <a:r>
              <a:rPr lang="en-US" dirty="0" smtClean="0"/>
              <a:t> </a:t>
            </a:r>
            <a:r>
              <a:rPr lang="en-US" dirty="0" err="1" smtClean="0"/>
              <a:t>ae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		System.</a:t>
            </a:r>
            <a:r>
              <a:rPr lang="en-US" b="1" i="1" dirty="0" smtClean="0"/>
              <a:t>out</a:t>
            </a:r>
            <a:r>
              <a:rPr lang="en-US" dirty="0" smtClean="0"/>
              <a:t>.println(</a:t>
            </a:r>
            <a:r>
              <a:rPr lang="en-US" dirty="0" err="1" smtClean="0"/>
              <a:t>ae</a:t>
            </a:r>
            <a:r>
              <a:rPr lang="en-US" dirty="0" smtClean="0"/>
              <a:t>);</a:t>
            </a:r>
          </a:p>
          <a:p>
            <a:r>
              <a:rPr lang="en-US" dirty="0" smtClean="0"/>
              <a:t>		System.</a:t>
            </a:r>
            <a:r>
              <a:rPr lang="en-US" b="1" i="1" dirty="0" smtClean="0"/>
              <a:t>out</a:t>
            </a:r>
            <a:r>
              <a:rPr lang="en-US" dirty="0" smtClean="0"/>
              <a:t>.println(</a:t>
            </a:r>
            <a:r>
              <a:rPr lang="en-US" dirty="0" err="1" smtClean="0"/>
              <a:t>ae.getCause</a:t>
            </a:r>
            <a:r>
              <a:rPr lang="en-US" dirty="0" smtClean="0"/>
              <a:t>());</a:t>
            </a:r>
          </a:p>
          <a:p>
            <a:r>
              <a:rPr lang="en-US" dirty="0" smtClean="0"/>
              <a:t>	}</a:t>
            </a:r>
          </a:p>
          <a:p>
            <a:r>
              <a:rPr lang="en-US" dirty="0" smtClean="0"/>
              <a:t>	}</a:t>
            </a:r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 </a:t>
            </a:r>
            <a:endParaRPr lang="en-US" dirty="0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C2D62BF-DF95-4650-8267-2296BB590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008" y="-387424"/>
            <a:ext cx="9875520" cy="135636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Nested try block </a:t>
            </a:r>
            <a:endParaRPr lang="en-US" sz="4000" b="1" i="0" dirty="0">
              <a:solidFill>
                <a:schemeClr val="bg1"/>
              </a:solidFill>
              <a:effectLst/>
              <a:latin typeface="+mn-lt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="" xmlns:a16="http://schemas.microsoft.com/office/drawing/2014/main" id="{5E32D4E4-3F12-49DC-AFC3-E9B7CC0C394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19536" y="848343"/>
            <a:ext cx="8229600" cy="4419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3">
            <a:extLst>
              <a:ext uri="{FF2B5EF4-FFF2-40B4-BE49-F238E27FC236}">
                <a16:creationId xmlns="" xmlns:a16="http://schemas.microsoft.com/office/drawing/2014/main" id="{6F383201-BA22-4F06-A29B-8FDEC1CE04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19536" y="5754623"/>
            <a:ext cx="8010525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A4A8AEA3-0575-4B5A-B313-416B004A14D5}"/>
              </a:ext>
            </a:extLst>
          </p:cNvPr>
          <p:cNvSpPr/>
          <p:nvPr/>
        </p:nvSpPr>
        <p:spPr>
          <a:xfrm>
            <a:off x="1919536" y="5325998"/>
            <a:ext cx="12570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Output :</a:t>
            </a:r>
            <a:endParaRPr lang="en-US" sz="2400" b="1" dirty="0"/>
          </a:p>
        </p:txBody>
      </p:sp>
    </p:spTree>
    <p:extLst>
      <p:ext uri="{BB962C8B-B14F-4D97-AF65-F5344CB8AC3E}">
        <p14:creationId xmlns="" xmlns:p14="http://schemas.microsoft.com/office/powerpoint/2010/main" val="4142080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="" xmlns:a16="http://schemas.microsoft.com/office/drawing/2014/main" id="{056D84A7-6477-406F-8B6C-54AB870494E1}"/>
              </a:ext>
            </a:extLst>
          </p:cNvPr>
          <p:cNvSpPr>
            <a:spLocks noGrp="1"/>
          </p:cNvSpPr>
          <p:nvPr>
            <p:ph type="ctrTitle"/>
          </p:nvPr>
        </p:nvSpPr>
        <p:spPr/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Section 2</a:t>
            </a:r>
            <a:r>
              <a:rPr lang="en-IN" dirty="0"/>
              <a:t/>
            </a:r>
            <a:br>
              <a:rPr lang="en-IN" dirty="0"/>
            </a:br>
            <a:r>
              <a:rPr lang="en-IN" sz="2400" dirty="0">
                <a:solidFill>
                  <a:schemeClr val="tx1"/>
                </a:solidFill>
              </a:rPr>
              <a:t>Lecture </a:t>
            </a:r>
            <a:r>
              <a:rPr lang="en-IN" sz="2400">
                <a:solidFill>
                  <a:schemeClr val="tx1"/>
                </a:solidFill>
              </a:rPr>
              <a:t>– 23 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7" name="Subtitle 6">
            <a:extLst>
              <a:ext uri="{FF2B5EF4-FFF2-40B4-BE49-F238E27FC236}">
                <a16:creationId xmlns="" xmlns:a16="http://schemas.microsoft.com/office/drawing/2014/main" id="{E3D7FEC2-9237-4DA4-BB56-9ACECE1211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63679" y="3810000"/>
            <a:ext cx="6400800" cy="533400"/>
          </a:xfrm>
        </p:spPr>
        <p:txBody>
          <a:bodyPr>
            <a:normAutofit lnSpcReduction="10000"/>
          </a:bodyPr>
          <a:lstStyle/>
          <a:p>
            <a:pPr algn="r"/>
            <a:r>
              <a:rPr lang="en-IN" b="1" dirty="0">
                <a:solidFill>
                  <a:srgbClr val="C00000"/>
                </a:solidFill>
              </a:rPr>
              <a:t>Prof. Varsha Dange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FACABF3-0CD9-4EEC-BAD0-86EB51425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2</a:t>
            </a:fld>
            <a:r>
              <a:rPr lang="en-US"/>
              <a:t> 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8F5DC-B5BA-47BA-870A-670EC4E29760}" type="datetime1">
              <a:rPr lang="en-US" smtClean="0"/>
              <a:pPr/>
              <a:t>25/04/2022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59986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45462C2-D04F-4652-A7C5-9D12E144A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-315912"/>
            <a:ext cx="1097280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User-defined Custom Exception 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EDFA7F8-331D-4795-9FA5-7558BEAA5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827088"/>
            <a:ext cx="11144250" cy="5611811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sz="3600" dirty="0"/>
              <a:t>Java provides us facility to create our own exceptions </a:t>
            </a:r>
          </a:p>
          <a:p>
            <a:pPr algn="just"/>
            <a:r>
              <a:rPr lang="en-US" sz="3600" dirty="0"/>
              <a:t>which are basically derived classes of Exception.</a:t>
            </a:r>
          </a:p>
          <a:p>
            <a:pPr algn="just"/>
            <a:r>
              <a:rPr lang="en-US" sz="3600" dirty="0"/>
              <a:t>For writing custom checked exception, extend Exception class.  </a:t>
            </a:r>
          </a:p>
          <a:p>
            <a:pPr algn="just"/>
            <a:r>
              <a:rPr lang="en-US" dirty="0"/>
              <a:t>Custom/user -defined exceptions in Java are those exceptions that are created by a programmer to meet the specific requirements of the application.</a:t>
            </a:r>
            <a:endParaRPr lang="en-US" sz="3600" b="1" dirty="0">
              <a:solidFill>
                <a:srgbClr val="FF0000"/>
              </a:solidFill>
            </a:endParaRPr>
          </a:p>
          <a:p>
            <a:pPr algn="just"/>
            <a:r>
              <a:rPr lang="en-US" dirty="0"/>
              <a:t>example:</a:t>
            </a:r>
          </a:p>
          <a:p>
            <a:pPr algn="just"/>
            <a:r>
              <a:rPr lang="en-US" dirty="0"/>
              <a:t>1. A banking application, a customer whose age is lower than 18 years, the program throws a custom exception indicating “needs to open joint account”.</a:t>
            </a:r>
          </a:p>
          <a:p>
            <a:pPr algn="just"/>
            <a:r>
              <a:rPr lang="en-US" dirty="0"/>
              <a:t>2. Voting age in India: If a person’s age entered is less than 18 years, the program throws “invalid age” as a custom exception</a:t>
            </a:r>
          </a:p>
          <a:p>
            <a:pPr lvl="0" fontAlgn="base">
              <a:spcAft>
                <a:spcPct val="0"/>
              </a:spcAft>
            </a:pPr>
            <a:endParaRPr lang="en-US" sz="3600" dirty="0"/>
          </a:p>
        </p:txBody>
      </p:sp>
    </p:spTree>
    <p:extLst>
      <p:ext uri="{BB962C8B-B14F-4D97-AF65-F5344CB8AC3E}">
        <p14:creationId xmlns="" xmlns:p14="http://schemas.microsoft.com/office/powerpoint/2010/main" val="4262903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45462C2-D04F-4652-A7C5-9D12E144A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-315912"/>
            <a:ext cx="10972800" cy="114300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How to create User-defined Custom Exception </a:t>
            </a:r>
            <a:endParaRPr lang="en-IN" sz="36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EDFA7F8-331D-4795-9FA5-7558BEAA5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827088"/>
            <a:ext cx="11144250" cy="5611811"/>
          </a:xfrm>
        </p:spPr>
        <p:txBody>
          <a:bodyPr>
            <a:normAutofit/>
          </a:bodyPr>
          <a:lstStyle/>
          <a:p>
            <a:pPr algn="just"/>
            <a:r>
              <a:rPr lang="en-US" b="1" dirty="0"/>
              <a:t>Step 1:</a:t>
            </a:r>
            <a:r>
              <a:rPr lang="en-US" dirty="0"/>
              <a:t> User-defined exceptions can be created simply by extending Exception class. </a:t>
            </a:r>
          </a:p>
          <a:p>
            <a:pPr marL="0" indent="0" algn="just">
              <a:buNone/>
            </a:pPr>
            <a:r>
              <a:rPr lang="en-US" dirty="0"/>
              <a:t>      		</a:t>
            </a:r>
            <a:r>
              <a:rPr lang="en-US" sz="2800" dirty="0"/>
              <a:t> class </a:t>
            </a:r>
            <a:r>
              <a:rPr lang="en-US" sz="2800" dirty="0" err="1"/>
              <a:t>OwnException</a:t>
            </a:r>
            <a:r>
              <a:rPr lang="en-US" sz="2800" dirty="0"/>
              <a:t> extends Exception</a:t>
            </a: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b="1" dirty="0"/>
              <a:t>Step 2:</a:t>
            </a:r>
            <a:r>
              <a:rPr lang="en-US" dirty="0"/>
              <a:t> If you do not want to store any exception details, define a default constructor in your own exception class.</a:t>
            </a:r>
          </a:p>
          <a:p>
            <a:pPr marL="0" indent="0" algn="just">
              <a:buNone/>
            </a:pPr>
            <a:r>
              <a:rPr lang="en-US" sz="2800" dirty="0"/>
              <a:t>           </a:t>
            </a:r>
            <a:r>
              <a:rPr lang="en-US" sz="2800" dirty="0" err="1"/>
              <a:t>OwnException</a:t>
            </a:r>
            <a:r>
              <a:rPr lang="en-US" sz="2800" dirty="0"/>
              <a:t> () { </a:t>
            </a:r>
          </a:p>
          <a:p>
            <a:pPr marL="0" indent="0" algn="just">
              <a:buNone/>
            </a:pPr>
            <a:r>
              <a:rPr lang="en-US" sz="2800" dirty="0"/>
              <a:t>                //body of constructor</a:t>
            </a:r>
          </a:p>
          <a:p>
            <a:pPr marL="0" indent="0" algn="just">
              <a:buNone/>
            </a:pPr>
            <a:r>
              <a:rPr lang="en-US" sz="2800" dirty="0"/>
              <a:t>		} </a:t>
            </a:r>
          </a:p>
          <a:p>
            <a:pPr algn="just"/>
            <a:endParaRPr lang="en-US" sz="3200" dirty="0"/>
          </a:p>
        </p:txBody>
      </p:sp>
    </p:spTree>
    <p:extLst>
      <p:ext uri="{BB962C8B-B14F-4D97-AF65-F5344CB8AC3E}">
        <p14:creationId xmlns="" xmlns:p14="http://schemas.microsoft.com/office/powerpoint/2010/main" val="2050290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45462C2-D04F-4652-A7C5-9D12E144A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-315912"/>
            <a:ext cx="10972800" cy="114300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How to create User-defined Custom Exception </a:t>
            </a:r>
            <a:endParaRPr lang="en-IN" sz="36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EDFA7F8-331D-4795-9FA5-7558BEAA5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827088"/>
            <a:ext cx="11144250" cy="5611811"/>
          </a:xfrm>
        </p:spPr>
        <p:txBody>
          <a:bodyPr>
            <a:normAutofit/>
          </a:bodyPr>
          <a:lstStyle/>
          <a:p>
            <a:pPr algn="just"/>
            <a:r>
              <a:rPr lang="en-US" b="1" dirty="0"/>
              <a:t>Step 3:</a:t>
            </a:r>
            <a:r>
              <a:rPr lang="en-US" dirty="0"/>
              <a:t> If you want to store exception details, define a parameterized constructor with string as a parameter, call superclass (Exception) constructor from this, and store variable “str”.</a:t>
            </a:r>
            <a:r>
              <a:rPr lang="en-US" b="1" dirty="0"/>
              <a:t> </a:t>
            </a:r>
          </a:p>
          <a:p>
            <a:pPr marL="0" indent="0" algn="just">
              <a:buNone/>
            </a:pPr>
            <a:r>
              <a:rPr lang="en-US" sz="2800" b="1" dirty="0"/>
              <a:t>         </a:t>
            </a:r>
            <a:r>
              <a:rPr lang="en-US" sz="2800" dirty="0" err="1"/>
              <a:t>OwnException</a:t>
            </a:r>
            <a:r>
              <a:rPr lang="en-US" sz="2800" dirty="0"/>
              <a:t> (String str){ </a:t>
            </a:r>
          </a:p>
          <a:p>
            <a:pPr marL="0" indent="0" algn="just">
              <a:buNone/>
            </a:pPr>
            <a:r>
              <a:rPr lang="en-US" sz="2800" dirty="0"/>
              <a:t>                super(str);	} </a:t>
            </a:r>
          </a:p>
          <a:p>
            <a:pPr algn="just"/>
            <a:r>
              <a:rPr lang="en-US" b="1" dirty="0"/>
              <a:t>Step 4:</a:t>
            </a:r>
            <a:r>
              <a:rPr lang="en-US" dirty="0"/>
              <a:t> In the last step, we need to create an object of user-defined exception class and throw it using throw clause.</a:t>
            </a:r>
          </a:p>
          <a:p>
            <a:pPr marL="0" indent="0" algn="just">
              <a:buNone/>
            </a:pPr>
            <a:r>
              <a:rPr lang="en-US" dirty="0"/>
              <a:t>         </a:t>
            </a:r>
            <a:r>
              <a:rPr lang="en-US" sz="2400" dirty="0" err="1"/>
              <a:t>OwnException</a:t>
            </a:r>
            <a:r>
              <a:rPr lang="en-US" sz="2400" dirty="0"/>
              <a:t> obj = new </a:t>
            </a:r>
            <a:r>
              <a:rPr lang="en-US" sz="2400" dirty="0" err="1"/>
              <a:t>OwnException</a:t>
            </a:r>
            <a:r>
              <a:rPr lang="en-US" sz="2400" dirty="0"/>
              <a:t>(“</a:t>
            </a:r>
            <a:r>
              <a:rPr lang="en-US" sz="2400" dirty="0" err="1"/>
              <a:t>ExceptionDetails</a:t>
            </a:r>
            <a:r>
              <a:rPr lang="en-US" sz="2400" dirty="0"/>
              <a:t>”);</a:t>
            </a:r>
          </a:p>
          <a:p>
            <a:pPr marL="0" indent="0" algn="just">
              <a:buNone/>
            </a:pPr>
            <a:r>
              <a:rPr lang="en-US" sz="2400" dirty="0"/>
              <a:t>            throw </a:t>
            </a:r>
            <a:r>
              <a:rPr lang="en-US" sz="2400" dirty="0" err="1"/>
              <a:t>obj</a:t>
            </a:r>
            <a:r>
              <a:rPr lang="en-US" sz="2400" dirty="0" smtClean="0"/>
              <a:t>;                      or           throw new </a:t>
            </a:r>
            <a:r>
              <a:rPr lang="en-US" sz="2400" dirty="0" err="1" smtClean="0"/>
              <a:t>OwnException</a:t>
            </a:r>
            <a:r>
              <a:rPr lang="en-US" sz="2400" dirty="0" smtClean="0"/>
              <a:t>(“</a:t>
            </a:r>
            <a:r>
              <a:rPr lang="en-US" sz="2400" dirty="0" err="1" smtClean="0"/>
              <a:t>ExceptionDetails</a:t>
            </a:r>
            <a:r>
              <a:rPr lang="en-US" sz="2400" dirty="0" smtClean="0"/>
              <a:t>”); </a:t>
            </a:r>
            <a:endParaRPr lang="en-US" sz="2400" dirty="0"/>
          </a:p>
          <a:p>
            <a:pPr algn="just"/>
            <a:r>
              <a:rPr lang="en-US" sz="2400" dirty="0"/>
              <a:t>    </a:t>
            </a:r>
            <a:r>
              <a:rPr lang="en-US" sz="2400" dirty="0">
                <a:hlinkClick r:id="rId2"/>
              </a:rPr>
              <a:t>Example</a:t>
            </a:r>
            <a:endParaRPr lang="en-US" dirty="0"/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7738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45462C2-D04F-4652-A7C5-9D12E144A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-315912"/>
            <a:ext cx="10972800" cy="114300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Chained Exception </a:t>
            </a:r>
            <a:endParaRPr lang="en-IN" sz="36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EDFA7F8-331D-4795-9FA5-7558BEAA5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827088"/>
            <a:ext cx="11144250" cy="5611811"/>
          </a:xfrm>
        </p:spPr>
        <p:txBody>
          <a:bodyPr>
            <a:normAutofit/>
          </a:bodyPr>
          <a:lstStyle/>
          <a:p>
            <a:r>
              <a:rPr lang="en-US" dirty="0" smtClean="0"/>
              <a:t>Java 2, version 1.4 added a new feature </a:t>
            </a:r>
            <a:r>
              <a:rPr lang="en-US" b="1" dirty="0" smtClean="0"/>
              <a:t>chained exceptions</a:t>
            </a:r>
            <a:r>
              <a:rPr lang="en-US" dirty="0" smtClean="0"/>
              <a:t>. </a:t>
            </a:r>
          </a:p>
          <a:p>
            <a:r>
              <a:rPr lang="en-US" dirty="0" smtClean="0"/>
              <a:t>The chained exceptions feature relates one exception with another exception. </a:t>
            </a:r>
          </a:p>
          <a:p>
            <a:r>
              <a:rPr lang="en-US" dirty="0" smtClean="0"/>
              <a:t>The second exception explains the cause of the first exception.</a:t>
            </a:r>
          </a:p>
          <a:p>
            <a:r>
              <a:rPr lang="en-US" b="1" dirty="0" smtClean="0"/>
              <a:t>Chained </a:t>
            </a:r>
            <a:r>
              <a:rPr lang="en-US" b="1" dirty="0"/>
              <a:t>exception in Java</a:t>
            </a:r>
            <a:r>
              <a:rPr lang="en-US" dirty="0"/>
              <a:t> is a technique to handle exceptions that occur one after another. </a:t>
            </a:r>
          </a:p>
          <a:p>
            <a:pPr algn="just"/>
            <a:r>
              <a:rPr lang="en-US" dirty="0" smtClean="0"/>
              <a:t>For </a:t>
            </a:r>
            <a:r>
              <a:rPr lang="en-US" dirty="0"/>
              <a:t>example, let us assume that a, b, and c are objects of three different exception types A, B, and C respectively. The object a of type A causes an exception of type B to occur and an object of B type also causes an exception of C type.</a:t>
            </a:r>
            <a:endParaRPr lang="en-US" sz="2400" dirty="0"/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090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45462C2-D04F-4652-A7C5-9D12E144A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-315912"/>
            <a:ext cx="10972800" cy="114300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Chained Exception </a:t>
            </a:r>
            <a:endParaRPr lang="en-IN" sz="36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EDFA7F8-331D-4795-9FA5-7558BEAA5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827088"/>
            <a:ext cx="11144250" cy="5611811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For example, consider a situation in which a method throws an </a:t>
            </a:r>
            <a:r>
              <a:rPr lang="en-US" dirty="0" err="1" smtClean="0"/>
              <a:t>ArithmeticException</a:t>
            </a:r>
            <a:r>
              <a:rPr lang="en-US" dirty="0" smtClean="0"/>
              <a:t> because of an attempt to divide by zero </a:t>
            </a:r>
          </a:p>
          <a:p>
            <a:pPr algn="just"/>
            <a:r>
              <a:rPr lang="en-US" dirty="0" smtClean="0"/>
              <a:t>but the actual cause of exception was an I/O error which caused the divisor to be zero.</a:t>
            </a:r>
          </a:p>
          <a:p>
            <a:pPr algn="just"/>
            <a:r>
              <a:rPr lang="en-US" dirty="0" smtClean="0"/>
              <a:t> The method will throw only </a:t>
            </a:r>
            <a:r>
              <a:rPr lang="en-US" dirty="0" err="1" smtClean="0"/>
              <a:t>ArithmeticException</a:t>
            </a:r>
            <a:r>
              <a:rPr lang="en-US" dirty="0" smtClean="0"/>
              <a:t> to the caller. </a:t>
            </a:r>
          </a:p>
          <a:p>
            <a:pPr algn="just"/>
            <a:r>
              <a:rPr lang="en-US" dirty="0" smtClean="0"/>
              <a:t>So the caller would not come to know about the actual cause of exception. </a:t>
            </a:r>
          </a:p>
          <a:p>
            <a:pPr algn="just"/>
            <a:r>
              <a:rPr lang="en-US" dirty="0" smtClean="0"/>
              <a:t>Chained Exception is used in such type of situations.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0902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45462C2-D04F-4652-A7C5-9D12E144A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-315912"/>
            <a:ext cx="10972800" cy="1143000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Constructors  of Throwable class to support Chained 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EDFA7F8-331D-4795-9FA5-7558BEAA5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827088"/>
            <a:ext cx="11144250" cy="5611811"/>
          </a:xfrm>
        </p:spPr>
        <p:txBody>
          <a:bodyPr>
            <a:normAutofit/>
          </a:bodyPr>
          <a:lstStyle/>
          <a:p>
            <a:r>
              <a:rPr lang="en-US" dirty="0" smtClean="0"/>
              <a:t>from 1.4 ,The </a:t>
            </a:r>
            <a:r>
              <a:rPr lang="en-US" dirty="0"/>
              <a:t>constructors that support chained exception in java are as follows:</a:t>
            </a:r>
          </a:p>
          <a:p>
            <a:r>
              <a:rPr lang="en-US" dirty="0"/>
              <a:t>1. </a:t>
            </a:r>
            <a:r>
              <a:rPr lang="en-US" b="1" dirty="0"/>
              <a:t>Throwable(Throwable </a:t>
            </a:r>
            <a:r>
              <a:rPr lang="en-US" b="1" dirty="0" err="1"/>
              <a:t>causeExc</a:t>
            </a:r>
            <a:r>
              <a:rPr lang="en-US" b="1" dirty="0"/>
              <a:t>)</a:t>
            </a:r>
            <a:r>
              <a:rPr lang="en-US" dirty="0"/>
              <a:t> // </a:t>
            </a:r>
            <a:r>
              <a:rPr lang="en-US" dirty="0" err="1"/>
              <a:t>causeExc</a:t>
            </a:r>
            <a:r>
              <a:rPr lang="en-US" dirty="0"/>
              <a:t> is exception that causes current exception.</a:t>
            </a:r>
            <a:br>
              <a:rPr lang="en-US" dirty="0"/>
            </a:br>
            <a:r>
              <a:rPr lang="en-US" dirty="0"/>
              <a:t>2. </a:t>
            </a:r>
            <a:r>
              <a:rPr lang="en-US" b="1" dirty="0"/>
              <a:t>Throwable(String msg, </a:t>
            </a:r>
            <a:r>
              <a:rPr lang="en-US" b="1" dirty="0" err="1"/>
              <a:t>causeExc</a:t>
            </a:r>
            <a:r>
              <a:rPr lang="en-US" b="1" dirty="0"/>
              <a:t>)</a:t>
            </a:r>
            <a:r>
              <a:rPr lang="en-US" dirty="0"/>
              <a:t> // msg is an exception message and </a:t>
            </a:r>
            <a:r>
              <a:rPr lang="en-US" dirty="0" err="1"/>
              <a:t>causeExc</a:t>
            </a:r>
            <a:r>
              <a:rPr lang="en-US" dirty="0"/>
              <a:t> is exception that causes the current exception.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20599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45462C2-D04F-4652-A7C5-9D12E144A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-315912"/>
            <a:ext cx="10972800" cy="1143000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Methods of Throwable class to support Chained 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EDFA7F8-331D-4795-9FA5-7558BEAA5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827088"/>
            <a:ext cx="11144250" cy="5611811"/>
          </a:xfrm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sz="2800" b="1" dirty="0" err="1"/>
              <a:t>toString</a:t>
            </a:r>
            <a:r>
              <a:rPr lang="en-US" sz="2800" b="1" dirty="0"/>
              <a:t>():</a:t>
            </a:r>
            <a:r>
              <a:rPr lang="en-US" sz="2800" dirty="0"/>
              <a:t> This method returns an exception followed by a description of the exception. The general syntax is as follows: 	</a:t>
            </a:r>
          </a:p>
          <a:p>
            <a:pPr marL="0" indent="0" algn="just">
              <a:buNone/>
            </a:pPr>
            <a:r>
              <a:rPr lang="en-US" sz="2800" dirty="0"/>
              <a:t>		</a:t>
            </a:r>
            <a:r>
              <a:rPr lang="en-US" sz="2800" u="sng" dirty="0" smtClean="0"/>
              <a:t>public    </a:t>
            </a:r>
            <a:r>
              <a:rPr lang="en-US" sz="2800" u="sng" dirty="0"/>
              <a:t>String </a:t>
            </a:r>
            <a:r>
              <a:rPr lang="en-US" sz="2800" u="sng" dirty="0" smtClean="0"/>
              <a:t>    toString()</a:t>
            </a:r>
            <a:endParaRPr lang="en-US" sz="2800" u="sng" dirty="0"/>
          </a:p>
          <a:p>
            <a:pPr marL="0" indent="0" algn="just">
              <a:buNone/>
            </a:pPr>
            <a:endParaRPr lang="en-US" sz="2800" u="sng" dirty="0"/>
          </a:p>
          <a:p>
            <a:pPr marL="0" indent="0" algn="just">
              <a:buNone/>
            </a:pPr>
            <a:r>
              <a:rPr lang="en-US" sz="2800" b="1" dirty="0"/>
              <a:t>2. </a:t>
            </a:r>
            <a:r>
              <a:rPr lang="en-US" sz="2800" b="1" dirty="0" err="1"/>
              <a:t>getMessage</a:t>
            </a:r>
            <a:r>
              <a:rPr lang="en-US" sz="2800" b="1" dirty="0"/>
              <a:t>():</a:t>
            </a:r>
            <a:r>
              <a:rPr lang="en-US" sz="2800" dirty="0"/>
              <a:t> It returns the description of exception. </a:t>
            </a:r>
          </a:p>
          <a:p>
            <a:pPr marL="400050" lvl="1" indent="0" algn="just">
              <a:buNone/>
            </a:pPr>
            <a:r>
              <a:rPr lang="en-US" dirty="0"/>
              <a:t>                   </a:t>
            </a:r>
            <a:r>
              <a:rPr lang="en-US" u="sng" dirty="0"/>
              <a:t>public </a:t>
            </a:r>
            <a:r>
              <a:rPr lang="en-US" u="sng" dirty="0" smtClean="0"/>
              <a:t>   String    </a:t>
            </a:r>
            <a:r>
              <a:rPr lang="en-US" u="sng" dirty="0" err="1" smtClean="0"/>
              <a:t>getMessage</a:t>
            </a:r>
            <a:r>
              <a:rPr lang="en-US" u="sng" dirty="0" smtClean="0"/>
              <a:t>()</a:t>
            </a:r>
            <a:endParaRPr lang="en-US" u="sng" dirty="0"/>
          </a:p>
          <a:p>
            <a:pPr marL="400050" lvl="1" indent="0" algn="just">
              <a:buNone/>
            </a:pPr>
            <a:endParaRPr lang="en-US" u="sng" dirty="0"/>
          </a:p>
          <a:p>
            <a:pPr marL="0" indent="0" algn="just">
              <a:buNone/>
            </a:pPr>
            <a:r>
              <a:rPr lang="en-US" sz="2800" b="1" dirty="0"/>
              <a:t>3. </a:t>
            </a:r>
            <a:r>
              <a:rPr lang="en-US" sz="2800" b="1" dirty="0" err="1"/>
              <a:t>printStackTrace</a:t>
            </a:r>
            <a:r>
              <a:rPr lang="en-US" sz="2800" b="1" dirty="0"/>
              <a:t>():</a:t>
            </a:r>
            <a:r>
              <a:rPr lang="en-US" sz="2800" dirty="0"/>
              <a:t> This method displays stack trace. It returns nothing.  		</a:t>
            </a:r>
            <a:r>
              <a:rPr lang="en-US" sz="2800" u="sng" dirty="0"/>
              <a:t>public </a:t>
            </a:r>
            <a:r>
              <a:rPr lang="en-US" sz="2800" u="sng" dirty="0" smtClean="0"/>
              <a:t>   void    </a:t>
            </a:r>
            <a:r>
              <a:rPr lang="en-US" sz="2800" u="sng" dirty="0" err="1" smtClean="0"/>
              <a:t>printStackTrace</a:t>
            </a:r>
            <a:r>
              <a:rPr lang="en-US" sz="2800" u="sng" dirty="0" smtClean="0"/>
              <a:t>()</a:t>
            </a:r>
            <a:endParaRPr lang="en-US" sz="2800" u="sng" dirty="0"/>
          </a:p>
          <a:p>
            <a:pPr marL="0" indent="0" algn="just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2570862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OP_21-22" id="{3BB6369F-73EF-4F0F-872D-38F434AC5059}" vid="{1DF60808-1836-4FC8-BCA8-1518923398BB}"/>
    </a:ext>
  </a:extLst>
</a:theme>
</file>

<file path=ppt/theme/theme2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Theme1" id="{80ADAB7D-A020-4056-A91E-AB977729C1C2}" vid="{3CDE05E5-7F5C-42B8-9293-3D2A49FC2B62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documentManagement/types"/>
    <ds:schemaRef ds:uri="http://www.w3.org/XML/1998/namespace"/>
    <ds:schemaRef ds:uri="http://purl.org/dc/elements/1.1/"/>
    <ds:schemaRef ds:uri="http://purl.org/dc/dcmitype/"/>
    <ds:schemaRef ds:uri="71af3243-3dd4-4a8d-8c0d-dd76da1f02a5"/>
    <ds:schemaRef ds:uri="16c05727-aa75-4e4a-9b5f-8a80a1165891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{6D2A1871-C02E-43C0-8717-5684970A3C60}tf78438558_win32</Template>
  <TotalTime>11906</TotalTime>
  <Words>195</Words>
  <Application>Microsoft Office PowerPoint</Application>
  <PresentationFormat>Custom</PresentationFormat>
  <Paragraphs>105</Paragraphs>
  <Slides>13</Slides>
  <Notes>0</Notes>
  <HiddenSlides>2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Office Theme</vt:lpstr>
      <vt:lpstr>Theme1</vt:lpstr>
      <vt:lpstr>Object Oriented Programming</vt:lpstr>
      <vt:lpstr>Section 2 Lecture – 23 </vt:lpstr>
      <vt:lpstr>User-defined Custom Exception </vt:lpstr>
      <vt:lpstr>How to create User-defined Custom Exception </vt:lpstr>
      <vt:lpstr>How to create User-defined Custom Exception </vt:lpstr>
      <vt:lpstr>Chained Exception </vt:lpstr>
      <vt:lpstr>Chained Exception </vt:lpstr>
      <vt:lpstr>Constructors  of Throwable class to support Chained Exceptions</vt:lpstr>
      <vt:lpstr>Methods of Throwable class to support Chained Exceptions</vt:lpstr>
      <vt:lpstr>Methods of Throwable class to support Chained Exceptions</vt:lpstr>
      <vt:lpstr>Slide 11</vt:lpstr>
      <vt:lpstr>Slide 12</vt:lpstr>
      <vt:lpstr>Nested try block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 Unit4</dc:title>
  <dc:creator>Varsha Dange</dc:creator>
  <cp:lastModifiedBy>Rahul Dange</cp:lastModifiedBy>
  <cp:revision>155</cp:revision>
  <dcterms:created xsi:type="dcterms:W3CDTF">2021-08-24T09:58:05Z</dcterms:created>
  <dcterms:modified xsi:type="dcterms:W3CDTF">2022-04-25T16:18:04Z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