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525" r:id="rId2"/>
    <p:sldId id="291" r:id="rId3"/>
    <p:sldId id="1526" r:id="rId4"/>
    <p:sldId id="1531" r:id="rId5"/>
    <p:sldId id="1543" r:id="rId6"/>
    <p:sldId id="1546" r:id="rId7"/>
    <p:sldId id="1547" r:id="rId8"/>
    <p:sldId id="1557" r:id="rId9"/>
    <p:sldId id="1602" r:id="rId10"/>
    <p:sldId id="1560" r:id="rId11"/>
    <p:sldId id="1563" r:id="rId12"/>
    <p:sldId id="1562" r:id="rId13"/>
    <p:sldId id="1561" r:id="rId14"/>
    <p:sldId id="1559" r:id="rId15"/>
    <p:sldId id="1558" r:id="rId16"/>
    <p:sldId id="1551" r:id="rId17"/>
    <p:sldId id="1564" r:id="rId18"/>
    <p:sldId id="1565" r:id="rId19"/>
    <p:sldId id="1566" r:id="rId20"/>
    <p:sldId id="1567" r:id="rId21"/>
    <p:sldId id="1568" r:id="rId22"/>
    <p:sldId id="1569" r:id="rId23"/>
    <p:sldId id="1570" r:id="rId24"/>
    <p:sldId id="1571" r:id="rId25"/>
    <p:sldId id="1572" r:id="rId26"/>
    <p:sldId id="1573" r:id="rId27"/>
    <p:sldId id="1579" r:id="rId28"/>
    <p:sldId id="1580" r:id="rId29"/>
    <p:sldId id="1574" r:id="rId30"/>
    <p:sldId id="1575" r:id="rId31"/>
    <p:sldId id="1576" r:id="rId32"/>
    <p:sldId id="1577" r:id="rId33"/>
    <p:sldId id="1578" r:id="rId34"/>
    <p:sldId id="1582" r:id="rId35"/>
    <p:sldId id="1585" r:id="rId36"/>
    <p:sldId id="1603" r:id="rId37"/>
    <p:sldId id="1584" r:id="rId38"/>
    <p:sldId id="1583" r:id="rId39"/>
    <p:sldId id="1586" r:id="rId40"/>
    <p:sldId id="1587" r:id="rId41"/>
    <p:sldId id="1588" r:id="rId42"/>
    <p:sldId id="1589" r:id="rId43"/>
    <p:sldId id="1590" r:id="rId44"/>
    <p:sldId id="1591" r:id="rId45"/>
    <p:sldId id="1592" r:id="rId46"/>
    <p:sldId id="1593" r:id="rId47"/>
    <p:sldId id="1594" r:id="rId48"/>
    <p:sldId id="1595" r:id="rId49"/>
    <p:sldId id="1596" r:id="rId50"/>
    <p:sldId id="1597" r:id="rId51"/>
    <p:sldId id="1599" r:id="rId52"/>
    <p:sldId id="1600" r:id="rId53"/>
    <p:sldId id="160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EbMxg3roM" TargetMode="External"/><Relationship Id="rId2" Type="http://schemas.openxmlformats.org/officeDocument/2006/relationships/hyperlink" Target="https://onlinegdb.com/RjHLZvOV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gdb.com/aPo-Gn7ay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aYECvKSJY" TargetMode="External"/><Relationship Id="rId2" Type="http://schemas.openxmlformats.org/officeDocument/2006/relationships/hyperlink" Target="https://onlinegdb.com/tHHOjJF8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onlinegdb.com/3acFQos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CZYL-8malR" TargetMode="External"/><Relationship Id="rId4" Type="http://schemas.openxmlformats.org/officeDocument/2006/relationships/hyperlink" Target="https://onlinegdb.com/1k_vObQa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4IrG1S9U" TargetMode="External"/><Relationship Id="rId2" Type="http://schemas.openxmlformats.org/officeDocument/2006/relationships/hyperlink" Target="https://onlinegdb.com/3acFQos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zLMCfhAvb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Qoamhpqw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GRgQI1q4" TargetMode="External"/><Relationship Id="rId2" Type="http://schemas.openxmlformats.org/officeDocument/2006/relationships/hyperlink" Target="https://onlinegdb.com/sq3DlJ7h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Uvi6P4uhZ" TargetMode="External"/><Relationship Id="rId2" Type="http://schemas.openxmlformats.org/officeDocument/2006/relationships/hyperlink" Target="https://onlinegdb.com/dMLLpAR2r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kbLeZvYV8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nlinegdb.com/PaSNchE_Q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nlinegdb.com/0-0EM1PR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MuGNGbdyT" TargetMode="External"/><Relationship Id="rId2" Type="http://schemas.openxmlformats.org/officeDocument/2006/relationships/hyperlink" Target="https://onlinegdb.com/8LDtg9Ot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og6m0XY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– 28</a:t>
            </a:r>
            <a:br>
              <a:rPr lang="en-IN" sz="2400" dirty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15/11/2022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Collection Hierarchy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BAE456B-719B-4785-B49D-78C1D4056F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441" y="838200"/>
            <a:ext cx="10729192" cy="55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Collection Hierarchy in 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1463064" cy="5256583"/>
          </a:xfrm>
        </p:spPr>
        <p:txBody>
          <a:bodyPr>
            <a:normAutofit/>
          </a:bodyPr>
          <a:lstStyle/>
          <a:p>
            <a:r>
              <a:rPr lang="en-US" sz="2800" dirty="0"/>
              <a:t>The collection in java is the root interface of the collection framework </a:t>
            </a:r>
          </a:p>
          <a:p>
            <a:r>
              <a:rPr lang="en-US" sz="2800" dirty="0"/>
              <a:t>List, Set, and Queue are the main child interfaces of the collection interface.</a:t>
            </a:r>
          </a:p>
          <a:p>
            <a:r>
              <a:rPr lang="en-US" sz="2800" dirty="0"/>
              <a:t>The Map interface is also part of the java collections framework</a:t>
            </a:r>
          </a:p>
          <a:p>
            <a:r>
              <a:rPr lang="en-US" sz="2800" dirty="0"/>
              <a:t> but  it does not inherit the collection interface. </a:t>
            </a:r>
          </a:p>
          <a:p>
            <a:r>
              <a:rPr lang="en-US" sz="2800" dirty="0"/>
              <a:t>The map interface is preferred when values are stored in the form of keys and value pairs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B4AA95-3644-49AA-B4E1-7B7102ACDC17}"/>
              </a:ext>
            </a:extLst>
          </p:cNvPr>
          <p:cNvSpPr/>
          <p:nvPr/>
        </p:nvSpPr>
        <p:spPr>
          <a:xfrm>
            <a:off x="9607214" y="642918"/>
            <a:ext cx="212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Collection Hierarchy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833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Iterable</a:t>
            </a:r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3285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Iterable interface is the </a:t>
            </a:r>
            <a:r>
              <a:rPr lang="en-US" sz="2800" dirty="0" smtClean="0"/>
              <a:t>parent </a:t>
            </a:r>
            <a:r>
              <a:rPr lang="en-US" sz="2800" dirty="0"/>
              <a:t>interface for all the collection classes. </a:t>
            </a:r>
          </a:p>
          <a:p>
            <a:pPr algn="just"/>
            <a:r>
              <a:rPr lang="en-US" sz="2800" dirty="0"/>
              <a:t>The Collection interface extends the Iterable interface </a:t>
            </a:r>
          </a:p>
          <a:p>
            <a:pPr algn="just"/>
            <a:r>
              <a:rPr lang="en-US" sz="2800" dirty="0"/>
              <a:t>all the subclasses of Collection interface also implement the Iterable interface.</a:t>
            </a:r>
          </a:p>
          <a:p>
            <a:pPr algn="just"/>
            <a:r>
              <a:rPr lang="en-US" sz="2800" dirty="0"/>
              <a:t>The iterable interface has only one abstract method called </a:t>
            </a:r>
            <a:r>
              <a:rPr lang="en-US" sz="2800" b="1" dirty="0"/>
              <a:t>iterator().</a:t>
            </a:r>
          </a:p>
          <a:p>
            <a:pPr lvl="1" algn="just"/>
            <a:r>
              <a:rPr lang="en-US" dirty="0"/>
              <a:t>Iterator&lt;T&gt; iterator()  </a:t>
            </a:r>
          </a:p>
          <a:p>
            <a:pPr marL="0" indent="0" algn="just">
              <a:buNone/>
            </a:pPr>
            <a:r>
              <a:rPr lang="en-US" dirty="0"/>
              <a:t>       </a:t>
            </a:r>
            <a:r>
              <a:rPr lang="en-US" sz="2800" dirty="0"/>
              <a:t>It returns the iterator over the elements of type T.</a:t>
            </a:r>
          </a:p>
          <a:p>
            <a:pPr algn="just"/>
            <a:r>
              <a:rPr lang="en-US" sz="2800" dirty="0"/>
              <a:t>The function of the iterator method is to return the iterator object.</a:t>
            </a:r>
          </a:p>
          <a:p>
            <a:pPr algn="just"/>
            <a:r>
              <a:rPr lang="en-US" sz="2800" dirty="0"/>
              <a:t>Using this iterator object, we can iterate over the elements of the collection.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D4B757-20C6-4A47-86CE-041BA06EB665}"/>
              </a:ext>
            </a:extLst>
          </p:cNvPr>
          <p:cNvSpPr/>
          <p:nvPr/>
        </p:nvSpPr>
        <p:spPr>
          <a:xfrm>
            <a:off x="9607214" y="642918"/>
            <a:ext cx="212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Collection Hierarchy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02398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Collection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400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basic interface of the collections framework is the Collection interface which is the root interface of all collections in the API .</a:t>
            </a:r>
          </a:p>
          <a:p>
            <a:pPr algn="just"/>
            <a:r>
              <a:rPr lang="en-US" sz="2800" dirty="0"/>
              <a:t>It provides the basic operations for adding and removing elements in the collection.</a:t>
            </a:r>
          </a:p>
          <a:p>
            <a:pPr algn="just"/>
            <a:r>
              <a:rPr lang="en-US" sz="2800" dirty="0"/>
              <a:t>The Collection interface extends the Iterable interface.</a:t>
            </a:r>
          </a:p>
          <a:p>
            <a:pPr algn="just"/>
            <a:r>
              <a:rPr lang="en-US" sz="2800" dirty="0"/>
              <a:t>The iterable interface has only one method called iterator(). </a:t>
            </a:r>
          </a:p>
          <a:p>
            <a:pPr algn="just"/>
            <a:r>
              <a:rPr lang="en-US" sz="2800" dirty="0"/>
              <a:t>The function of the iterator method is to return the iterator object.</a:t>
            </a:r>
          </a:p>
          <a:p>
            <a:pPr algn="just"/>
            <a:r>
              <a:rPr lang="en-US" sz="2800" dirty="0"/>
              <a:t>Using this iterator object, we can iterate over the elements of the collection.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1AEDB3-2E28-4EC8-843C-C8C9FB7A4AC6}"/>
              </a:ext>
            </a:extLst>
          </p:cNvPr>
          <p:cNvSpPr/>
          <p:nvPr/>
        </p:nvSpPr>
        <p:spPr>
          <a:xfrm>
            <a:off x="9607214" y="642918"/>
            <a:ext cx="212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Collection Hierarchy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145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Methods of Collection Interface in Java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576F72E-8633-4915-AEFB-6D1DFAD4F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0830063"/>
              </p:ext>
            </p:extLst>
          </p:nvPr>
        </p:nvGraphicFramePr>
        <p:xfrm>
          <a:off x="1127448" y="827584"/>
          <a:ext cx="10801200" cy="560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149">
                  <a:extLst>
                    <a:ext uri="{9D8B030D-6E8A-4147-A177-3AD203B41FA5}">
                      <a16:colId xmlns:a16="http://schemas.microsoft.com/office/drawing/2014/main" xmlns="" val="3093126550"/>
                    </a:ext>
                  </a:extLst>
                </a:gridCol>
                <a:gridCol w="7038051">
                  <a:extLst>
                    <a:ext uri="{9D8B030D-6E8A-4147-A177-3AD203B41FA5}">
                      <a16:colId xmlns:a16="http://schemas.microsoft.com/office/drawing/2014/main" xmlns="" val="1220183438"/>
                    </a:ext>
                  </a:extLst>
                </a:gridCol>
              </a:tblGrid>
              <a:tr h="497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5161753"/>
                  </a:ext>
                </a:extLst>
              </a:tr>
              <a:tr h="612513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add(Object element) : boolean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add or insert an element in the collection.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xmlns="" val="2226440400"/>
                  </a:ext>
                </a:extLst>
              </a:tr>
              <a:tr h="465765">
                <a:tc>
                  <a:txBody>
                    <a:bodyPr/>
                    <a:lstStyle/>
                    <a:p>
                      <a:r>
                        <a:rPr lang="en-US" dirty="0" err="1"/>
                        <a:t>addAll</a:t>
                      </a:r>
                      <a:r>
                        <a:rPr lang="en-US" dirty="0"/>
                        <a:t>(Collection c) : boolean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adds a collection of elements to the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7863620"/>
                  </a:ext>
                </a:extLst>
              </a:tr>
              <a:tr h="465765">
                <a:tc>
                  <a:txBody>
                    <a:bodyPr/>
                    <a:lstStyle/>
                    <a:p>
                      <a:r>
                        <a:rPr lang="en-US" dirty="0"/>
                        <a:t>clear() :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clears or removes all the elements from the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9132458"/>
                  </a:ext>
                </a:extLst>
              </a:tr>
              <a:tr h="465765">
                <a:tc>
                  <a:txBody>
                    <a:bodyPr/>
                    <a:lstStyle/>
                    <a:p>
                      <a:r>
                        <a:rPr lang="en-US" dirty="0"/>
                        <a:t>contains(Object element)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checks that element is present or not in a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4399394"/>
                  </a:ext>
                </a:extLst>
              </a:tr>
              <a:tr h="803923">
                <a:tc>
                  <a:txBody>
                    <a:bodyPr/>
                    <a:lstStyle/>
                    <a:p>
                      <a:r>
                        <a:rPr lang="en-US" dirty="0" err="1"/>
                        <a:t>containsAll</a:t>
                      </a:r>
                      <a:r>
                        <a:rPr lang="en-US" dirty="0"/>
                        <a:t>(Collection c)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true if the collection contains all of the elements in the given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037940"/>
                  </a:ext>
                </a:extLst>
              </a:tr>
              <a:tr h="459384">
                <a:tc>
                  <a:txBody>
                    <a:bodyPr/>
                    <a:lstStyle/>
                    <a:p>
                      <a:r>
                        <a:rPr lang="en-US" dirty="0"/>
                        <a:t>equals(Object element)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checks for equality with another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824951"/>
                  </a:ext>
                </a:extLst>
              </a:tr>
              <a:tr h="459384">
                <a:tc>
                  <a:txBody>
                    <a:bodyPr/>
                    <a:lstStyle/>
                    <a:p>
                      <a:r>
                        <a:rPr lang="en-US" dirty="0" err="1"/>
                        <a:t>hashCode</a:t>
                      </a:r>
                      <a:r>
                        <a:rPr lang="en-US" dirty="0"/>
                        <a:t>() :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hash code number for the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511566"/>
                  </a:ext>
                </a:extLst>
              </a:tr>
              <a:tr h="459384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 returns true if a collection is empty.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158758"/>
                  </a:ext>
                </a:extLst>
              </a:tr>
              <a:tr h="459384">
                <a:tc>
                  <a:txBody>
                    <a:bodyPr/>
                    <a:lstStyle/>
                    <a:p>
                      <a:r>
                        <a:rPr lang="en-US" dirty="0"/>
                        <a:t>iterator() : 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an iterator over the elements in this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403688"/>
                  </a:ext>
                </a:extLst>
              </a:tr>
              <a:tr h="459384">
                <a:tc>
                  <a:txBody>
                    <a:bodyPr/>
                    <a:lstStyle/>
                    <a:p>
                      <a:r>
                        <a:rPr lang="en-US" dirty="0"/>
                        <a:t>remove(Object element) 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removes a specified element from the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942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18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Methods of Collection Interface in Java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576F72E-8633-4915-AEFB-6D1DFAD4F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1044583"/>
              </p:ext>
            </p:extLst>
          </p:nvPr>
        </p:nvGraphicFramePr>
        <p:xfrm>
          <a:off x="1127448" y="827584"/>
          <a:ext cx="10540751" cy="484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3093126550"/>
                    </a:ext>
                  </a:extLst>
                </a:gridCol>
                <a:gridCol w="6868343">
                  <a:extLst>
                    <a:ext uri="{9D8B030D-6E8A-4147-A177-3AD203B41FA5}">
                      <a16:colId xmlns:a16="http://schemas.microsoft.com/office/drawing/2014/main" xmlns="" val="1220183438"/>
                    </a:ext>
                  </a:extLst>
                </a:gridCol>
              </a:tblGrid>
              <a:tr h="50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>
                          <a:effectLst/>
                        </a:rPr>
                        <a:t>Method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5161753"/>
                  </a:ext>
                </a:extLst>
              </a:tr>
              <a:tr h="62528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dirty="0" err="1"/>
                        <a:t>removeAll</a:t>
                      </a:r>
                      <a:r>
                        <a:rPr lang="en-US" dirty="0"/>
                        <a:t>(Collection c) : boolean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 removes all elements from the collection. 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:a16="http://schemas.microsoft.com/office/drawing/2014/main" xmlns="" val="2226440400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(Predicate filter)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removes all the elements of this collection that satisfy the given 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predicate.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037940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r>
                        <a:rPr lang="en-US" dirty="0" err="1"/>
                        <a:t>retainAll</a:t>
                      </a:r>
                      <a:r>
                        <a:rPr lang="en-US" dirty="0"/>
                        <a:t>(Collection c) : boolean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retains only the elements in this collection that are contained in the specified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824951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r>
                        <a:rPr lang="en-US" dirty="0"/>
                        <a:t>size() :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size() method returns the total number of elements in the collection.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511566"/>
                  </a:ext>
                </a:extLst>
              </a:tr>
              <a:tr h="468962">
                <a:tc>
                  <a:txBody>
                    <a:bodyPr/>
                    <a:lstStyle/>
                    <a:p>
                      <a:r>
                        <a:rPr lang="en-US" dirty="0" err="1"/>
                        <a:t>toArray</a:t>
                      </a:r>
                      <a:r>
                        <a:rPr lang="en-US" dirty="0"/>
                        <a:t>() : Object[]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elements of a collection in the form of an array.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158758"/>
                  </a:ext>
                </a:extLst>
              </a:tr>
              <a:tr h="692899"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max()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return the maximum value present in the collection.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403688"/>
                  </a:ext>
                </a:extLst>
              </a:tr>
              <a:tr h="468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942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126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List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247040" cy="53285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list is a child interface of Collections in java.</a:t>
            </a:r>
          </a:p>
          <a:p>
            <a:pPr algn="just"/>
            <a:r>
              <a:rPr lang="en-US" sz="3000" dirty="0"/>
              <a:t>It’s elements are arranged sequentially ordered.</a:t>
            </a:r>
          </a:p>
          <a:p>
            <a:pPr algn="just"/>
            <a:r>
              <a:rPr lang="en-US" sz="3000" dirty="0"/>
              <a:t>the order is retained in which we add elements, and the same sequence we will get while retrieving elements.(FIFO)</a:t>
            </a:r>
          </a:p>
          <a:p>
            <a:pPr algn="just"/>
            <a:r>
              <a:rPr lang="en-US" sz="3000" dirty="0"/>
              <a:t>We can insert elements into the list at any location. </a:t>
            </a:r>
          </a:p>
          <a:p>
            <a:pPr algn="just"/>
            <a:r>
              <a:rPr lang="en-US" sz="3000" dirty="0"/>
              <a:t>Duplicate elements are allowed.</a:t>
            </a:r>
          </a:p>
          <a:p>
            <a:pPr algn="just"/>
            <a:r>
              <a:rPr lang="en-US" sz="3000" dirty="0"/>
              <a:t>JVM differentiates duplicate elements by using ‘index’.</a:t>
            </a:r>
          </a:p>
          <a:p>
            <a:pPr algn="just"/>
            <a:r>
              <a:rPr lang="en-US" sz="3000" dirty="0"/>
              <a:t>List Interface is implemented by using ArrayList, LinkedList, and Vector class.</a:t>
            </a:r>
          </a:p>
          <a:p>
            <a:pPr algn="just"/>
            <a:r>
              <a:rPr lang="en-US" sz="3000" dirty="0"/>
              <a:t>It allows for storing null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247B84-90D0-4FE9-A080-810B3143BB1A}"/>
              </a:ext>
            </a:extLst>
          </p:cNvPr>
          <p:cNvSpPr/>
          <p:nvPr/>
        </p:nvSpPr>
        <p:spPr>
          <a:xfrm>
            <a:off x="9607214" y="642918"/>
            <a:ext cx="212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Collection Hierarchy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872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List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4"/>
            <a:ext cx="11247040" cy="532859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 It provides a special Iterator called a ListIterator .</a:t>
            </a:r>
          </a:p>
          <a:p>
            <a:pPr algn="just"/>
            <a:r>
              <a:rPr lang="en-US" sz="2800" dirty="0"/>
              <a:t>that allows accessing the elements in the forward direction using hasNext() and next() methods.</a:t>
            </a:r>
          </a:p>
          <a:p>
            <a:pPr algn="just"/>
            <a:r>
              <a:rPr lang="en-US" sz="2800" dirty="0"/>
              <a:t>In the reverse direction, it accesses elements using </a:t>
            </a:r>
            <a:r>
              <a:rPr lang="en-US" sz="2800" dirty="0" err="1"/>
              <a:t>hasPrevious</a:t>
            </a:r>
            <a:r>
              <a:rPr lang="en-US" sz="2800" dirty="0"/>
              <a:t>() and previous() methods. </a:t>
            </a:r>
          </a:p>
          <a:p>
            <a:pPr algn="just"/>
            <a:r>
              <a:rPr lang="en-US" sz="2800" dirty="0"/>
              <a:t>We can add, remove elements of the collection, and can also replace the existing elements with the new element using ListIterator.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247B84-90D0-4FE9-A080-810B3143BB1A}"/>
              </a:ext>
            </a:extLst>
          </p:cNvPr>
          <p:cNvSpPr/>
          <p:nvPr/>
        </p:nvSpPr>
        <p:spPr>
          <a:xfrm>
            <a:off x="9607214" y="642918"/>
            <a:ext cx="212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 action="ppaction://hlinksldjump"/>
              </a:rPr>
              <a:t>Collection Hierarchy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778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List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 </a:t>
            </a:r>
            <a:r>
              <a:rPr lang="en-US" b="1" dirty="0"/>
              <a:t>How to create a List in Java?</a:t>
            </a:r>
          </a:p>
          <a:p>
            <a:pPr algn="just"/>
            <a:r>
              <a:rPr lang="en-US" dirty="0"/>
              <a:t>To create a list in java, we can use one of its two concrete subclasses:  ArrayList, and LinkedList. 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F8E32C-533E-4653-9412-A091A8C8C4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5800" y="2564904"/>
            <a:ext cx="288032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00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List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b="1" dirty="0"/>
              <a:t>How to create Generic List Object in Java?</a:t>
            </a:r>
          </a:p>
          <a:p>
            <a:pPr algn="just"/>
            <a:r>
              <a:rPr lang="en-US" dirty="0"/>
              <a:t>After the introduction of Generic in Java 1.5, we can restrict the type of object that can be stored in the list.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C867216-1891-4523-8FC3-E2C260682C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7568" y="2636912"/>
            <a:ext cx="8640960" cy="33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8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Collection?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Initially, collection framework is simply called Java.util package or </a:t>
            </a:r>
            <a:r>
              <a:rPr lang="en-US" sz="2800" b="1" dirty="0"/>
              <a:t>Collection API</a:t>
            </a:r>
            <a:r>
              <a:rPr lang="en-US" sz="2800" dirty="0"/>
              <a:t>. Later on, Sun Microsystem had introduced the collection framework in Java 1.2. It was developed and designed by “Joshua Bloch”.</a:t>
            </a:r>
          </a:p>
          <a:p>
            <a:pPr algn="just"/>
            <a:r>
              <a:rPr lang="en-US" sz="2800" dirty="0"/>
              <a:t>Later on, after Java 1.2, it is known as collections framework. From Java 1.5 onwards, The Sun Microsystem added some more new concepts called Generics.</a:t>
            </a:r>
          </a:p>
          <a:p>
            <a:pPr algn="just"/>
            <a:r>
              <a:rPr lang="en-US" sz="2800" dirty="0"/>
              <a:t>Due to adding Generics concepts, a lot of changes happened in the collections classes. That’s why Java 1.5 onwards, people started calling it </a:t>
            </a:r>
            <a:r>
              <a:rPr lang="en-US" sz="2800" b="1" dirty="0"/>
              <a:t>Collections and Generics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Generics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Using Generics, it is possible to create classes that work with different data types. </a:t>
            </a:r>
          </a:p>
          <a:p>
            <a:pPr algn="just"/>
            <a:r>
              <a:rPr lang="en-US" sz="2800" b="1" dirty="0">
                <a:hlinkClick r:id="rId2"/>
              </a:rPr>
              <a:t>Example</a:t>
            </a:r>
            <a:r>
              <a:rPr lang="en-US" sz="2800" b="1" dirty="0"/>
              <a:t>1</a:t>
            </a:r>
          </a:p>
          <a:p>
            <a:pPr algn="just"/>
            <a:r>
              <a:rPr lang="en-US" sz="2800" b="1" dirty="0">
                <a:hlinkClick r:id="rId3"/>
              </a:rPr>
              <a:t>Example2</a:t>
            </a:r>
            <a:endParaRPr lang="en-US" sz="2800" b="1" dirty="0"/>
          </a:p>
          <a:p>
            <a:pPr algn="just"/>
            <a:r>
              <a:rPr lang="en-US" sz="2800" dirty="0"/>
              <a:t>The </a:t>
            </a:r>
            <a:r>
              <a:rPr lang="en-US" sz="2800" b="1" dirty="0"/>
              <a:t>Java Generics</a:t>
            </a:r>
            <a:r>
              <a:rPr lang="en-US" sz="2800" dirty="0"/>
              <a:t> programming is introduced in J2SE 5 to deal with type-safe objects. </a:t>
            </a:r>
          </a:p>
          <a:p>
            <a:pPr algn="just"/>
            <a:r>
              <a:rPr lang="en-US" sz="2800" dirty="0"/>
              <a:t>It makes the code stable by detecting the bugs at compile time.</a:t>
            </a:r>
          </a:p>
          <a:p>
            <a:pPr algn="just"/>
            <a:r>
              <a:rPr lang="en-US" sz="2800" dirty="0"/>
              <a:t>generics in collection force the java programmer to store a specific type of objects for type safety.</a:t>
            </a:r>
          </a:p>
        </p:txBody>
      </p:sp>
    </p:spTree>
    <p:extLst>
      <p:ext uri="{BB962C8B-B14F-4D97-AF65-F5344CB8AC3E}">
        <p14:creationId xmlns:p14="http://schemas.microsoft.com/office/powerpoint/2010/main" xmlns="" val="32903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Generics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Advantage of Java Generics</a:t>
            </a:r>
          </a:p>
          <a:p>
            <a:pPr algn="just"/>
            <a:r>
              <a:rPr lang="en-US" sz="2400" dirty="0"/>
              <a:t>There are mainly 3 advantages of generics. They are as follows:</a:t>
            </a:r>
          </a:p>
          <a:p>
            <a:pPr algn="just"/>
            <a:r>
              <a:rPr lang="en-US" sz="2400" b="1" dirty="0"/>
              <a:t>1) Type-safety:</a:t>
            </a:r>
            <a:r>
              <a:rPr lang="en-US" sz="2400" dirty="0"/>
              <a:t> We can hold only a single type of objects in generics. </a:t>
            </a:r>
          </a:p>
          <a:p>
            <a:pPr lvl="1" algn="just"/>
            <a:r>
              <a:rPr lang="en-US" sz="2400" dirty="0"/>
              <a:t>It doesn’t allow to store other objects.</a:t>
            </a:r>
          </a:p>
          <a:p>
            <a:pPr lvl="1" algn="just"/>
            <a:r>
              <a:rPr lang="en-US" sz="2400" dirty="0"/>
              <a:t>Without Generics, we can store any type of objects.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E84D89-6B0F-4C6D-BD05-83E02208E0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1400" y="3284984"/>
            <a:ext cx="6400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09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Generics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r>
              <a:rPr lang="en-US" sz="2800" b="1" dirty="0"/>
              <a:t>2) Type casting is not required:</a:t>
            </a:r>
            <a:r>
              <a:rPr lang="en-US" sz="2800" dirty="0"/>
              <a:t> There is no need to typecast the object.</a:t>
            </a:r>
          </a:p>
          <a:p>
            <a:r>
              <a:rPr lang="en-US" sz="2800" dirty="0"/>
              <a:t>Before Generics, we need to type cast.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81AD1C-3F25-4BEB-921E-99C7FFAAE8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6175" y="2171700"/>
            <a:ext cx="4819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68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Generics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3) </a:t>
            </a:r>
            <a:r>
              <a:rPr lang="en-US" sz="2800" b="1" dirty="0"/>
              <a:t>Compile-Time Checking: </a:t>
            </a:r>
            <a:r>
              <a:rPr lang="en-US" sz="2800" dirty="0"/>
              <a:t>It is checked at compile time so problem will not occur at runtime.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3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F61B66-A60D-4106-8067-2FA6D72EE1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6312" y="1970584"/>
            <a:ext cx="3990975" cy="14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2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 List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boolean add(Object o):</a:t>
            </a:r>
            <a:r>
              <a:rPr lang="en-US" sz="2800" dirty="0"/>
              <a:t> It starts to add the specified element from zero location.</a:t>
            </a:r>
          </a:p>
          <a:p>
            <a:pPr algn="just"/>
            <a:r>
              <a:rPr lang="en-US" sz="2800" b="1" dirty="0"/>
              <a:t>void add(int index, Object o):</a:t>
            </a:r>
            <a:r>
              <a:rPr lang="en-US" sz="2800" dirty="0"/>
              <a:t>This method adds/inserts the specified element at a particular position in the list. </a:t>
            </a:r>
          </a:p>
          <a:p>
            <a:pPr algn="just"/>
            <a:r>
              <a:rPr lang="en-US" sz="2800" dirty="0"/>
              <a:t> </a:t>
            </a:r>
            <a:r>
              <a:rPr lang="en-US" sz="2800" b="1" dirty="0"/>
              <a:t>boolean </a:t>
            </a:r>
            <a:r>
              <a:rPr lang="en-US" sz="2800" b="1" dirty="0" err="1"/>
              <a:t>addAll</a:t>
            </a:r>
            <a:r>
              <a:rPr lang="en-US" sz="2800" b="1" dirty="0"/>
              <a:t>(Collection c):</a:t>
            </a:r>
            <a:r>
              <a:rPr lang="en-US" sz="2800" dirty="0"/>
              <a:t> Here, Collection c represents a group of elements. This method is used to add/insert a group of elements at the end of the last element.</a:t>
            </a:r>
          </a:p>
          <a:p>
            <a:pPr algn="just"/>
            <a:r>
              <a:rPr lang="en-US" sz="2800" b="1" dirty="0"/>
              <a:t>boolean </a:t>
            </a:r>
            <a:r>
              <a:rPr lang="en-US" sz="2800" b="1" dirty="0" err="1"/>
              <a:t>addAll</a:t>
            </a:r>
            <a:r>
              <a:rPr lang="en-US" sz="2800" b="1" dirty="0"/>
              <a:t>(int index, Collection c): </a:t>
            </a:r>
            <a:r>
              <a:rPr lang="en-US" sz="2800" dirty="0"/>
              <a:t>This method is used to add/insert a group of elements at a particular position in the list and shift the subsequent elements to the right by increasing their indices.</a:t>
            </a:r>
          </a:p>
          <a:p>
            <a:pPr algn="just"/>
            <a:r>
              <a:rPr lang="en-US" sz="2800" b="1" dirty="0"/>
              <a:t>object remove(int index):</a:t>
            </a:r>
            <a:r>
              <a:rPr lang="en-US" dirty="0"/>
              <a:t> </a:t>
            </a:r>
            <a:r>
              <a:rPr lang="en-US" sz="2800" dirty="0"/>
              <a:t>It is used to remove an element at a specified position in the list.</a:t>
            </a:r>
          </a:p>
          <a:p>
            <a:pPr algn="just"/>
            <a:r>
              <a:rPr lang="en-US" sz="2800" b="1" dirty="0"/>
              <a:t>object get(int index):</a:t>
            </a:r>
            <a:r>
              <a:rPr lang="en-US" dirty="0"/>
              <a:t> </a:t>
            </a:r>
            <a:r>
              <a:rPr lang="en-US" sz="2800" dirty="0"/>
              <a:t>This method is used to return element/object stored at a specified position in the list. </a:t>
            </a:r>
          </a:p>
          <a:p>
            <a:pPr algn="just"/>
            <a:endParaRPr lang="en-US" sz="28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589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 List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 </a:t>
            </a:r>
            <a:r>
              <a:rPr lang="en-US" sz="2800" b="1" dirty="0"/>
              <a:t>int </a:t>
            </a:r>
            <a:r>
              <a:rPr lang="en-US" sz="2800" b="1" dirty="0" err="1"/>
              <a:t>indexOf</a:t>
            </a:r>
            <a:r>
              <a:rPr lang="en-US" sz="2800" b="1" dirty="0"/>
              <a:t>(Object o): </a:t>
            </a:r>
            <a:r>
              <a:rPr lang="en-US" sz="2800" dirty="0"/>
              <a:t>It is used to return the index of a particular element of the first occurrence in the list.</a:t>
            </a:r>
          </a:p>
          <a:p>
            <a:pPr lvl="1" algn="just"/>
            <a:r>
              <a:rPr lang="en-US" sz="2400" dirty="0"/>
              <a:t> If the element is not present in the list then it will return -1.  </a:t>
            </a:r>
          </a:p>
          <a:p>
            <a:pPr algn="just"/>
            <a:r>
              <a:rPr lang="en-US" sz="2800" b="1" dirty="0"/>
              <a:t>int </a:t>
            </a:r>
            <a:r>
              <a:rPr lang="en-US" sz="2800" b="1" dirty="0" err="1"/>
              <a:t>lastIndexOf</a:t>
            </a:r>
            <a:r>
              <a:rPr lang="en-US" sz="2800" b="1" dirty="0"/>
              <a:t>(Object o):</a:t>
            </a:r>
            <a:r>
              <a:rPr lang="en-US" dirty="0"/>
              <a:t> </a:t>
            </a:r>
            <a:r>
              <a:rPr lang="en-US" sz="2800" dirty="0"/>
              <a:t>It returns the index of the last occurrence of a specified element in the list.</a:t>
            </a:r>
          </a:p>
          <a:p>
            <a:pPr algn="just"/>
            <a:r>
              <a:rPr lang="en-US" sz="2800" b="1" dirty="0"/>
              <a:t>object set(int index, Object o): </a:t>
            </a:r>
            <a:r>
              <a:rPr lang="en-US" sz="2800" dirty="0"/>
              <a:t>This method replaces the existing element at the specified position in the list with new specified element.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1</a:t>
            </a:r>
          </a:p>
          <a:p>
            <a:pPr algn="just"/>
            <a:r>
              <a:rPr lang="en-US" sz="2800" dirty="0">
                <a:hlinkClick r:id="rId3"/>
              </a:rPr>
              <a:t>Example2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708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ArrayList in java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7286600" cy="562575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ArrayList is a class present in java. </a:t>
            </a:r>
            <a:r>
              <a:rPr lang="en-US" sz="2800" dirty="0" err="1"/>
              <a:t>util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It provides a dynamic array(resizable array ) for storing the element.</a:t>
            </a:r>
          </a:p>
          <a:p>
            <a:pPr algn="just"/>
            <a:r>
              <a:rPr lang="en-US" sz="2800" dirty="0"/>
              <a:t>It is an array but there is no size limit.</a:t>
            </a:r>
          </a:p>
          <a:p>
            <a:pPr algn="just"/>
            <a:r>
              <a:rPr lang="en-US" sz="2800" dirty="0"/>
              <a:t>We can add or remove elements easily.</a:t>
            </a:r>
          </a:p>
          <a:p>
            <a:pPr algn="just"/>
            <a:r>
              <a:rPr lang="en-US" sz="2800" dirty="0"/>
              <a:t>It is more flexible than a traditional array.</a:t>
            </a:r>
          </a:p>
          <a:p>
            <a:pPr algn="just"/>
            <a:r>
              <a:rPr lang="en-US" sz="2800" dirty="0"/>
              <a:t>dynamic array  means if the initial capacity of the array is exceeded, a new array with larger capacity is created automatically and all the elements from the current array are copied to the new array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ArrayList contains multiple objects and each objects executes toString()</a:t>
            </a:r>
          </a:p>
          <a:p>
            <a:pPr algn="just"/>
            <a:r>
              <a:rPr lang="en-US" sz="2800" dirty="0" smtClean="0"/>
              <a:t>is not type safe.</a:t>
            </a:r>
            <a:endParaRPr lang="en-US" sz="2800" dirty="0"/>
          </a:p>
          <a:p>
            <a:pPr algn="just"/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6240" y="908720"/>
            <a:ext cx="36004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343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 ArrayList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r>
              <a:rPr lang="en-US" dirty="0"/>
              <a:t>Java ArrayList class provides three constructors for creating an object of ArrayList. They are as:</a:t>
            </a:r>
          </a:p>
          <a:p>
            <a:pPr lvl="1"/>
            <a:r>
              <a:rPr lang="en-US" dirty="0"/>
              <a:t>ArrayList()</a:t>
            </a:r>
          </a:p>
          <a:p>
            <a:pPr lvl="1"/>
            <a:r>
              <a:rPr lang="en-US" dirty="0"/>
              <a:t>ArrayList(int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ArrayList(Collection c)</a:t>
            </a:r>
          </a:p>
          <a:p>
            <a:pPr lvl="1"/>
            <a:endParaRPr lang="en-US" dirty="0"/>
          </a:p>
          <a:p>
            <a:r>
              <a:rPr lang="en-US" dirty="0"/>
              <a:t>The syntax for creating an instance of ArrayList class is as:</a:t>
            </a:r>
          </a:p>
          <a:p>
            <a:pPr lvl="3"/>
            <a:r>
              <a:rPr lang="en-US" dirty="0"/>
              <a:t>                                      It creates an empty ArrayList with a default initial capacity of 10.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C4B3CD-DB99-4B25-BCEB-6B7005A7D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3472" y="4581128"/>
            <a:ext cx="2809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2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ArrayList in java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1247040" cy="5625751"/>
          </a:xfrm>
        </p:spPr>
        <p:txBody>
          <a:bodyPr>
            <a:normAutofit/>
          </a:bodyPr>
          <a:lstStyle/>
          <a:p>
            <a:r>
              <a:rPr lang="en-US" dirty="0"/>
              <a:t>Once ArrayList is reached its maximum capacity, the ArrayList class automatically creates a new array with a larger capacity.</a:t>
            </a:r>
          </a:p>
          <a:p>
            <a:r>
              <a:rPr lang="en-US" b="1" dirty="0"/>
              <a:t>New capacity</a:t>
            </a:r>
            <a:r>
              <a:rPr lang="en-US" dirty="0"/>
              <a:t> = (current capacity*3/2) + 1 = 10*3/2 + 1 = 16</a:t>
            </a:r>
          </a:p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52B1A20-F9A7-4501-B926-3652819998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9616" y="2780928"/>
            <a:ext cx="6591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6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Features of ArrayList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/>
              <a:t>Resizable-array:</a:t>
            </a:r>
            <a:r>
              <a:rPr lang="en-US" sz="2600" dirty="0"/>
              <a:t> ArrayList is a resizable array or growable array at runtime.</a:t>
            </a:r>
          </a:p>
          <a:p>
            <a:pPr algn="just"/>
            <a:r>
              <a:rPr lang="en-US" sz="2600" b="1" dirty="0"/>
              <a:t>Index-based structure:</a:t>
            </a:r>
            <a:r>
              <a:rPr lang="en-US" sz="2600" dirty="0"/>
              <a:t> It uses an index-based structure in java.</a:t>
            </a:r>
          </a:p>
          <a:p>
            <a:pPr algn="just"/>
            <a:r>
              <a:rPr lang="en-US" sz="2600" b="1" dirty="0"/>
              <a:t>Duplicate elements:</a:t>
            </a:r>
            <a:r>
              <a:rPr lang="en-US" sz="2600" dirty="0"/>
              <a:t> Duplicate elements are allowed in the array list.</a:t>
            </a:r>
          </a:p>
          <a:p>
            <a:pPr algn="just"/>
            <a:r>
              <a:rPr lang="en-US" sz="2600" b="1" dirty="0"/>
              <a:t>Null elements:</a:t>
            </a:r>
            <a:r>
              <a:rPr lang="en-US" sz="2600" dirty="0"/>
              <a:t> Any number of null elements can be added.</a:t>
            </a:r>
          </a:p>
          <a:p>
            <a:pPr algn="just"/>
            <a:r>
              <a:rPr lang="en-US" sz="2600" b="1" dirty="0"/>
              <a:t>Insertion order:</a:t>
            </a:r>
            <a:r>
              <a:rPr lang="en-US" sz="2600" dirty="0"/>
              <a:t> It maintains the insertion order in Java. That is insertion order is preserved.</a:t>
            </a:r>
          </a:p>
          <a:p>
            <a:pPr algn="just"/>
            <a:r>
              <a:rPr lang="en-US" sz="2600" b="1" dirty="0"/>
              <a:t>Heterogeneous objects:</a:t>
            </a:r>
            <a:r>
              <a:rPr lang="en-US" sz="2600" dirty="0"/>
              <a:t> Different objects are allowed. </a:t>
            </a:r>
            <a:r>
              <a:rPr lang="en-US" sz="2600" b="1" dirty="0"/>
              <a:t>Synchronized:</a:t>
            </a:r>
            <a:r>
              <a:rPr lang="en-US" sz="2600" dirty="0"/>
              <a:t> ArrayList is not synchronized. That means multiple threads can use the same ArrayList objects simultaneously.</a:t>
            </a:r>
          </a:p>
          <a:p>
            <a:pPr algn="just"/>
            <a:r>
              <a:rPr lang="en-US" sz="2600" b="1" dirty="0"/>
              <a:t>Random Access:</a:t>
            </a:r>
            <a:r>
              <a:rPr lang="en-US" sz="2600" dirty="0"/>
              <a:t> we can get, set, insert, and remove elements of the array list from any arbitrary position.</a:t>
            </a:r>
          </a:p>
          <a:p>
            <a:pPr algn="just"/>
            <a:r>
              <a:rPr lang="en-US" sz="2600" b="1" dirty="0"/>
              <a:t>Performance:</a:t>
            </a:r>
            <a:r>
              <a:rPr lang="en-US" sz="2600" dirty="0"/>
              <a:t> In ArrayList, manipulation is slow because if any element is removed from ArrayList, a lot of shifting takes place.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3652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Collection?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r>
              <a:rPr lang="en-US" dirty="0"/>
              <a:t>A collection is a group of objects. </a:t>
            </a:r>
          </a:p>
          <a:p>
            <a:r>
              <a:rPr lang="en-US" dirty="0"/>
              <a:t>In Java, these objects are called elements of the collection.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978EF3-0B44-4BE8-B3E1-DBCE7B1D07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448" y="2192340"/>
            <a:ext cx="5743575" cy="3933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94E747-ACE2-4C23-9954-6D328B94060B}"/>
              </a:ext>
            </a:extLst>
          </p:cNvPr>
          <p:cNvSpPr/>
          <p:nvPr/>
        </p:nvSpPr>
        <p:spPr>
          <a:xfrm>
            <a:off x="7035842" y="2492896"/>
            <a:ext cx="48207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kiddy bank is a collection and the coins are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Schoolbag is a collection and books are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the classroom is a collection and students are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-apple-system"/>
              </a:rPr>
              <a:t>world is a collection and humans, animals and different things are different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6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Methods in ArrayList:-</a:t>
            </a:r>
            <a:endParaRPr lang="en-US" sz="28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 smtClean="0">
              <a:hlinkClick r:id="rId2"/>
            </a:endParaRPr>
          </a:p>
          <a:p>
            <a:pPr algn="just"/>
            <a:endParaRPr lang="en-US" sz="2600" b="1" dirty="0" smtClean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endParaRPr lang="en-US" sz="2600" b="1" dirty="0">
              <a:hlinkClick r:id="rId2"/>
            </a:endParaRPr>
          </a:p>
          <a:p>
            <a:pPr algn="just"/>
            <a:r>
              <a:rPr lang="en-US" sz="2600" b="1" dirty="0" smtClean="0">
                <a:hlinkClick r:id="rId2"/>
              </a:rPr>
              <a:t>Example1</a:t>
            </a:r>
            <a:r>
              <a:rPr lang="en-US" sz="2600" b="1" dirty="0" smtClean="0"/>
              <a:t>  				  			</a:t>
            </a:r>
            <a:r>
              <a:rPr lang="en-US" sz="2600" b="1" dirty="0" smtClean="0">
                <a:hlinkClick r:id="rId3" action="ppaction://hlinksldjump"/>
              </a:rPr>
              <a:t> Collection methods</a:t>
            </a:r>
            <a:endParaRPr lang="en-US" sz="2600" b="1" dirty="0"/>
          </a:p>
          <a:p>
            <a:pPr algn="just"/>
            <a:r>
              <a:rPr lang="en-US" sz="2600" b="1" dirty="0">
                <a:hlinkClick r:id="rId4"/>
              </a:rPr>
              <a:t>Example2</a:t>
            </a:r>
            <a:endParaRPr lang="en-US" sz="2600" b="1" dirty="0"/>
          </a:p>
          <a:p>
            <a:pPr algn="just"/>
            <a:r>
              <a:rPr lang="en-US" sz="2600" b="1" dirty="0">
                <a:hlinkClick r:id="rId5"/>
              </a:rPr>
              <a:t>Example3</a:t>
            </a:r>
            <a:endParaRPr lang="en-US" sz="2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12F7285-5BDF-49A0-B989-51EA3747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8849825"/>
              </p:ext>
            </p:extLst>
          </p:nvPr>
        </p:nvGraphicFramePr>
        <p:xfrm>
          <a:off x="1919536" y="620688"/>
          <a:ext cx="8784976" cy="388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xmlns="" val="4172568159"/>
                    </a:ext>
                  </a:extLst>
                </a:gridCol>
                <a:gridCol w="2801820">
                  <a:extLst>
                    <a:ext uri="{9D8B030D-6E8A-4147-A177-3AD203B41FA5}">
                      <a16:colId xmlns:a16="http://schemas.microsoft.com/office/drawing/2014/main" xmlns="" val="3106259611"/>
                    </a:ext>
                  </a:extLst>
                </a:gridCol>
                <a:gridCol w="5092942">
                  <a:extLst>
                    <a:ext uri="{9D8B030D-6E8A-4147-A177-3AD203B41FA5}">
                      <a16:colId xmlns:a16="http://schemas.microsoft.com/office/drawing/2014/main" xmlns="" val="3248704193"/>
                    </a:ext>
                  </a:extLst>
                </a:gridCol>
              </a:tblGrid>
              <a:tr h="7054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Poppins"/>
                        </a:rPr>
                        <a:t>Sr.no</a:t>
                      </a:r>
                    </a:p>
                  </a:txBody>
                  <a:tcPr marL="60960" marR="60960" marT="15240" marB="1524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Poppins"/>
                        </a:rPr>
                        <a:t>Method</a:t>
                      </a:r>
                    </a:p>
                  </a:txBody>
                  <a:tcPr marL="60960" marR="60960" marT="15240" marB="1524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Poppins"/>
                        </a:rPr>
                        <a:t>Description     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0623488"/>
                  </a:ext>
                </a:extLst>
              </a:tr>
              <a:tr h="3883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get(object o)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It prints the value at a specific index.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679333897"/>
                  </a:ext>
                </a:extLst>
              </a:tr>
              <a:tr h="6063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Poppins"/>
                        </a:rPr>
                        <a:t>2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set(index, object o)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It updates the value. In that, we need to provide an index.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933457961"/>
                  </a:ext>
                </a:extLst>
              </a:tr>
              <a:tr h="3883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Poppins"/>
                        </a:rPr>
                        <a:t>3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add(index, object o)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It adds an element at a specific index.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1507865935"/>
                  </a:ext>
                </a:extLst>
              </a:tr>
              <a:tr h="3883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Poppins"/>
                        </a:rPr>
                        <a:t>4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remove(Object o)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It removes elements at specific indexes.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612478059"/>
                  </a:ext>
                </a:extLst>
              </a:tr>
              <a:tr h="5361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Poppins"/>
                        </a:rPr>
                        <a:t>5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sort()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It sorts an array depending upon the data type.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2520329928"/>
                  </a:ext>
                </a:extLst>
              </a:tr>
              <a:tr h="38830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Poppins"/>
                        </a:rPr>
                        <a:t>6</a:t>
                      </a:r>
                      <a:endParaRPr lang="en-US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Poppins"/>
                        </a:rPr>
                        <a:t>addAll</a:t>
                      </a:r>
                      <a:r>
                        <a:rPr lang="en-US" dirty="0">
                          <a:effectLst/>
                          <a:latin typeface="Poppins"/>
                        </a:rPr>
                        <a:t>(Collection c)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It is used to add another collection.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962092416"/>
                  </a:ext>
                </a:extLst>
              </a:tr>
              <a:tr h="38830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Poppins"/>
                        </a:rPr>
                        <a:t>7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Poppins"/>
                        </a:rPr>
                        <a:t>removeAll</a:t>
                      </a:r>
                      <a:r>
                        <a:rPr lang="en-US" dirty="0">
                          <a:effectLst/>
                          <a:latin typeface="Poppins"/>
                        </a:rPr>
                        <a:t>(Collection c)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It is used to remove another collection.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67373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85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Methods in ArrayList:-</a:t>
            </a:r>
            <a:endParaRPr lang="en-US" sz="28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/>
              <a:t>toArray</a:t>
            </a:r>
            <a:r>
              <a:rPr lang="en-US" b="1" dirty="0"/>
              <a:t>() method: convert ArrayList to array</a:t>
            </a:r>
            <a:endParaRPr lang="en-US" sz="2600" b="1" dirty="0"/>
          </a:p>
          <a:p>
            <a:pPr algn="just"/>
            <a:r>
              <a:rPr lang="en-US" sz="2600" b="1" dirty="0">
                <a:hlinkClick r:id="rId3"/>
              </a:rPr>
              <a:t>Example4</a:t>
            </a:r>
            <a:endParaRPr lang="en-US" sz="2600" b="1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Ways to reading elements from any list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loop/For </a:t>
            </a:r>
            <a:r>
              <a:rPr lang="en-US" dirty="0">
                <a:solidFill>
                  <a:srgbClr val="FF0000"/>
                </a:solidFill>
              </a:rPr>
              <a:t>…. Each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Get()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Cursor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sz="26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Example5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47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Cursor/Iterators </a:t>
            </a:r>
            <a:r>
              <a:rPr lang="en-US" sz="3600" dirty="0">
                <a:solidFill>
                  <a:schemeClr val="bg1"/>
                </a:solidFill>
              </a:rPr>
              <a:t>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cursor </a:t>
            </a:r>
            <a:r>
              <a:rPr lang="en-US" sz="2800" b="1" dirty="0"/>
              <a:t>in Java</a:t>
            </a:r>
            <a:r>
              <a:rPr lang="en-US" sz="2800" dirty="0"/>
              <a:t> are used to retrieve the elements one by one from a collection object. </a:t>
            </a:r>
          </a:p>
          <a:p>
            <a:pPr algn="just"/>
            <a:r>
              <a:rPr lang="en-US" sz="2800" b="1" dirty="0" smtClean="0"/>
              <a:t>Types </a:t>
            </a:r>
            <a:r>
              <a:rPr lang="en-US" sz="2800" b="1" dirty="0"/>
              <a:t>of </a:t>
            </a:r>
            <a:r>
              <a:rPr lang="en-US" sz="2800" b="1" dirty="0" smtClean="0"/>
              <a:t>Iterators(cursors)</a:t>
            </a:r>
            <a:endParaRPr lang="en-US" sz="2800" b="1" dirty="0"/>
          </a:p>
          <a:p>
            <a:pPr lvl="1"/>
            <a:r>
              <a:rPr lang="en-US" sz="2400" dirty="0" smtClean="0"/>
              <a:t>Enumeration </a:t>
            </a:r>
            <a:r>
              <a:rPr lang="en-US" sz="2400" b="1" dirty="0" smtClean="0"/>
              <a:t>cursors</a:t>
            </a:r>
            <a:endParaRPr lang="en-US" sz="2400" b="1" dirty="0"/>
          </a:p>
          <a:p>
            <a:pPr lvl="1"/>
            <a:r>
              <a:rPr lang="en-US" sz="2400" dirty="0" smtClean="0"/>
              <a:t>Iterator </a:t>
            </a:r>
            <a:r>
              <a:rPr lang="en-US" sz="2400" b="1" dirty="0" smtClean="0"/>
              <a:t>cursors</a:t>
            </a:r>
            <a:endParaRPr lang="en-US" sz="2400" dirty="0"/>
          </a:p>
          <a:p>
            <a:pPr lvl="1"/>
            <a:r>
              <a:rPr lang="en-US" sz="2400" dirty="0" err="1" smtClean="0"/>
              <a:t>ListIterator</a:t>
            </a:r>
            <a:r>
              <a:rPr lang="en-US" sz="2400" dirty="0" smtClean="0"/>
              <a:t> </a:t>
            </a:r>
            <a:r>
              <a:rPr lang="en-US" sz="2400" b="1" dirty="0" smtClean="0"/>
              <a:t>cursors</a:t>
            </a: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620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Enumeration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Enumeration is the first iterator that was introduced in Java 1.0 version</a:t>
            </a:r>
            <a:r>
              <a:rPr lang="en-US" dirty="0" smtClean="0"/>
              <a:t>.(legacy cursor)</a:t>
            </a:r>
            <a:endParaRPr lang="en-US" dirty="0"/>
          </a:p>
          <a:p>
            <a:pPr algn="just"/>
            <a:r>
              <a:rPr lang="en-US" dirty="0"/>
              <a:t> It is located in java.util package.</a:t>
            </a:r>
          </a:p>
          <a:p>
            <a:pPr algn="just"/>
            <a:r>
              <a:rPr lang="en-US" dirty="0"/>
              <a:t>implemented to get elements one by one from collection </a:t>
            </a:r>
            <a:r>
              <a:rPr lang="en-US" dirty="0" err="1" smtClean="0"/>
              <a:t>classe</a:t>
            </a:r>
            <a:r>
              <a:rPr lang="en-US" dirty="0" smtClean="0"/>
              <a:t> Vector(legacy class)</a:t>
            </a:r>
            <a:endParaRPr lang="en-US" dirty="0"/>
          </a:p>
          <a:p>
            <a:pPr algn="just"/>
            <a:r>
              <a:rPr lang="en-US" dirty="0"/>
              <a:t>We can iterate using </a:t>
            </a:r>
            <a:r>
              <a:rPr lang="en-US" b="1" dirty="0"/>
              <a:t>enumeration only in the forward direction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Enumeration is read-only. </a:t>
            </a:r>
          </a:p>
          <a:p>
            <a:pPr algn="just"/>
            <a:r>
              <a:rPr lang="en-US" dirty="0" smtClean="0"/>
              <a:t>Using it you </a:t>
            </a:r>
            <a:r>
              <a:rPr lang="en-US" dirty="0"/>
              <a:t>can just </a:t>
            </a:r>
            <a:r>
              <a:rPr lang="en-US" b="1" dirty="0"/>
              <a:t>read data from the vector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You cannot remove it from the vector using Enumeration</a:t>
            </a:r>
            <a:r>
              <a:rPr lang="en-US" dirty="0" smtClean="0"/>
              <a:t>.</a:t>
            </a:r>
          </a:p>
          <a:p>
            <a:pPr algn="just"/>
            <a:r>
              <a:rPr lang="en-US" sz="2600" dirty="0" smtClean="0"/>
              <a:t>It is not a universal cursor.(universal cursor means cursor applicable to all classes)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3199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Enumeration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How to create Enumeration object in Java?</a:t>
            </a:r>
          </a:p>
          <a:p>
            <a:pPr algn="just"/>
            <a:r>
              <a:rPr lang="en-US" sz="2800" dirty="0"/>
              <a:t>Since enumeration is an interface so we cannot create an object of enumeration directly.</a:t>
            </a:r>
          </a:p>
          <a:p>
            <a:pPr algn="just"/>
            <a:r>
              <a:rPr lang="en-US" sz="2800" dirty="0"/>
              <a:t> We can create an object of enumeration by calling elements() method of the Vector class</a:t>
            </a:r>
            <a:r>
              <a:rPr lang="en-US" sz="2800" dirty="0" smtClean="0">
                <a:solidFill>
                  <a:srgbClr val="FF0000"/>
                </a:solidFill>
              </a:rPr>
              <a:t>.        </a:t>
            </a:r>
            <a:r>
              <a:rPr lang="en-US" sz="2800" b="1" dirty="0" smtClean="0">
                <a:solidFill>
                  <a:srgbClr val="FF0000"/>
                </a:solidFill>
              </a:rPr>
              <a:t>Enumeration e = v. elements();</a:t>
            </a:r>
            <a:endParaRPr lang="en-US" sz="2800" b="1" dirty="0">
              <a:solidFill>
                <a:srgbClr val="FF0000"/>
              </a:solidFill>
            </a:endParaRPr>
          </a:p>
          <a:p>
            <a:pPr algn="just"/>
            <a:r>
              <a:rPr lang="en-US" b="1" dirty="0"/>
              <a:t>Methods of Enumeration in Java</a:t>
            </a:r>
          </a:p>
          <a:p>
            <a:pPr algn="just"/>
            <a:r>
              <a:rPr lang="en-US" sz="2400" b="1" dirty="0"/>
              <a:t>1. public boolean </a:t>
            </a:r>
            <a:r>
              <a:rPr lang="en-US" sz="2400" b="1" dirty="0" err="1"/>
              <a:t>hasMoreElements</a:t>
            </a:r>
            <a:r>
              <a:rPr lang="en-US" sz="2400" b="1" dirty="0"/>
              <a:t>():</a:t>
            </a:r>
            <a:r>
              <a:rPr lang="en-US" sz="2400" dirty="0"/>
              <a:t> When this method is implemented, </a:t>
            </a:r>
            <a:r>
              <a:rPr lang="en-US" sz="2400" dirty="0" err="1"/>
              <a:t>hasMoreElements</a:t>
            </a:r>
            <a:r>
              <a:rPr lang="en-US" sz="2400" dirty="0"/>
              <a:t>() will return true If there are still more elements to extract and false if all the elements have been enumerated.</a:t>
            </a:r>
          </a:p>
          <a:p>
            <a:pPr algn="just"/>
            <a:r>
              <a:rPr lang="en-US" sz="2400" b="1" dirty="0"/>
              <a:t>2. public Object </a:t>
            </a:r>
            <a:r>
              <a:rPr lang="en-US" sz="2400" b="1" dirty="0" err="1"/>
              <a:t>nextElement</a:t>
            </a:r>
            <a:r>
              <a:rPr lang="en-US" sz="2400" b="1" dirty="0"/>
              <a:t>():</a:t>
            </a:r>
            <a:r>
              <a:rPr lang="en-US" sz="2400" dirty="0"/>
              <a:t> The </a:t>
            </a:r>
            <a:r>
              <a:rPr lang="en-US" sz="2400" dirty="0" err="1"/>
              <a:t>nextElement</a:t>
            </a:r>
            <a:r>
              <a:rPr lang="en-US" sz="2400" dirty="0"/>
              <a:t>() method returns next element in the enumeration. </a:t>
            </a:r>
          </a:p>
          <a:p>
            <a:pPr lvl="1" algn="just"/>
            <a:r>
              <a:rPr lang="en-US" sz="2000" dirty="0"/>
              <a:t>It will throw </a:t>
            </a:r>
            <a:r>
              <a:rPr lang="en-US" sz="2000" dirty="0" err="1"/>
              <a:t>NoSuchElementException</a:t>
            </a:r>
            <a:r>
              <a:rPr lang="en-US" sz="2000" dirty="0"/>
              <a:t> when the enumeration is complete.   </a:t>
            </a:r>
            <a:r>
              <a:rPr lang="en-US" sz="2400" dirty="0">
                <a:hlinkClick r:id="rId2"/>
              </a:rPr>
              <a:t>Example</a:t>
            </a:r>
            <a:endParaRPr lang="en-US" sz="2400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117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Iterator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7"/>
            <a:ext cx="11319048" cy="554461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iterator in Java</a:t>
            </a:r>
            <a:r>
              <a:rPr lang="en-US" sz="2400" dirty="0"/>
              <a:t> is a special type of object that provides sequential (one by one) access to the elements of a collection object.</a:t>
            </a:r>
          </a:p>
          <a:p>
            <a:pPr algn="just"/>
            <a:r>
              <a:rPr lang="en-US" sz="2400" dirty="0"/>
              <a:t>Iterator object implements Iterator interface which is present in </a:t>
            </a:r>
            <a:r>
              <a:rPr lang="en-US" sz="2400" dirty="0" err="1"/>
              <a:t>java.util.Iterator</a:t>
            </a:r>
            <a:r>
              <a:rPr lang="en-US" sz="2400" dirty="0"/>
              <a:t> package.</a:t>
            </a:r>
          </a:p>
          <a:p>
            <a:pPr algn="just"/>
            <a:r>
              <a:rPr lang="en-US" sz="2400" dirty="0"/>
              <a:t>By using Iterator, we can perform both read and remove operations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400" dirty="0" smtClean="0"/>
              <a:t>It can read data from all collection classes.</a:t>
            </a:r>
          </a:p>
          <a:p>
            <a:pPr algn="just"/>
            <a:r>
              <a:rPr lang="en-US" sz="2400" dirty="0" smtClean="0"/>
              <a:t>It is from version 1.2.</a:t>
            </a:r>
          </a:p>
          <a:p>
            <a:pPr algn="just"/>
            <a:r>
              <a:rPr lang="en-US" sz="2400" b="1" dirty="0" smtClean="0"/>
              <a:t>It is universal cursor.</a:t>
            </a:r>
          </a:p>
          <a:p>
            <a:pPr algn="just"/>
            <a:r>
              <a:rPr lang="en-US" sz="2400" dirty="0" smtClean="0"/>
              <a:t>Get the object using iterator().</a:t>
            </a:r>
          </a:p>
          <a:p>
            <a:pPr algn="just"/>
            <a:r>
              <a:rPr lang="en-US" sz="2400" dirty="0" smtClean="0"/>
              <a:t>Can </a:t>
            </a:r>
            <a:r>
              <a:rPr lang="en-US" sz="2400" b="1" dirty="0" smtClean="0"/>
              <a:t>read data in forward direction.</a:t>
            </a:r>
          </a:p>
          <a:p>
            <a:pPr algn="just"/>
            <a:r>
              <a:rPr lang="en-US" sz="2400" dirty="0" smtClean="0"/>
              <a:t>Support normal and generic version of iterator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1963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Iterator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513CF4B-FE7F-4A76-BCDF-4FF613A3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6766305"/>
              </p:ext>
            </p:extLst>
          </p:nvPr>
        </p:nvGraphicFramePr>
        <p:xfrm>
          <a:off x="1199456" y="1844825"/>
          <a:ext cx="10081119" cy="432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17">
                  <a:extLst>
                    <a:ext uri="{9D8B030D-6E8A-4147-A177-3AD203B41FA5}">
                      <a16:colId xmlns:a16="http://schemas.microsoft.com/office/drawing/2014/main" xmlns="" val="4240750333"/>
                    </a:ext>
                  </a:extLst>
                </a:gridCol>
                <a:gridCol w="3003875">
                  <a:extLst>
                    <a:ext uri="{9D8B030D-6E8A-4147-A177-3AD203B41FA5}">
                      <a16:colId xmlns:a16="http://schemas.microsoft.com/office/drawing/2014/main" xmlns="" val="1315906833"/>
                    </a:ext>
                  </a:extLst>
                </a:gridCol>
                <a:gridCol w="6151427">
                  <a:extLst>
                    <a:ext uri="{9D8B030D-6E8A-4147-A177-3AD203B41FA5}">
                      <a16:colId xmlns:a16="http://schemas.microsoft.com/office/drawing/2014/main" xmlns="" val="4248914519"/>
                    </a:ext>
                  </a:extLst>
                </a:gridCol>
              </a:tblGrid>
              <a:tr h="11217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 No.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Iterator Method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xmlns="" val="2944198013"/>
                  </a:ext>
                </a:extLst>
              </a:tr>
              <a:tr h="1379831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boolean hasNext()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iterator has more elements otherwise it returns </a:t>
                      </a:r>
                      <a:r>
                        <a:rPr lang="en-US" sz="20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false. Check data is available or not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3028992572"/>
                  </a:ext>
                </a:extLst>
              </a:tr>
              <a:tr h="7589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Object next()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element and moves the cursor pointer to the next element.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17404025"/>
                  </a:ext>
                </a:extLst>
              </a:tr>
              <a:tr h="106936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remove()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the last elements returned by the iterator. It is less used.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48675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63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create Iterator object 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Iterator object can be created by calling iterator() method which is present in the iterable interface.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1</a:t>
            </a:r>
          </a:p>
          <a:p>
            <a:pPr algn="just"/>
            <a:r>
              <a:rPr lang="en-US" sz="2400" dirty="0">
                <a:hlinkClick r:id="rId3"/>
              </a:rPr>
              <a:t>Example</a:t>
            </a:r>
            <a:r>
              <a:rPr lang="en-US" sz="240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8D5FA6-637D-4DD2-910B-85B96B21E6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3780" y="1916832"/>
            <a:ext cx="585603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9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Difference between Enumeration &amp; iterator 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Both are useful to retrieve elements from a collection. </a:t>
            </a:r>
            <a:r>
              <a:rPr lang="en-US" sz="2800" dirty="0" smtClean="0"/>
              <a:t>And can in forward direction only.</a:t>
            </a:r>
            <a:endParaRPr lang="en-US" sz="2800" dirty="0"/>
          </a:p>
          <a:p>
            <a:pPr algn="just"/>
            <a:r>
              <a:rPr lang="en-US" sz="2800" dirty="0"/>
              <a:t>But the main difference is that by using an enumeration, we can perform only read access but using an iterator, we can perform both read and remove operation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Enumeration can read data from only legacy classes but Iterator is universal cursor.</a:t>
            </a:r>
            <a:endParaRPr lang="en-US" sz="2800" dirty="0"/>
          </a:p>
          <a:p>
            <a:pPr algn="just"/>
            <a:r>
              <a:rPr lang="en-US" b="1" dirty="0"/>
              <a:t>Advantage of Iterator in Java</a:t>
            </a:r>
          </a:p>
          <a:p>
            <a:r>
              <a:rPr lang="en-US" sz="2800" dirty="0"/>
              <a:t>An iterator can be used with any collection classes.</a:t>
            </a:r>
          </a:p>
          <a:p>
            <a:r>
              <a:rPr lang="en-US" sz="2800" dirty="0"/>
              <a:t>We can perform both read and remove operations.</a:t>
            </a:r>
          </a:p>
          <a:p>
            <a:r>
              <a:rPr lang="en-US" sz="2800" dirty="0"/>
              <a:t>It acts as a universal cursor for collection API.</a:t>
            </a:r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1938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Limitation of Iterator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r>
              <a:rPr lang="en-US" sz="2800" dirty="0"/>
              <a:t>By using Enumeration and Iterator, we can move only </a:t>
            </a:r>
            <a:r>
              <a:rPr lang="en-US" sz="2800" dirty="0" smtClean="0"/>
              <a:t>forwarding </a:t>
            </a:r>
            <a:r>
              <a:rPr lang="en-US" sz="2800" dirty="0"/>
              <a:t>direction. </a:t>
            </a:r>
          </a:p>
          <a:p>
            <a:r>
              <a:rPr lang="en-US" sz="2800" dirty="0"/>
              <a:t>We cannot move in the backward direction. </a:t>
            </a:r>
          </a:p>
          <a:p>
            <a:r>
              <a:rPr lang="en-US" sz="2800" dirty="0"/>
              <a:t>Hence, these are called single-direction cursors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To overcome the above drawbacks, we should use the </a:t>
            </a:r>
            <a:r>
              <a:rPr lang="en-US" sz="2800" dirty="0" err="1" smtClean="0"/>
              <a:t>ListIterator</a:t>
            </a:r>
            <a:r>
              <a:rPr lang="en-US" sz="2800" dirty="0" smtClean="0"/>
              <a:t> concept</a:t>
            </a:r>
            <a:endParaRPr lang="en-US" sz="2800" dirty="0"/>
          </a:p>
          <a:p>
            <a:r>
              <a:rPr lang="en-US" sz="2800" dirty="0"/>
              <a:t>We can perform either read operation or remove operation.</a:t>
            </a:r>
          </a:p>
          <a:p>
            <a:r>
              <a:rPr lang="en-US" sz="2800" dirty="0"/>
              <a:t>We cannot perform the replacement of new objects.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68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Types of Objects Stored in Collection (Container)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There are two types of objects that can be stored in a collection or container object. </a:t>
            </a:r>
          </a:p>
          <a:p>
            <a:pPr lvl="1" algn="just"/>
            <a:r>
              <a:rPr lang="en-US" b="1" dirty="0"/>
              <a:t>1. Homogeneous objects: </a:t>
            </a:r>
            <a:r>
              <a:rPr lang="en-US" dirty="0"/>
              <a:t>group of multiple objects that belong to the same class.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- Student s1, Student s2, and Student s3 of the same class ‘Student’.</a:t>
            </a:r>
            <a:endParaRPr lang="en-US" b="1" dirty="0"/>
          </a:p>
          <a:p>
            <a:pPr lvl="1" algn="just"/>
            <a:r>
              <a:rPr lang="en-US" b="1" dirty="0"/>
              <a:t>2. Heterogeneous objects:</a:t>
            </a:r>
            <a:r>
              <a:rPr lang="en-US" sz="1600" dirty="0"/>
              <a:t> </a:t>
            </a:r>
            <a:r>
              <a:rPr lang="en-US" dirty="0"/>
              <a:t>group of different objects that belong to different classes.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- Student s1, and another one object Employee e1. </a:t>
            </a:r>
          </a:p>
          <a:p>
            <a:pPr lvl="1" algn="just"/>
            <a:r>
              <a:rPr lang="en-US" dirty="0"/>
              <a:t>It further divided as duplicate or unique object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53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ListIterator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r>
              <a:rPr lang="en-US" b="1" dirty="0"/>
              <a:t>ListIterator in Java</a:t>
            </a:r>
            <a:r>
              <a:rPr lang="en-US" dirty="0"/>
              <a:t> is the most powerful iterator or cursor that was introduced in Java 1.2 version. </a:t>
            </a:r>
          </a:p>
          <a:p>
            <a:r>
              <a:rPr lang="en-US" dirty="0"/>
              <a:t> It is a bi-directional cursor.</a:t>
            </a:r>
          </a:p>
          <a:p>
            <a:r>
              <a:rPr lang="en-US" dirty="0"/>
              <a:t>a ListIterator is an interface (an extension of Iterator interface) </a:t>
            </a:r>
          </a:p>
          <a:p>
            <a:r>
              <a:rPr lang="en-US" dirty="0"/>
              <a:t>used to retrieve the elements from a collection object in both forward and reverse directions</a:t>
            </a:r>
            <a:r>
              <a:rPr lang="en-US" dirty="0" smtClean="0"/>
              <a:t>.</a:t>
            </a:r>
          </a:p>
          <a:p>
            <a:r>
              <a:rPr lang="en-US" sz="2800" b="1" dirty="0" smtClean="0"/>
              <a:t>It is not universal cursor .</a:t>
            </a:r>
          </a:p>
          <a:p>
            <a:r>
              <a:rPr lang="en-US" sz="2800" dirty="0" smtClean="0"/>
              <a:t>Its applicable to List classes only.</a:t>
            </a:r>
          </a:p>
          <a:p>
            <a:r>
              <a:rPr lang="en-US" sz="2800" dirty="0" smtClean="0"/>
              <a:t>It is an interface.</a:t>
            </a:r>
          </a:p>
          <a:p>
            <a:r>
              <a:rPr lang="en-US" sz="2800" dirty="0" smtClean="0"/>
              <a:t> support normal and generic 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735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ListIterator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r>
              <a:rPr lang="en-US" b="1" dirty="0"/>
              <a:t>How to create ListIterator object in Java?</a:t>
            </a:r>
          </a:p>
          <a:p>
            <a:r>
              <a:rPr lang="en-US" dirty="0"/>
              <a:t>We can create a ListIterator object by calling </a:t>
            </a:r>
            <a:r>
              <a:rPr lang="en-US" dirty="0" err="1"/>
              <a:t>listIterator</a:t>
            </a:r>
            <a:r>
              <a:rPr lang="en-US" dirty="0"/>
              <a:t>() method of the List interface.</a:t>
            </a:r>
            <a:br>
              <a:rPr lang="en-US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C22A6D-1F01-42CA-811A-39AFBC4AB3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0561" y="2420888"/>
            <a:ext cx="7477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31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ListIterator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r>
              <a:rPr lang="en-US" b="1" dirty="0"/>
              <a:t>Forward direction:</a:t>
            </a:r>
            <a:endParaRPr lang="en-US" dirty="0"/>
          </a:p>
          <a:p>
            <a:r>
              <a:rPr lang="en-US" b="1" dirty="0"/>
              <a:t>1. public boolean hasNext():</a:t>
            </a:r>
            <a:r>
              <a:rPr lang="en-US" dirty="0"/>
              <a:t> </a:t>
            </a:r>
            <a:r>
              <a:rPr lang="en-US" sz="2800" dirty="0"/>
              <a:t>This method returns true if the ListIterator has more elements when iterating the list in the forward direction.</a:t>
            </a:r>
          </a:p>
          <a:p>
            <a:r>
              <a:rPr lang="en-US" b="1" dirty="0"/>
              <a:t>2. public Object next():</a:t>
            </a:r>
            <a:r>
              <a:rPr lang="en-US" dirty="0"/>
              <a:t> </a:t>
            </a:r>
            <a:r>
              <a:rPr lang="en-US" sz="2800" dirty="0"/>
              <a:t>This method returns the next element in the list. The return type of next() method is Object.</a:t>
            </a:r>
          </a:p>
          <a:p>
            <a:r>
              <a:rPr lang="en-US" b="1" dirty="0"/>
              <a:t>3. public int </a:t>
            </a:r>
            <a:r>
              <a:rPr lang="en-US" b="1" dirty="0" err="1"/>
              <a:t>nextIndex</a:t>
            </a:r>
            <a:r>
              <a:rPr lang="en-US" b="1" dirty="0"/>
              <a:t>():</a:t>
            </a:r>
            <a:r>
              <a:rPr lang="en-US" dirty="0"/>
              <a:t> </a:t>
            </a:r>
            <a:r>
              <a:rPr lang="en-US" sz="2800" dirty="0"/>
              <a:t>This method returns the index of the next element in the list. The return type of this method is an integer.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008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ListIterator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Backward direction:</a:t>
            </a:r>
            <a:endParaRPr lang="en-US" dirty="0"/>
          </a:p>
          <a:p>
            <a:pPr algn="just"/>
            <a:r>
              <a:rPr lang="en-US" b="1" dirty="0"/>
              <a:t>4. public boolean </a:t>
            </a:r>
            <a:r>
              <a:rPr lang="en-US" b="1" dirty="0" err="1"/>
              <a:t>hasPrevious</a:t>
            </a:r>
            <a:r>
              <a:rPr lang="en-US" b="1" dirty="0"/>
              <a:t>():</a:t>
            </a:r>
            <a:r>
              <a:rPr lang="en-US" dirty="0"/>
              <a:t> </a:t>
            </a:r>
            <a:r>
              <a:rPr lang="en-US" sz="2800" dirty="0"/>
              <a:t>It checks that list has more elements in the backward direction. If the list has more elements, it will return true. The return type is boolean.</a:t>
            </a:r>
          </a:p>
          <a:p>
            <a:pPr algn="just"/>
            <a:r>
              <a:rPr lang="en-US" b="1" dirty="0"/>
              <a:t>5. public Object previous():</a:t>
            </a:r>
            <a:r>
              <a:rPr lang="en-US" dirty="0"/>
              <a:t> </a:t>
            </a:r>
            <a:r>
              <a:rPr lang="en-US" sz="2800" dirty="0"/>
              <a:t>It returns the previous element in the list and moves the cursor position backward direction. The return type is Object.</a:t>
            </a:r>
          </a:p>
          <a:p>
            <a:pPr algn="just"/>
            <a:r>
              <a:rPr lang="en-US" b="1" dirty="0"/>
              <a:t>6. public int </a:t>
            </a:r>
            <a:r>
              <a:rPr lang="en-US" b="1" dirty="0" err="1"/>
              <a:t>previousIndex</a:t>
            </a:r>
            <a:r>
              <a:rPr lang="en-US" b="1" dirty="0"/>
              <a:t>():</a:t>
            </a:r>
            <a:r>
              <a:rPr lang="en-US" dirty="0"/>
              <a:t> </a:t>
            </a:r>
            <a:r>
              <a:rPr lang="en-US" sz="2800" dirty="0"/>
              <a:t>It returns the index of the previous element in the list. The return type is an Integer.</a:t>
            </a:r>
          </a:p>
        </p:txBody>
      </p:sp>
    </p:spTree>
    <p:extLst>
      <p:ext uri="{BB962C8B-B14F-4D97-AF65-F5344CB8AC3E}">
        <p14:creationId xmlns:p14="http://schemas.microsoft.com/office/powerpoint/2010/main" xmlns="" val="11893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of ListIterator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1319048" cy="5760639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Other capability methods:</a:t>
            </a:r>
            <a:endParaRPr lang="en-US" dirty="0"/>
          </a:p>
          <a:p>
            <a:pPr algn="just"/>
            <a:r>
              <a:rPr lang="en-US" b="1" dirty="0"/>
              <a:t>7. public void remove():</a:t>
            </a:r>
            <a:r>
              <a:rPr lang="en-US" dirty="0"/>
              <a:t> </a:t>
            </a:r>
            <a:r>
              <a:rPr lang="en-US" sz="2800" dirty="0"/>
              <a:t>This method removes the last element returned by next() or previous() from the list. The return type is ‘nothing’.</a:t>
            </a:r>
          </a:p>
          <a:p>
            <a:pPr algn="just"/>
            <a:r>
              <a:rPr lang="en-US" b="1" dirty="0"/>
              <a:t>8. public void set(Object o):</a:t>
            </a:r>
            <a:r>
              <a:rPr lang="en-US" dirty="0"/>
              <a:t> </a:t>
            </a:r>
            <a:r>
              <a:rPr lang="en-US" sz="2800" dirty="0"/>
              <a:t>This method replaces the last element returned by next() or previous() with the new element.</a:t>
            </a:r>
          </a:p>
          <a:p>
            <a:pPr algn="just"/>
            <a:r>
              <a:rPr lang="en-US" b="1" dirty="0"/>
              <a:t>9. public void add(Object o):</a:t>
            </a:r>
            <a:r>
              <a:rPr lang="en-US" dirty="0"/>
              <a:t> </a:t>
            </a:r>
            <a:r>
              <a:rPr lang="en-US" sz="2800" dirty="0"/>
              <a:t>This method is used to insert a new element in the list.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1</a:t>
            </a:r>
          </a:p>
          <a:p>
            <a:pPr algn="just"/>
            <a:r>
              <a:rPr lang="en-US" sz="2800" dirty="0">
                <a:hlinkClick r:id="rId3"/>
              </a:rPr>
              <a:t>Example</a:t>
            </a:r>
            <a:r>
              <a:rPr lang="en-US" sz="2800" dirty="0"/>
              <a:t>2</a:t>
            </a:r>
          </a:p>
          <a:p>
            <a:pPr algn="just"/>
            <a:r>
              <a:rPr lang="en-US" sz="2800" dirty="0">
                <a:hlinkClick r:id="rId4"/>
              </a:rPr>
              <a:t>Example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590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Difference between Iterator and ListIterator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AA6344F1-F863-425C-ABFB-FAB5E715C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2964482"/>
              </p:ext>
            </p:extLst>
          </p:nvPr>
        </p:nvGraphicFramePr>
        <p:xfrm>
          <a:off x="502468" y="620688"/>
          <a:ext cx="11318874" cy="592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144">
                  <a:extLst>
                    <a:ext uri="{9D8B030D-6E8A-4147-A177-3AD203B41FA5}">
                      <a16:colId xmlns:a16="http://schemas.microsoft.com/office/drawing/2014/main" xmlns="" val="409519552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84533385"/>
                    </a:ext>
                  </a:extLst>
                </a:gridCol>
                <a:gridCol w="3960266">
                  <a:extLst>
                    <a:ext uri="{9D8B030D-6E8A-4147-A177-3AD203B41FA5}">
                      <a16:colId xmlns:a16="http://schemas.microsoft.com/office/drawing/2014/main" xmlns="" val="2902088786"/>
                    </a:ext>
                  </a:extLst>
                </a:gridCol>
              </a:tblGrid>
              <a:tr h="4166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Poppins"/>
                        </a:rPr>
                        <a:t>Features</a:t>
                      </a:r>
                      <a:endParaRPr lang="en-US" sz="2400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Poppins"/>
                        </a:rPr>
                        <a:t>ListIterator</a:t>
                      </a:r>
                      <a:endParaRPr lang="en-US" sz="2400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Poppins"/>
                        </a:rPr>
                        <a:t>Iterator</a:t>
                      </a:r>
                      <a:endParaRPr lang="en-US" sz="2400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381330211"/>
                  </a:ext>
                </a:extLst>
              </a:tr>
              <a:tr h="61030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Traversal Direction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Both, forward and backward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Forward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2374162072"/>
                  </a:ext>
                </a:extLst>
              </a:tr>
              <a:tr h="61030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Modify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Can modify or replace elements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Cannot modify or replace elements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268410275"/>
                  </a:ext>
                </a:extLst>
              </a:tr>
              <a:tr h="61030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Objects traversal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List only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Map, Set and List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13178667"/>
                  </a:ext>
                </a:extLst>
              </a:tr>
              <a:tr h="61030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Add and Set operations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Allows both operations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Not possible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1790607050"/>
                  </a:ext>
                </a:extLst>
              </a:tr>
              <a:tr h="61030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Iterator’s current position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Can be determined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Poppins"/>
                        </a:rPr>
                        <a:t>Not possible.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843060723"/>
                  </a:ext>
                </a:extLst>
              </a:tr>
              <a:tr h="34601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Retrieve Index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Yes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Poppins"/>
                        </a:rPr>
                        <a:t>Not possible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1010560012"/>
                  </a:ext>
                </a:extLst>
              </a:tr>
              <a:tr h="434256">
                <a:tc>
                  <a:txBody>
                    <a:bodyPr/>
                    <a:lstStyle/>
                    <a:p>
                      <a:endParaRPr lang="en-US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also known as bi-directional iterator.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known as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-directional iterator.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597136619"/>
                  </a:ext>
                </a:extLst>
              </a:tr>
              <a:tr h="749702"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 row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 supports all the operations such as read, remove, replacement, and the addition of the new elements.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 rowSpan="3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Iterator supports only read and delete operations.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2111451708"/>
                  </a:ext>
                </a:extLst>
              </a:tr>
              <a:tr h="219144">
                <a:tc rowSpan="3">
                  <a:txBody>
                    <a:bodyPr/>
                    <a:lstStyle/>
                    <a:p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4543372"/>
                  </a:ext>
                </a:extLst>
              </a:tr>
              <a:tr h="461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create ListIterator object by calling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listIterator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078656"/>
                  </a:ext>
                </a:extLst>
              </a:tr>
              <a:tr h="65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get the Iterator object by calling iterator() method.</a:t>
                      </a:r>
                      <a:endParaRPr lang="en-US" dirty="0">
                        <a:effectLst/>
                        <a:latin typeface="Poppins"/>
                      </a:endParaRP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117436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5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Iterate ArrayList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r>
              <a:rPr lang="en-US" dirty="0"/>
              <a:t>Using for loop</a:t>
            </a:r>
          </a:p>
          <a:p>
            <a:r>
              <a:rPr lang="en-US" dirty="0"/>
              <a:t>Using Enhanced for loop or Advanced for loop</a:t>
            </a:r>
          </a:p>
          <a:p>
            <a:r>
              <a:rPr lang="en-US" dirty="0"/>
              <a:t>Using while Loop</a:t>
            </a:r>
          </a:p>
          <a:p>
            <a:r>
              <a:rPr lang="en-US" dirty="0"/>
              <a:t>By using Iterator</a:t>
            </a:r>
          </a:p>
          <a:p>
            <a:r>
              <a:rPr lang="en-US" dirty="0"/>
              <a:t>By ListIterator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8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Iterate ArrayList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/>
          <a:lstStyle/>
          <a:p>
            <a:r>
              <a:rPr lang="en-US" b="1" dirty="0"/>
              <a:t>Iterate ArrayList in Java using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5A9E50-3E19-4DC8-BDBD-26D42A8E29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2700" y="1831414"/>
            <a:ext cx="7086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2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Iterate ArrayList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/>
          <a:lstStyle/>
          <a:p>
            <a:r>
              <a:rPr lang="en-US" b="1" dirty="0"/>
              <a:t>Iterate ArrayList in Java using enhanced for loop       </a:t>
            </a:r>
            <a:r>
              <a:rPr lang="en-US" b="1" dirty="0">
                <a:hlinkClick r:id="rId2"/>
              </a:rPr>
              <a:t>Example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88BF60-BE21-48DE-BB7D-C17920C8F8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8512" y="2060848"/>
            <a:ext cx="55149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819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Iterate ArrayList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/>
          <a:lstStyle/>
          <a:p>
            <a:r>
              <a:rPr lang="en-US" b="1" dirty="0"/>
              <a:t>Iterating ArrayList using While loop                          </a:t>
            </a:r>
            <a:r>
              <a:rPr lang="en-US" b="1" dirty="0">
                <a:hlinkClick r:id="rId2"/>
              </a:rPr>
              <a:t>Example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3C2BAE-0A50-4F84-872C-06AAA5AB92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312" y="1844824"/>
            <a:ext cx="55149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0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chemeClr val="bg1"/>
                </a:solidFill>
              </a:rPr>
              <a:t>What is </a:t>
            </a:r>
            <a:r>
              <a:rPr lang="en-US" sz="3600" dirty="0" smtClean="0">
                <a:solidFill>
                  <a:schemeClr val="bg1"/>
                </a:solidFill>
              </a:rPr>
              <a:t>Collections </a:t>
            </a:r>
            <a:r>
              <a:rPr lang="en-US" sz="3600" dirty="0">
                <a:solidFill>
                  <a:schemeClr val="bg1"/>
                </a:solidFill>
              </a:rPr>
              <a:t>Framework in Java?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0"/>
            <a:ext cx="11247040" cy="547260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collections framework represents group of objects as single entity.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framework in java is a set of several classes and interfaces which provide a ready-made architecture.</a:t>
            </a:r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present in java.util package.</a:t>
            </a:r>
          </a:p>
          <a:p>
            <a:pPr algn="just"/>
            <a:r>
              <a:rPr lang="en-US" sz="2800" dirty="0"/>
              <a:t>It allows us to store and manipulate group of objects.</a:t>
            </a:r>
          </a:p>
          <a:p>
            <a:pPr algn="just"/>
            <a:r>
              <a:rPr lang="en-US" sz="2800" dirty="0"/>
              <a:t>It has various classes like Array List, Stack, Vector ,Hash Set and interface like Set, List and Queue.</a:t>
            </a:r>
          </a:p>
          <a:p>
            <a:pPr algn="just"/>
            <a:r>
              <a:rPr lang="en-US" sz="2800" dirty="0"/>
              <a:t>Various performance like sorting, searching, insertion etc can be using collections framework.</a:t>
            </a:r>
            <a:endParaRPr lang="en-US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0714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to Iterate ArrayList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/>
          <a:lstStyle/>
          <a:p>
            <a:r>
              <a:rPr lang="en-US" b="1" dirty="0"/>
              <a:t>iterate ArrayList in Java using Iterator     </a:t>
            </a:r>
            <a:r>
              <a:rPr lang="en-US" b="1" dirty="0">
                <a:hlinkClick r:id="rId2"/>
              </a:rPr>
              <a:t>Example</a:t>
            </a:r>
            <a:endParaRPr lang="en-US" b="1" dirty="0"/>
          </a:p>
          <a:p>
            <a:r>
              <a:rPr lang="en-US" b="1" dirty="0"/>
              <a:t>iterate ArrayList in Java using </a:t>
            </a:r>
            <a:r>
              <a:rPr lang="en-US" dirty="0"/>
              <a:t>ListIterator     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505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Iterator vs Foreach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/>
          <a:lstStyle/>
          <a:p>
            <a:r>
              <a:rPr lang="en-US" b="1" dirty="0"/>
              <a:t>1. How java iterator vs foreach works:</a:t>
            </a:r>
          </a:p>
          <a:p>
            <a:pPr lvl="1"/>
            <a:r>
              <a:rPr lang="en-US" b="1" u="sng" dirty="0"/>
              <a:t>Iterator</a:t>
            </a:r>
            <a:r>
              <a:rPr lang="en-US" dirty="0"/>
              <a:t> is an interface provided by collection framework to traverse a collection and for a sequential access of items in the collection. </a:t>
            </a:r>
          </a:p>
          <a:p>
            <a:pPr lvl="1"/>
            <a:r>
              <a:rPr lang="en-US" b="1" u="sng" dirty="0"/>
              <a:t>For each </a:t>
            </a:r>
            <a:r>
              <a:rPr lang="en-US" dirty="0"/>
              <a:t>loop is meant for traversing items in a collection. </a:t>
            </a:r>
          </a:p>
          <a:p>
            <a:r>
              <a:rPr lang="en-US" b="1" dirty="0"/>
              <a:t>2. </a:t>
            </a:r>
            <a:r>
              <a:rPr lang="en-US" b="1" dirty="0" err="1"/>
              <a:t>ConcurrentModificationException</a:t>
            </a:r>
            <a:r>
              <a:rPr lang="en-US" b="1" dirty="0"/>
              <a:t>(Modify Collections)</a:t>
            </a:r>
            <a:endParaRPr lang="en-US" dirty="0"/>
          </a:p>
          <a:p>
            <a:pPr lvl="1"/>
            <a:r>
              <a:rPr lang="en-US" dirty="0"/>
              <a:t>By use of </a:t>
            </a:r>
            <a:r>
              <a:rPr lang="en-US" dirty="0" err="1"/>
              <a:t>forEach</a:t>
            </a:r>
            <a:r>
              <a:rPr lang="en-US" dirty="0"/>
              <a:t> loop, you can’t modify the Collection. So, By means modification is removing an element or changing the content of an item stored in the collection.</a:t>
            </a:r>
            <a:endParaRPr lang="en-US" b="1" dirty="0"/>
          </a:p>
          <a:p>
            <a:pPr lvl="1"/>
            <a:r>
              <a:rPr lang="en-US" dirty="0"/>
              <a:t>By the use of iterator, we can modify the Collection.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5231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Iterator vs Foreach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>
            <a:normAutofit/>
          </a:bodyPr>
          <a:lstStyle/>
          <a:p>
            <a:r>
              <a:rPr lang="en-US" b="1" dirty="0"/>
              <a:t>3. When to use:</a:t>
            </a:r>
          </a:p>
          <a:p>
            <a:pPr lvl="1"/>
            <a:r>
              <a:rPr lang="en-US" dirty="0"/>
              <a:t>Iterator uses only for Collection. Because iterator() method define in the </a:t>
            </a:r>
            <a:r>
              <a:rPr lang="en-US" b="1" dirty="0"/>
              <a:t>Iterable interface </a:t>
            </a:r>
            <a:r>
              <a:rPr lang="en-US" dirty="0"/>
              <a:t>and all collection classes inherit it. You can’t use an </a:t>
            </a:r>
            <a:r>
              <a:rPr lang="en-US" b="1" dirty="0"/>
              <a:t>iterator </a:t>
            </a:r>
            <a:r>
              <a:rPr lang="en-US" dirty="0"/>
              <a:t>on </a:t>
            </a:r>
            <a:r>
              <a:rPr lang="en-US" b="1" dirty="0"/>
              <a:t>Arrays.</a:t>
            </a:r>
            <a:endParaRPr lang="en-US" dirty="0"/>
          </a:p>
          <a:p>
            <a:pPr lvl="1"/>
            <a:r>
              <a:rPr lang="en-US" b="1" dirty="0"/>
              <a:t>foreach can be used for </a:t>
            </a:r>
            <a:r>
              <a:rPr lang="en-US" dirty="0"/>
              <a:t>Collection and non-collection(Array).</a:t>
            </a:r>
          </a:p>
          <a:p>
            <a:r>
              <a:rPr lang="en-US" b="1" dirty="0"/>
              <a:t>4. Nested loop:</a:t>
            </a:r>
          </a:p>
          <a:p>
            <a:pPr lvl="1"/>
            <a:r>
              <a:rPr lang="en-US" dirty="0"/>
              <a:t>If you want to perform some tasks and want to use nested loops in the program. Then, you should use the for loop instead of the iterator.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0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Iterator vs Foreach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FA7E0-9289-4467-BE9B-B5A25765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>
            <a:normAutofit/>
          </a:bodyPr>
          <a:lstStyle/>
          <a:p>
            <a:r>
              <a:rPr lang="en-US" b="1" dirty="0"/>
              <a:t>5. Exception can occur:</a:t>
            </a:r>
          </a:p>
          <a:p>
            <a:pPr lvl="1" algn="just"/>
            <a:r>
              <a:rPr lang="en-US" dirty="0"/>
              <a:t>If you are using</a:t>
            </a:r>
            <a:r>
              <a:rPr lang="en-US" b="1" dirty="0"/>
              <a:t> for-Each</a:t>
            </a:r>
            <a:r>
              <a:rPr lang="en-US" dirty="0"/>
              <a:t>, then you don’t care about the size. Even you are traversing any collections.</a:t>
            </a:r>
          </a:p>
          <a:p>
            <a:pPr lvl="1" algn="just"/>
            <a:r>
              <a:rPr lang="en-US" dirty="0"/>
              <a:t>But if you use Iterator and hasNext() not used properly, </a:t>
            </a:r>
            <a:r>
              <a:rPr lang="en-US" dirty="0" err="1"/>
              <a:t>NoSuchElementException</a:t>
            </a:r>
            <a:r>
              <a:rPr lang="en-US" dirty="0"/>
              <a:t> can occur.</a:t>
            </a:r>
          </a:p>
          <a:p>
            <a:endParaRPr lang="en-US" sz="2800" dirty="0"/>
          </a:p>
          <a:p>
            <a:r>
              <a:rPr lang="en-US" b="1" dirty="0"/>
              <a:t>6. Java iterator vs foreach</a:t>
            </a:r>
            <a:r>
              <a:rPr lang="en-US" dirty="0"/>
              <a:t> </a:t>
            </a:r>
            <a:r>
              <a:rPr lang="en-US" b="1" dirty="0"/>
              <a:t>loop</a:t>
            </a:r>
            <a:r>
              <a:rPr lang="en-US" dirty="0"/>
              <a:t> </a:t>
            </a:r>
            <a:r>
              <a:rPr lang="en-US" b="1" dirty="0"/>
              <a:t>Performance</a:t>
            </a:r>
            <a:endParaRPr lang="en-US" dirty="0"/>
          </a:p>
          <a:p>
            <a:pPr lvl="1"/>
            <a:r>
              <a:rPr lang="en-US" dirty="0"/>
              <a:t>The </a:t>
            </a:r>
            <a:r>
              <a:rPr lang="en-US" b="1" dirty="0"/>
              <a:t>for-each loop</a:t>
            </a:r>
            <a:r>
              <a:rPr lang="en-US" dirty="0"/>
              <a:t> or </a:t>
            </a:r>
            <a:r>
              <a:rPr lang="en-US" b="1" dirty="0"/>
              <a:t>iterator </a:t>
            </a:r>
            <a:r>
              <a:rPr lang="en-US" dirty="0"/>
              <a:t>gives the same performance. 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Example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3095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Arrays &amp; Collections in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C9CA1F3-E064-468B-844D-097BE2601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78531482"/>
              </p:ext>
            </p:extLst>
          </p:nvPr>
        </p:nvGraphicFramePr>
        <p:xfrm>
          <a:off x="767408" y="764704"/>
          <a:ext cx="10873208" cy="581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426">
                  <a:extLst>
                    <a:ext uri="{9D8B030D-6E8A-4147-A177-3AD203B41FA5}">
                      <a16:colId xmlns:a16="http://schemas.microsoft.com/office/drawing/2014/main" xmlns="" val="246535737"/>
                    </a:ext>
                  </a:extLst>
                </a:gridCol>
                <a:gridCol w="6100782">
                  <a:extLst>
                    <a:ext uri="{9D8B030D-6E8A-4147-A177-3AD203B41FA5}">
                      <a16:colId xmlns:a16="http://schemas.microsoft.com/office/drawing/2014/main" xmlns="" val="1861831273"/>
                    </a:ext>
                  </a:extLst>
                </a:gridCol>
              </a:tblGrid>
              <a:tr h="52136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Array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Collections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4237185"/>
                  </a:ext>
                </a:extLst>
              </a:tr>
              <a:tr h="414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represents group of objects as a single entity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can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represents group of objects as a single entity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299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Arrays can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both primitives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object types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can hold only objects but not primitive.</a:t>
                      </a:r>
                    </a:p>
                  </a:txBody>
                  <a:tcPr/>
                </a:tc>
              </a:tr>
              <a:tr h="7299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are fixed 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are growable in nature. We can increase or decrease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1513086"/>
                  </a:ext>
                </a:extLst>
              </a:tr>
              <a:tr h="7299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are recommended to use with respect to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are not recommended to use with respect to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5119730"/>
                  </a:ext>
                </a:extLst>
              </a:tr>
              <a:tr h="7299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can store only homogeneous data elements (similar type of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can hold both homogeneous and heterogeneous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950748"/>
                  </a:ext>
                </a:extLst>
              </a:tr>
              <a:tr h="42288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do not support any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so operation become complex.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 support various kinds of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5068904"/>
                  </a:ext>
                </a:extLst>
              </a:tr>
              <a:tr h="7299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size is 10 and only 5 elements store then it is a waste of memory.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adjusts size according to elements.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100940"/>
                  </a:ext>
                </a:extLst>
              </a:tr>
              <a:tr h="36495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management is poor.</a:t>
                      </a:r>
                    </a:p>
                  </a:txBody>
                  <a:tcPr marL="60960" marR="60960" marT="15240" marB="152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management is effective.</a:t>
                      </a:r>
                    </a:p>
                  </a:txBody>
                  <a:tcPr marL="60960" marR="60960" marT="15240" marB="15240" anchor="ctr"/>
                </a:tc>
                <a:extLst>
                  <a:ext uri="{0D108BD9-81ED-4DB2-BD59-A6C34878D82A}">
                    <a16:rowId xmlns:a16="http://schemas.microsoft.com/office/drawing/2014/main" xmlns="" val="332990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96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Advantage of </a:t>
            </a:r>
            <a:r>
              <a:rPr lang="en-US" sz="3200" dirty="0" smtClean="0">
                <a:solidFill>
                  <a:schemeClr val="bg1"/>
                </a:solidFill>
              </a:rPr>
              <a:t>Collection </a:t>
            </a:r>
            <a:r>
              <a:rPr lang="en-US" sz="3200" dirty="0">
                <a:solidFill>
                  <a:schemeClr val="bg1"/>
                </a:solidFill>
              </a:rPr>
              <a:t>Framework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C27091-95F0-40E3-9885-209B159A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584"/>
            <a:ext cx="10972800" cy="5298581"/>
          </a:xfrm>
        </p:spPr>
        <p:txBody>
          <a:bodyPr>
            <a:normAutofit/>
          </a:bodyPr>
          <a:lstStyle/>
          <a:p>
            <a:pPr algn="just"/>
            <a:r>
              <a:rPr lang="en-US" sz="2800"/>
              <a:t>The </a:t>
            </a:r>
            <a:r>
              <a:rPr lang="en-US" sz="2800" smtClean="0"/>
              <a:t>collections </a:t>
            </a:r>
            <a:r>
              <a:rPr lang="en-US" sz="2800" dirty="0"/>
              <a:t>framework reduces the development time and the burden of designers, programmers, and users.</a:t>
            </a:r>
          </a:p>
          <a:p>
            <a:pPr algn="just"/>
            <a:r>
              <a:rPr lang="en-US" sz="2800" dirty="0"/>
              <a:t>Your code is easier to maintain because it provides useful data structure (A data structure is a particular way of organizing data in a computer) and interfaces which reduce programming efforts.</a:t>
            </a:r>
          </a:p>
          <a:p>
            <a:pPr algn="just"/>
            <a:r>
              <a:rPr lang="en-US" sz="2800" dirty="0"/>
              <a:t>The size of the container is growable in nature.</a:t>
            </a:r>
          </a:p>
          <a:p>
            <a:pPr algn="just"/>
            <a:r>
              <a:rPr lang="en-US" sz="2800" dirty="0"/>
              <a:t>It implements high-performance of useful data structures and algorithms that increase the performance.</a:t>
            </a:r>
          </a:p>
          <a:p>
            <a:pPr algn="just"/>
            <a:r>
              <a:rPr lang="en-US" sz="2800" dirty="0"/>
              <a:t>It enables software reuse.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42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Difference between Collection and collections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23592" y="1772816"/>
          <a:ext cx="8208912" cy="294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93408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endParaRPr lang="en-US" dirty="0"/>
                    </a:p>
                  </a:txBody>
                  <a:tcPr/>
                </a:tc>
              </a:tr>
              <a:tr h="688021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is root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Collections</a:t>
                      </a:r>
                      <a:r>
                        <a:rPr lang="en-US" baseline="0" dirty="0" smtClean="0"/>
                        <a:t> is a class</a:t>
                      </a:r>
                      <a:endParaRPr lang="en-US" dirty="0"/>
                    </a:p>
                  </a:txBody>
                  <a:tcPr/>
                </a:tc>
              </a:tr>
              <a:tr h="833075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is used to represent</a:t>
                      </a:r>
                      <a:r>
                        <a:rPr lang="en-US" baseline="0" dirty="0" smtClean="0"/>
                        <a:t> a group of objects as a single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Collections defines different utility methods for collection objects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-sort()</a:t>
                      </a:r>
                      <a:endParaRPr lang="en-US" dirty="0"/>
                    </a:p>
                  </a:txBody>
                  <a:tcPr/>
                </a:tc>
              </a:tr>
              <a:tr h="833075">
                <a:tc>
                  <a:txBody>
                    <a:bodyPr/>
                    <a:lstStyle/>
                    <a:p>
                      <a:r>
                        <a:rPr lang="en-US" dirty="0" smtClean="0"/>
                        <a:t>Helps to</a:t>
                      </a:r>
                      <a:r>
                        <a:rPr lang="en-US" baseline="0" dirty="0" smtClean="0"/>
                        <a:t> derive the data structure of the collection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 in data structure manipulations using different static methods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5754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Characteristics of collections f/w classes 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3512" y="980728"/>
            <a:ext cx="8640960" cy="5544616"/>
            <a:chOff x="1703512" y="980728"/>
            <a:chExt cx="8640960" cy="5544616"/>
          </a:xfrm>
        </p:grpSpPr>
        <p:grpSp>
          <p:nvGrpSpPr>
            <p:cNvPr id="8" name="Group 7"/>
            <p:cNvGrpSpPr/>
            <p:nvPr/>
          </p:nvGrpSpPr>
          <p:grpSpPr>
            <a:xfrm>
              <a:off x="1703512" y="980728"/>
              <a:ext cx="8640960" cy="5544616"/>
              <a:chOff x="1703512" y="980728"/>
              <a:chExt cx="8640960" cy="554461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03512" y="980728"/>
                <a:ext cx="8640960" cy="5544616"/>
                <a:chOff x="1703512" y="980728"/>
                <a:chExt cx="8640960" cy="5544616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703512" y="980728"/>
                  <a:ext cx="8640960" cy="55446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3935760" y="1628800"/>
                  <a:ext cx="8017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except</a:t>
                  </a:r>
                  <a:endParaRPr lang="en-US" dirty="0"/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3287688" y="1403484"/>
                <a:ext cx="38586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-----Different classes  from different version</a:t>
                </a:r>
                <a:endParaRPr lang="en-US" sz="1600" b="1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384032" y="2636912"/>
              <a:ext cx="27068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--allowed in List but not in set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857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12605</TotalTime>
  <Words>2037</Words>
  <Application>Microsoft Office PowerPoint</Application>
  <PresentationFormat>Custom</PresentationFormat>
  <Paragraphs>440</Paragraphs>
  <Slides>53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Object Oriented Programming Lecture – 28 </vt:lpstr>
      <vt:lpstr>What is Collection?</vt:lpstr>
      <vt:lpstr>What is Collection?</vt:lpstr>
      <vt:lpstr>Types of Objects Stored in Collection (Container) Object</vt:lpstr>
      <vt:lpstr> What is Collections Framework in Java?</vt:lpstr>
      <vt:lpstr>Difference between Arrays &amp; Collections in Java</vt:lpstr>
      <vt:lpstr>Advantage of Collection Framework in Java</vt:lpstr>
      <vt:lpstr>Difference between Collection and collections </vt:lpstr>
      <vt:lpstr>Characteristics of collections f/w classes </vt:lpstr>
      <vt:lpstr>Collection Hierarchy in Java</vt:lpstr>
      <vt:lpstr>Collection Hierarchy in Java</vt:lpstr>
      <vt:lpstr>Iterable  interface</vt:lpstr>
      <vt:lpstr>Collection Interface</vt:lpstr>
      <vt:lpstr>Methods of Collection Interface in Java</vt:lpstr>
      <vt:lpstr>Methods of Collection Interface in Java</vt:lpstr>
      <vt:lpstr>List Interface</vt:lpstr>
      <vt:lpstr>List Interface</vt:lpstr>
      <vt:lpstr>List Interface</vt:lpstr>
      <vt:lpstr>List Interface</vt:lpstr>
      <vt:lpstr>Generics in Java</vt:lpstr>
      <vt:lpstr>Generics in Java</vt:lpstr>
      <vt:lpstr>Generics in Java</vt:lpstr>
      <vt:lpstr>Generics in Java</vt:lpstr>
      <vt:lpstr>Java List Methods</vt:lpstr>
      <vt:lpstr>Java List Methods</vt:lpstr>
      <vt:lpstr>ArrayList in java</vt:lpstr>
      <vt:lpstr>Java ArrayList Constructor</vt:lpstr>
      <vt:lpstr>ArrayList in java</vt:lpstr>
      <vt:lpstr>Features of ArrayList</vt:lpstr>
      <vt:lpstr>Methods in ArrayList:-</vt:lpstr>
      <vt:lpstr>Methods in ArrayList:-</vt:lpstr>
      <vt:lpstr>Cursor/Iterators in Java</vt:lpstr>
      <vt:lpstr>Enumeration in Java</vt:lpstr>
      <vt:lpstr>Enumeration in Java</vt:lpstr>
      <vt:lpstr>Iterator in Java</vt:lpstr>
      <vt:lpstr>Iterator in Java</vt:lpstr>
      <vt:lpstr>How to create Iterator object  in Java</vt:lpstr>
      <vt:lpstr>Difference between Enumeration &amp; iterator  in Java</vt:lpstr>
      <vt:lpstr>Limitation of Iterator in Java</vt:lpstr>
      <vt:lpstr>ListIterator in Java </vt:lpstr>
      <vt:lpstr>ListIterator in Java </vt:lpstr>
      <vt:lpstr>Methods of ListIterator in Java </vt:lpstr>
      <vt:lpstr>Methods of ListIterator in Java </vt:lpstr>
      <vt:lpstr>Methods of ListIterator in Java </vt:lpstr>
      <vt:lpstr>Difference between Iterator and ListIterator </vt:lpstr>
      <vt:lpstr>How to Iterate ArrayList in Java</vt:lpstr>
      <vt:lpstr>How to Iterate ArrayList in Java</vt:lpstr>
      <vt:lpstr>How to Iterate ArrayList in Java</vt:lpstr>
      <vt:lpstr>How to Iterate ArrayList in Java</vt:lpstr>
      <vt:lpstr>How to Iterate ArrayList in Java</vt:lpstr>
      <vt:lpstr>Iterator vs Foreach</vt:lpstr>
      <vt:lpstr>Iterator vs Foreach</vt:lpstr>
      <vt:lpstr>Iterator vs Foreach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385</cp:revision>
  <dcterms:created xsi:type="dcterms:W3CDTF">2021-08-25T05:28:10Z</dcterms:created>
  <dcterms:modified xsi:type="dcterms:W3CDTF">2022-11-15T08:14:04Z</dcterms:modified>
</cp:coreProperties>
</file>