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1525" r:id="rId2"/>
    <p:sldId id="1599" r:id="rId3"/>
    <p:sldId id="1600" r:id="rId4"/>
    <p:sldId id="1601" r:id="rId5"/>
    <p:sldId id="1602" r:id="rId6"/>
    <p:sldId id="1603" r:id="rId7"/>
    <p:sldId id="1604" r:id="rId8"/>
    <p:sldId id="1605" r:id="rId9"/>
    <p:sldId id="1606" r:id="rId10"/>
    <p:sldId id="1607" r:id="rId11"/>
    <p:sldId id="1608" r:id="rId12"/>
    <p:sldId id="1609" r:id="rId13"/>
    <p:sldId id="1610" r:id="rId14"/>
    <p:sldId id="1611" r:id="rId15"/>
    <p:sldId id="1612" r:id="rId16"/>
    <p:sldId id="1613" r:id="rId17"/>
    <p:sldId id="1614" r:id="rId18"/>
    <p:sldId id="1615" r:id="rId19"/>
    <p:sldId id="1616" r:id="rId20"/>
    <p:sldId id="16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24" autoAdjust="0"/>
  </p:normalViewPr>
  <p:slideViewPr>
    <p:cSldViewPr>
      <p:cViewPr varScale="1">
        <p:scale>
          <a:sx n="66" d="100"/>
          <a:sy n="66" d="100"/>
        </p:scale>
        <p:origin x="-924" y="-210"/>
      </p:cViewPr>
      <p:guideLst>
        <p:guide orient="horz" pos="2160"/>
        <p:guide pos="3840"/>
      </p:guideLst>
    </p:cSldViewPr>
  </p:slideViewPr>
  <p:outlineViewPr>
    <p:cViewPr>
      <p:scale>
        <a:sx n="33" d="100"/>
        <a:sy n="33" d="100"/>
      </p:scale>
      <p:origin x="0" y="51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44751-DEF6-40E3-8526-EC9A0AE72A1D}" type="datetimeFigureOut">
              <a:rPr lang="en-US" smtClean="0"/>
              <a:pPr/>
              <a:t>30/05/2022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5A771-5004-49EB-8943-BD9AC1DA33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FDDEF9-B2E9-46EA-A5FB-0F55ED130031}" type="datetime1">
              <a:rPr lang="en-US" smtClean="0"/>
              <a:pPr/>
              <a:t>30/05/2022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B484A6-4302-4DE9-B677-0768C64EA57E}" type="datetime1">
              <a:rPr lang="en-US" smtClean="0"/>
              <a:pPr/>
              <a:t>30/05/2022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17423-B3AC-4F71-A3A1-AD699B87C198}" type="datetime1">
              <a:rPr lang="en-US" smtClean="0"/>
              <a:pPr/>
              <a:t>30/05/2022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480DAC-05B3-4649-9CBD-3C14F1F71087}" type="datetime1">
              <a:rPr lang="en-US" smtClean="0"/>
              <a:pPr/>
              <a:t>30/05/2022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CD43D-CA8C-411A-9A1C-6E2C3205A50C}" type="datetime1">
              <a:rPr lang="en-US" smtClean="0"/>
              <a:pPr/>
              <a:t>30/05/2022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AEFAE0-0EC1-4689-884C-6CED0C723D14}" type="datetime1">
              <a:rPr lang="en-US" smtClean="0"/>
              <a:pPr/>
              <a:t>30/05/2022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31F7D3-8CE2-4B3D-A1E8-22F07C27346D}" type="datetime1">
              <a:rPr lang="en-US" smtClean="0"/>
              <a:pPr/>
              <a:t>30/05/2022</a:t>
            </a:fld>
            <a:endParaRPr lang="en-US"/>
          </a:p>
        </p:txBody>
      </p:sp>
      <p:sp>
        <p:nvSpPr>
          <p:cNvPr id="8" name="Footer Placeholder 7"/>
          <p:cNvSpPr>
            <a:spLocks noGrp="1"/>
          </p:cNvSpPr>
          <p:nvPr>
            <p:ph type="ftr" sz="quarter" idx="11"/>
          </p:nvPr>
        </p:nvSpPr>
        <p:spPr/>
        <p:txBody>
          <a:bodyPr/>
          <a:lstStyle/>
          <a:p>
            <a:r>
              <a:rPr lang="en-US"/>
              <a:t>Object Oriented Programming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6948D0-E60B-4F04-AA1D-9A2F9035BE72}" type="datetime1">
              <a:rPr lang="en-US" smtClean="0"/>
              <a:pPr/>
              <a:t>30/05/2022</a:t>
            </a:fld>
            <a:endParaRPr lang="en-US"/>
          </a:p>
        </p:txBody>
      </p:sp>
      <p:sp>
        <p:nvSpPr>
          <p:cNvPr id="4" name="Footer Placeholder 3"/>
          <p:cNvSpPr>
            <a:spLocks noGrp="1"/>
          </p:cNvSpPr>
          <p:nvPr>
            <p:ph type="ftr" sz="quarter" idx="11"/>
          </p:nvPr>
        </p:nvSpPr>
        <p:spPr/>
        <p:txBody>
          <a:bodyPr/>
          <a:lstStyle/>
          <a:p>
            <a:r>
              <a:rPr lang="en-US"/>
              <a:t>Object Oriented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A3F66-EE36-4B28-87ED-205C9015204C}" type="datetime1">
              <a:rPr lang="en-US" smtClean="0"/>
              <a:pPr/>
              <a:t>30/05/2022</a:t>
            </a:fld>
            <a:endParaRPr lang="en-US"/>
          </a:p>
        </p:txBody>
      </p:sp>
      <p:sp>
        <p:nvSpPr>
          <p:cNvPr id="3" name="Footer Placeholder 2"/>
          <p:cNvSpPr>
            <a:spLocks noGrp="1"/>
          </p:cNvSpPr>
          <p:nvPr>
            <p:ph type="ftr" sz="quarter" idx="11"/>
          </p:nvPr>
        </p:nvSpPr>
        <p:spPr/>
        <p:txBody>
          <a:bodyPr/>
          <a:lstStyle/>
          <a:p>
            <a:r>
              <a:rPr lang="en-US"/>
              <a:t>Object Oriented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11797-3AF0-46BA-87E9-F30940C1987B}" type="datetime1">
              <a:rPr lang="en-US" smtClean="0"/>
              <a:pPr/>
              <a:t>30/05/2022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3AD728-763A-4C79-8A54-E453C91DC763}" type="datetime1">
              <a:rPr lang="en-US" smtClean="0"/>
              <a:pPr/>
              <a:t>30/05/2022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3C600-3278-4C42-8943-AC4E369A050B}" type="datetime1">
              <a:rPr lang="en-US" smtClean="0"/>
              <a:pPr/>
              <a:t>30/05/2022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Object Oriented Programming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nlinegdb.com/y6kwuuN_9" TargetMode="External"/><Relationship Id="rId2" Type="http://schemas.openxmlformats.org/officeDocument/2006/relationships/hyperlink" Target="https://onlinegdb.com/n7nsDJLk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nlinegdb.com/kNzF_tlRZ" TargetMode="External"/><Relationship Id="rId2" Type="http://schemas.openxmlformats.org/officeDocument/2006/relationships/hyperlink" Target="https://onlinegdb.com/MlcTRe_AQ" TargetMode="External"/><Relationship Id="rId1" Type="http://schemas.openxmlformats.org/officeDocument/2006/relationships/slideLayout" Target="../slideLayouts/slideLayout2.xml"/><Relationship Id="rId4" Type="http://schemas.openxmlformats.org/officeDocument/2006/relationships/hyperlink" Target="https://onlinegdb.com/d02XK_Af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nlinegdb.com/_yImhp0jf" TargetMode="External"/><Relationship Id="rId2" Type="http://schemas.openxmlformats.org/officeDocument/2006/relationships/hyperlink" Target="https://onlinegdb.com/WRDGjrvki" TargetMode="External"/><Relationship Id="rId1" Type="http://schemas.openxmlformats.org/officeDocument/2006/relationships/slideLayout" Target="../slideLayouts/slideLayout2.xml"/><Relationship Id="rId5" Type="http://schemas.openxmlformats.org/officeDocument/2006/relationships/hyperlink" Target="https://onlinegdb.com/19VB1ySef" TargetMode="External"/><Relationship Id="rId4" Type="http://schemas.openxmlformats.org/officeDocument/2006/relationships/hyperlink" Target="https://onlinegdb.com/rqjo1O3z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onlinegdb.com/6il90Q6VM" TargetMode="External"/><Relationship Id="rId2" Type="http://schemas.openxmlformats.org/officeDocument/2006/relationships/hyperlink" Target="https://onlinegdb.com/YU4O0gGGk" TargetMode="External"/><Relationship Id="rId1" Type="http://schemas.openxmlformats.org/officeDocument/2006/relationships/slideLayout" Target="../slideLayouts/slideLayout2.xml"/><Relationship Id="rId4" Type="http://schemas.openxmlformats.org/officeDocument/2006/relationships/hyperlink" Target="https://onlinegdb.com/suK1lqYh1Z"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nlinegdb.com/E7qyYQPpM" TargetMode="External"/><Relationship Id="rId2" Type="http://schemas.openxmlformats.org/officeDocument/2006/relationships/hyperlink" Target="https://onlinegdb.com/riTi9SUz-" TargetMode="External"/><Relationship Id="rId1" Type="http://schemas.openxmlformats.org/officeDocument/2006/relationships/slideLayout" Target="../slideLayouts/slideLayout2.xml"/><Relationship Id="rId4" Type="http://schemas.openxmlformats.org/officeDocument/2006/relationships/hyperlink" Target="https://onlinegdb.com/gtpk_NoS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onlinegdb.com/OpjmpLewe" TargetMode="External"/><Relationship Id="rId2" Type="http://schemas.openxmlformats.org/officeDocument/2006/relationships/hyperlink" Target="https://onlinegdb.com/90MnZhv1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56D84A7-6477-406F-8B6C-54AB870494E1}"/>
              </a:ext>
            </a:extLst>
          </p:cNvPr>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dirty="0"/>
              <a:t>Object Oriented Programming</a:t>
            </a:r>
            <a:r>
              <a:rPr lang="en-IN" dirty="0"/>
              <a:t/>
            </a:r>
            <a:br>
              <a:rPr lang="en-IN" dirty="0"/>
            </a:br>
            <a:r>
              <a:rPr lang="en-IN" sz="2400" dirty="0">
                <a:solidFill>
                  <a:schemeClr val="tx1"/>
                </a:solidFill>
              </a:rPr>
              <a:t>Lecture </a:t>
            </a:r>
            <a:r>
              <a:rPr lang="en-IN" sz="2400">
                <a:solidFill>
                  <a:schemeClr val="tx1"/>
                </a:solidFill>
              </a:rPr>
              <a:t>- 29</a:t>
            </a:r>
            <a:endParaRPr lang="en-IN" sz="2400" dirty="0">
              <a:solidFill>
                <a:schemeClr val="tx1"/>
              </a:solidFill>
            </a:endParaRPr>
          </a:p>
        </p:txBody>
      </p:sp>
      <p:sp>
        <p:nvSpPr>
          <p:cNvPr id="5" name="Slide Number Placeholder 4">
            <a:extLst>
              <a:ext uri="{FF2B5EF4-FFF2-40B4-BE49-F238E27FC236}">
                <a16:creationId xmlns:a16="http://schemas.microsoft.com/office/drawing/2014/main" xmlns="" id="{EFACABF3-0CD9-4EEC-BAD0-86EB51425063}"/>
              </a:ext>
            </a:extLst>
          </p:cNvPr>
          <p:cNvSpPr>
            <a:spLocks noGrp="1"/>
          </p:cNvSpPr>
          <p:nvPr>
            <p:ph type="sldNum" sz="quarter" idx="12"/>
          </p:nvPr>
        </p:nvSpPr>
        <p:spPr/>
        <p:txBody>
          <a:bodyPr/>
          <a:lstStyle/>
          <a:p>
            <a:pPr>
              <a:defRPr/>
            </a:pPr>
            <a:fld id="{02246FD1-0723-4B2F-9706-10282F2BA698}" type="slidenum">
              <a:rPr lang="en-US" smtClean="0"/>
              <a:pPr>
                <a:defRPr/>
              </a:pPr>
              <a:t>1</a:t>
            </a:fld>
            <a:r>
              <a:rPr lang="en-US"/>
              <a:t> </a:t>
            </a:r>
            <a:endParaRPr lang="en-US" dirty="0"/>
          </a:p>
        </p:txBody>
      </p:sp>
      <p:sp>
        <p:nvSpPr>
          <p:cNvPr id="9" name="Date Placeholder 8"/>
          <p:cNvSpPr>
            <a:spLocks noGrp="1"/>
          </p:cNvSpPr>
          <p:nvPr>
            <p:ph type="dt" sz="half" idx="10"/>
          </p:nvPr>
        </p:nvSpPr>
        <p:spPr/>
        <p:txBody>
          <a:bodyPr/>
          <a:lstStyle/>
          <a:p>
            <a:fld id="{0F18F5DC-B5BA-47BA-870A-670EC4E29760}" type="datetime1">
              <a:rPr lang="en-US" smtClean="0"/>
              <a:pPr/>
              <a:t>30/05/2022</a:t>
            </a:fld>
            <a:endParaRPr lang="en-US"/>
          </a:p>
        </p:txBody>
      </p:sp>
      <p:sp>
        <p:nvSpPr>
          <p:cNvPr id="2" name="Footer Placeholder 1">
            <a:extLst>
              <a:ext uri="{FF2B5EF4-FFF2-40B4-BE49-F238E27FC236}">
                <a16:creationId xmlns:a16="http://schemas.microsoft.com/office/drawing/2014/main" xmlns="" id="{EABF30AD-A443-4475-92AD-449BAA0F9B6E}"/>
              </a:ext>
            </a:extLst>
          </p:cNvPr>
          <p:cNvSpPr>
            <a:spLocks noGrp="1"/>
          </p:cNvSpPr>
          <p:nvPr>
            <p:ph type="ftr" sz="quarter" idx="11"/>
          </p:nvPr>
        </p:nvSpPr>
        <p:spPr/>
        <p:txBody>
          <a:bodyPr/>
          <a:lstStyle/>
          <a:p>
            <a:r>
              <a:rPr lang="en-US"/>
              <a:t>Object Oriented Programming</a:t>
            </a:r>
          </a:p>
        </p:txBody>
      </p:sp>
      <p:sp>
        <p:nvSpPr>
          <p:cNvPr id="8" name="Subtitle 6">
            <a:extLst>
              <a:ext uri="{FF2B5EF4-FFF2-40B4-BE49-F238E27FC236}">
                <a16:creationId xmlns:a16="http://schemas.microsoft.com/office/drawing/2014/main" xmlns="" id="{0502EA5C-E97C-4515-A9C8-E7E49014B56E}"/>
              </a:ext>
            </a:extLst>
          </p:cNvPr>
          <p:cNvSpPr txBox="1">
            <a:spLocks/>
          </p:cNvSpPr>
          <p:nvPr/>
        </p:nvSpPr>
        <p:spPr>
          <a:xfrm>
            <a:off x="3716079" y="3962400"/>
            <a:ext cx="6400800" cy="5334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IN" dirty="0">
                <a:solidFill>
                  <a:srgbClr val="C00000"/>
                </a:solidFill>
              </a:rPr>
              <a:t>Prof. Varsha Dange</a:t>
            </a:r>
          </a:p>
        </p:txBody>
      </p:sp>
    </p:spTree>
    <p:extLst>
      <p:ext uri="{BB962C8B-B14F-4D97-AF65-F5344CB8AC3E}">
        <p14:creationId xmlns:p14="http://schemas.microsoft.com/office/powerpoint/2010/main" xmlns="" val="135998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4000" dirty="0">
                <a:solidFill>
                  <a:schemeClr val="bg1"/>
                </a:solidFill>
              </a:rPr>
              <a:t>Java HashSet</a:t>
            </a:r>
          </a:p>
        </p:txBody>
      </p:sp>
      <p:sp>
        <p:nvSpPr>
          <p:cNvPr id="5" name="Content Placeholder 4">
            <a:extLst>
              <a:ext uri="{FF2B5EF4-FFF2-40B4-BE49-F238E27FC236}">
                <a16:creationId xmlns:a16="http://schemas.microsoft.com/office/drawing/2014/main" xmlns="" id="{E2AC37B6-EBB7-4358-B644-C291435AC8B6}"/>
              </a:ext>
            </a:extLst>
          </p:cNvPr>
          <p:cNvSpPr>
            <a:spLocks noGrp="1"/>
          </p:cNvSpPr>
          <p:nvPr>
            <p:ph idx="1"/>
          </p:nvPr>
        </p:nvSpPr>
        <p:spPr>
          <a:xfrm>
            <a:off x="609600" y="908721"/>
            <a:ext cx="11175032" cy="5217444"/>
          </a:xfrm>
        </p:spPr>
        <p:txBody>
          <a:bodyPr/>
          <a:lstStyle/>
          <a:p>
            <a:r>
              <a:rPr lang="en-US" dirty="0"/>
              <a:t>HashSet in Java is an unordered collection of elements (objects) that contains only unique elements.</a:t>
            </a:r>
          </a:p>
          <a:p>
            <a:r>
              <a:rPr lang="en-US" dirty="0"/>
              <a:t>This </a:t>
            </a:r>
            <a:r>
              <a:rPr lang="en-US" dirty="0" err="1"/>
              <a:t>hashSet</a:t>
            </a:r>
            <a:r>
              <a:rPr lang="en-US" dirty="0"/>
              <a:t> allows null values.</a:t>
            </a:r>
          </a:p>
          <a:p>
            <a:r>
              <a:rPr lang="en-US" dirty="0"/>
              <a:t>It does not maintain insertion order. It inserted elements based on their </a:t>
            </a:r>
            <a:r>
              <a:rPr lang="en-US" dirty="0" err="1"/>
              <a:t>hashcode</a:t>
            </a:r>
            <a:r>
              <a:rPr lang="en-US" dirty="0"/>
              <a:t>.</a:t>
            </a:r>
          </a:p>
          <a:p>
            <a:r>
              <a:rPr lang="en-US" dirty="0"/>
              <a:t>it is present in </a:t>
            </a:r>
            <a:r>
              <a:rPr lang="en-US" dirty="0" err="1"/>
              <a:t>java.util.HashSet</a:t>
            </a:r>
            <a:r>
              <a:rPr lang="en-US" dirty="0"/>
              <a:t> package.</a:t>
            </a:r>
          </a:p>
        </p:txBody>
      </p:sp>
    </p:spTree>
    <p:extLst>
      <p:ext uri="{BB962C8B-B14F-4D97-AF65-F5344CB8AC3E}">
        <p14:creationId xmlns:p14="http://schemas.microsoft.com/office/powerpoint/2010/main" xmlns="" val="2962264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4000" dirty="0">
                <a:solidFill>
                  <a:schemeClr val="bg1"/>
                </a:solidFill>
              </a:rPr>
              <a:t>Java HashSet constructor</a:t>
            </a:r>
          </a:p>
        </p:txBody>
      </p:sp>
      <p:sp>
        <p:nvSpPr>
          <p:cNvPr id="5" name="Content Placeholder 4">
            <a:extLst>
              <a:ext uri="{FF2B5EF4-FFF2-40B4-BE49-F238E27FC236}">
                <a16:creationId xmlns:a16="http://schemas.microsoft.com/office/drawing/2014/main" xmlns="" id="{E2AC37B6-EBB7-4358-B644-C291435AC8B6}"/>
              </a:ext>
            </a:extLst>
          </p:cNvPr>
          <p:cNvSpPr>
            <a:spLocks noGrp="1"/>
          </p:cNvSpPr>
          <p:nvPr>
            <p:ph idx="1"/>
          </p:nvPr>
        </p:nvSpPr>
        <p:spPr>
          <a:xfrm>
            <a:off x="609600" y="908721"/>
            <a:ext cx="11175032" cy="5217444"/>
          </a:xfrm>
        </p:spPr>
        <p:txBody>
          <a:bodyPr>
            <a:normAutofit fontScale="85000" lnSpcReduction="20000"/>
          </a:bodyPr>
          <a:lstStyle/>
          <a:p>
            <a:pPr algn="just"/>
            <a:r>
              <a:rPr lang="en-US" b="1" dirty="0"/>
              <a:t>1. HashSet():</a:t>
            </a:r>
            <a:r>
              <a:rPr lang="en-US" dirty="0"/>
              <a:t> It constructs an empty HashSet (</a:t>
            </a:r>
            <a:r>
              <a:rPr lang="en-US" dirty="0" err="1"/>
              <a:t>i.e</a:t>
            </a:r>
            <a:r>
              <a:rPr lang="en-US" dirty="0"/>
              <a:t>, default HashSet). The default capacity is 16</a:t>
            </a:r>
          </a:p>
          <a:p>
            <a:pPr algn="just"/>
            <a:r>
              <a:rPr lang="en-US" b="1" dirty="0"/>
              <a:t>2. HashSet(int </a:t>
            </a:r>
            <a:r>
              <a:rPr lang="en-US" b="1" dirty="0" err="1"/>
              <a:t>initialCapacity</a:t>
            </a:r>
            <a:r>
              <a:rPr lang="en-US" b="1" dirty="0"/>
              <a:t>):</a:t>
            </a:r>
            <a:r>
              <a:rPr lang="en-US" dirty="0"/>
              <a:t> </a:t>
            </a:r>
            <a:r>
              <a:rPr lang="en-US" sz="2800" dirty="0"/>
              <a:t>It initializes the capacity of HashSet. When the set capacity reaches full and a new element is added, the capacity of the hash set is expended automatically.</a:t>
            </a:r>
          </a:p>
          <a:p>
            <a:pPr algn="just"/>
            <a:r>
              <a:rPr lang="en-US" b="1" dirty="0"/>
              <a:t>3. HashSet(int </a:t>
            </a:r>
            <a:r>
              <a:rPr lang="en-US" b="1" dirty="0" err="1"/>
              <a:t>initialCapacity</a:t>
            </a:r>
            <a:r>
              <a:rPr lang="en-US" b="1" dirty="0"/>
              <a:t>, float </a:t>
            </a:r>
            <a:r>
              <a:rPr lang="en-US" b="1" dirty="0" err="1"/>
              <a:t>fillRatio</a:t>
            </a:r>
            <a:r>
              <a:rPr lang="en-US" b="1" dirty="0"/>
              <a:t>):</a:t>
            </a:r>
            <a:r>
              <a:rPr lang="en-US" dirty="0"/>
              <a:t> This form of constructor initializes capacity and fill ratio (also called load factor or load capacity) of the hash set.</a:t>
            </a:r>
          </a:p>
          <a:p>
            <a:pPr lvl="1"/>
            <a:r>
              <a:rPr lang="en-US" dirty="0"/>
              <a:t>When the number of elements is greater than capacity of HashSet, the size of the HashSet is grown automatically by multiplying capacity with load factor.</a:t>
            </a:r>
          </a:p>
          <a:p>
            <a:pPr lvl="1"/>
            <a:r>
              <a:rPr lang="en-US" dirty="0"/>
              <a:t>The default value of the load factor is 0.75.</a:t>
            </a:r>
          </a:p>
          <a:p>
            <a:pPr algn="just"/>
            <a:r>
              <a:rPr lang="en-US" sz="2800" dirty="0"/>
              <a:t> </a:t>
            </a:r>
            <a:r>
              <a:rPr lang="en-US" b="1" dirty="0"/>
              <a:t>4. HashSet(Collection c):</a:t>
            </a:r>
            <a:r>
              <a:rPr lang="en-US" dirty="0"/>
              <a:t> It initializes HashSet by using elements of c. This constructor acts as a copy constructor. </a:t>
            </a:r>
          </a:p>
          <a:p>
            <a:pPr algn="just"/>
            <a:r>
              <a:rPr lang="en-US" dirty="0"/>
              <a:t>It copies elements from one collection into the newly created collection. </a:t>
            </a:r>
          </a:p>
        </p:txBody>
      </p:sp>
    </p:spTree>
    <p:extLst>
      <p:ext uri="{BB962C8B-B14F-4D97-AF65-F5344CB8AC3E}">
        <p14:creationId xmlns:p14="http://schemas.microsoft.com/office/powerpoint/2010/main" xmlns="" val="385861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4000" dirty="0">
                <a:solidFill>
                  <a:schemeClr val="bg1"/>
                </a:solidFill>
              </a:rPr>
              <a:t>Java HashSet constructor</a:t>
            </a:r>
          </a:p>
        </p:txBody>
      </p:sp>
      <p:sp>
        <p:nvSpPr>
          <p:cNvPr id="5" name="Content Placeholder 4">
            <a:extLst>
              <a:ext uri="{FF2B5EF4-FFF2-40B4-BE49-F238E27FC236}">
                <a16:creationId xmlns:a16="http://schemas.microsoft.com/office/drawing/2014/main" xmlns="" id="{E2AC37B6-EBB7-4358-B644-C291435AC8B6}"/>
              </a:ext>
            </a:extLst>
          </p:cNvPr>
          <p:cNvSpPr>
            <a:spLocks noGrp="1"/>
          </p:cNvSpPr>
          <p:nvPr>
            <p:ph idx="1"/>
          </p:nvPr>
        </p:nvSpPr>
        <p:spPr>
          <a:xfrm>
            <a:off x="609600" y="908721"/>
            <a:ext cx="11175032" cy="5217444"/>
          </a:xfrm>
        </p:spPr>
        <p:txBody>
          <a:bodyPr>
            <a:normAutofit/>
          </a:bodyPr>
          <a:lstStyle/>
          <a:p>
            <a:pPr algn="just"/>
            <a:r>
              <a:rPr lang="en-US" dirty="0">
                <a:hlinkClick r:id="rId2"/>
              </a:rPr>
              <a:t>Example</a:t>
            </a:r>
            <a:r>
              <a:rPr lang="en-US" dirty="0"/>
              <a:t>1</a:t>
            </a:r>
          </a:p>
          <a:p>
            <a:pPr algn="just"/>
            <a:r>
              <a:rPr lang="en-US" dirty="0">
                <a:hlinkClick r:id="rId3"/>
              </a:rPr>
              <a:t>Example2</a:t>
            </a:r>
            <a:endParaRPr lang="en-US" dirty="0"/>
          </a:p>
        </p:txBody>
      </p:sp>
    </p:spTree>
    <p:extLst>
      <p:ext uri="{BB962C8B-B14F-4D97-AF65-F5344CB8AC3E}">
        <p14:creationId xmlns:p14="http://schemas.microsoft.com/office/powerpoint/2010/main" xmlns="" val="3718603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LinkedHashSet in Java</a:t>
            </a:r>
          </a:p>
        </p:txBody>
      </p:sp>
      <p:sp>
        <p:nvSpPr>
          <p:cNvPr id="5" name="Content Placeholder 4">
            <a:extLst>
              <a:ext uri="{FF2B5EF4-FFF2-40B4-BE49-F238E27FC236}">
                <a16:creationId xmlns:a16="http://schemas.microsoft.com/office/drawing/2014/main" xmlns="" id="{E2AC37B6-EBB7-4358-B644-C291435AC8B6}"/>
              </a:ext>
            </a:extLst>
          </p:cNvPr>
          <p:cNvSpPr>
            <a:spLocks noGrp="1"/>
          </p:cNvSpPr>
          <p:nvPr>
            <p:ph idx="1"/>
          </p:nvPr>
        </p:nvSpPr>
        <p:spPr>
          <a:xfrm>
            <a:off x="609600" y="908721"/>
            <a:ext cx="11175032" cy="5217444"/>
          </a:xfrm>
        </p:spPr>
        <p:txBody>
          <a:bodyPr>
            <a:normAutofit fontScale="92500"/>
          </a:bodyPr>
          <a:lstStyle/>
          <a:p>
            <a:pPr algn="just"/>
            <a:r>
              <a:rPr lang="en-US" sz="2800" b="1" dirty="0"/>
              <a:t>LinkedHashSet in Java</a:t>
            </a:r>
            <a:r>
              <a:rPr lang="en-US" sz="2800" dirty="0"/>
              <a:t> is a concrete class that implements set interface and extends HashSet class with a doubly linked list implementation.</a:t>
            </a:r>
          </a:p>
          <a:p>
            <a:pPr algn="just"/>
            <a:r>
              <a:rPr lang="en-US" sz="2800" dirty="0"/>
              <a:t>internally uses a linked list to store the elements in the set. </a:t>
            </a:r>
          </a:p>
          <a:p>
            <a:r>
              <a:rPr lang="en-US" sz="2800" dirty="0"/>
              <a:t>The LinkedHashSet class extends the HashSet class.</a:t>
            </a:r>
          </a:p>
          <a:p>
            <a:r>
              <a:rPr lang="en-US" sz="2800" dirty="0"/>
              <a:t>The basic data structure is a combination of LinkedList and Hashtable.</a:t>
            </a:r>
          </a:p>
          <a:p>
            <a:r>
              <a:rPr lang="en-US" sz="2800" dirty="0"/>
              <a:t>Insertion order is preserved.</a:t>
            </a:r>
          </a:p>
          <a:p>
            <a:r>
              <a:rPr lang="en-US" sz="2800" dirty="0"/>
              <a:t>Duplicates are not allowed.</a:t>
            </a:r>
          </a:p>
          <a:p>
            <a:r>
              <a:rPr lang="en-US" sz="2800" dirty="0"/>
              <a:t>LinkedHashSet is non synchronized.</a:t>
            </a:r>
          </a:p>
          <a:p>
            <a:r>
              <a:rPr lang="en-US" sz="2800" dirty="0">
                <a:hlinkClick r:id="rId2"/>
              </a:rPr>
              <a:t>Example</a:t>
            </a:r>
            <a:r>
              <a:rPr lang="en-US" sz="2800" dirty="0"/>
              <a:t>1</a:t>
            </a:r>
          </a:p>
          <a:p>
            <a:r>
              <a:rPr lang="en-US" sz="2800" dirty="0">
                <a:hlinkClick r:id="rId3"/>
              </a:rPr>
              <a:t>Example2</a:t>
            </a:r>
            <a:endParaRPr lang="en-US" sz="2800" dirty="0"/>
          </a:p>
          <a:p>
            <a:r>
              <a:rPr lang="en-US" sz="2800" dirty="0">
                <a:hlinkClick r:id="rId4"/>
              </a:rPr>
              <a:t>Example3</a:t>
            </a:r>
            <a:endParaRPr lang="en-US" sz="2800" dirty="0"/>
          </a:p>
        </p:txBody>
      </p:sp>
    </p:spTree>
    <p:extLst>
      <p:ext uri="{BB962C8B-B14F-4D97-AF65-F5344CB8AC3E}">
        <p14:creationId xmlns:p14="http://schemas.microsoft.com/office/powerpoint/2010/main" xmlns="" val="141165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Map in Java</a:t>
            </a:r>
          </a:p>
        </p:txBody>
      </p:sp>
      <p:sp>
        <p:nvSpPr>
          <p:cNvPr id="5" name="Content Placeholder 4">
            <a:extLst>
              <a:ext uri="{FF2B5EF4-FFF2-40B4-BE49-F238E27FC236}">
                <a16:creationId xmlns:a16="http://schemas.microsoft.com/office/drawing/2014/main" xmlns="" id="{E2AC37B6-EBB7-4358-B644-C291435AC8B6}"/>
              </a:ext>
            </a:extLst>
          </p:cNvPr>
          <p:cNvSpPr>
            <a:spLocks noGrp="1"/>
          </p:cNvSpPr>
          <p:nvPr>
            <p:ph idx="1"/>
          </p:nvPr>
        </p:nvSpPr>
        <p:spPr>
          <a:xfrm>
            <a:off x="609600" y="908721"/>
            <a:ext cx="11175032" cy="5217444"/>
          </a:xfrm>
        </p:spPr>
        <p:txBody>
          <a:bodyPr>
            <a:normAutofit/>
          </a:bodyPr>
          <a:lstStyle/>
          <a:p>
            <a:pPr algn="just"/>
            <a:r>
              <a:rPr lang="en-US" sz="2800" b="1" dirty="0"/>
              <a:t>map in Java</a:t>
            </a:r>
            <a:r>
              <a:rPr lang="en-US" sz="2800" dirty="0"/>
              <a:t> is a container object that stores elements in the form of key and value pairs. </a:t>
            </a:r>
          </a:p>
          <a:p>
            <a:pPr algn="just"/>
            <a:r>
              <a:rPr lang="en-US" sz="2800" dirty="0"/>
              <a:t>A key is a unique element (object) that serves as an “index” in the map.</a:t>
            </a:r>
          </a:p>
          <a:p>
            <a:pPr algn="just"/>
            <a:r>
              <a:rPr lang="en-US" sz="2800" dirty="0"/>
              <a:t>A map is a part of the collection framework but it does not implement a collection interface.</a:t>
            </a:r>
          </a:p>
          <a:p>
            <a:pPr algn="just"/>
            <a:r>
              <a:rPr lang="en-US" sz="2800" dirty="0"/>
              <a:t>A map stores values based on Key and value Pair.</a:t>
            </a:r>
          </a:p>
          <a:p>
            <a:pPr algn="just"/>
            <a:r>
              <a:rPr lang="en-US" sz="2800" dirty="0"/>
              <a:t>Duplicate </a:t>
            </a:r>
            <a:r>
              <a:rPr lang="en-US" sz="2800" smtClean="0"/>
              <a:t>keys are  not </a:t>
            </a:r>
            <a:r>
              <a:rPr lang="en-US" sz="2800" dirty="0"/>
              <a:t>allowed.</a:t>
            </a:r>
          </a:p>
          <a:p>
            <a:pPr algn="just"/>
            <a:r>
              <a:rPr lang="en-US" sz="2800" dirty="0"/>
              <a:t> Key must be unique while duplicates values are allowed.</a:t>
            </a:r>
          </a:p>
        </p:txBody>
      </p:sp>
    </p:spTree>
    <p:extLst>
      <p:ext uri="{BB962C8B-B14F-4D97-AF65-F5344CB8AC3E}">
        <p14:creationId xmlns:p14="http://schemas.microsoft.com/office/powerpoint/2010/main" xmlns="" val="92740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Methods of Map in Java</a:t>
            </a:r>
          </a:p>
        </p:txBody>
      </p:sp>
      <p:sp>
        <p:nvSpPr>
          <p:cNvPr id="5" name="Content Placeholder 4">
            <a:extLst>
              <a:ext uri="{FF2B5EF4-FFF2-40B4-BE49-F238E27FC236}">
                <a16:creationId xmlns:a16="http://schemas.microsoft.com/office/drawing/2014/main" xmlns="" id="{E2AC37B6-EBB7-4358-B644-C291435AC8B6}"/>
              </a:ext>
            </a:extLst>
          </p:cNvPr>
          <p:cNvSpPr>
            <a:spLocks noGrp="1"/>
          </p:cNvSpPr>
          <p:nvPr>
            <p:ph idx="1"/>
          </p:nvPr>
        </p:nvSpPr>
        <p:spPr>
          <a:xfrm>
            <a:off x="609600" y="908721"/>
            <a:ext cx="11175032" cy="5217444"/>
          </a:xfrm>
        </p:spPr>
        <p:txBody>
          <a:bodyPr>
            <a:normAutofit fontScale="92500" lnSpcReduction="10000"/>
          </a:bodyPr>
          <a:lstStyle/>
          <a:p>
            <a:r>
              <a:rPr lang="en-US" b="1" dirty="0"/>
              <a:t>1. V put(K key, V value):</a:t>
            </a:r>
            <a:r>
              <a:rPr lang="en-US" dirty="0"/>
              <a:t> It is used to add an entry with specified key and value in the map.</a:t>
            </a:r>
          </a:p>
          <a:p>
            <a:r>
              <a:rPr lang="en-US" b="1" dirty="0"/>
              <a:t>2. void </a:t>
            </a:r>
            <a:r>
              <a:rPr lang="en-US" b="1" dirty="0" err="1"/>
              <a:t>putAll</a:t>
            </a:r>
            <a:r>
              <a:rPr lang="en-US" b="1" dirty="0"/>
              <a:t>(Map m):</a:t>
            </a:r>
            <a:r>
              <a:rPr lang="en-US" dirty="0"/>
              <a:t> It is used to add all entries from into this map.</a:t>
            </a:r>
          </a:p>
          <a:p>
            <a:r>
              <a:rPr lang="en-US" b="1" dirty="0"/>
              <a:t>3. V </a:t>
            </a:r>
            <a:r>
              <a:rPr lang="en-US" b="1" dirty="0" err="1"/>
              <a:t>putIfAbsent</a:t>
            </a:r>
            <a:r>
              <a:rPr lang="en-US" b="1" dirty="0"/>
              <a:t>(K key, V value):</a:t>
            </a:r>
            <a:r>
              <a:rPr lang="en-US" dirty="0"/>
              <a:t> It is used to add specified value with specified key in the map only if it is not already specified.</a:t>
            </a:r>
          </a:p>
          <a:p>
            <a:r>
              <a:rPr lang="en-US" b="1" dirty="0"/>
              <a:t>4. V remove(Object key):</a:t>
            </a:r>
            <a:r>
              <a:rPr lang="en-US" dirty="0"/>
              <a:t> This method is used to delete an entry for the specified key. It will return null if the key is not in the map.</a:t>
            </a:r>
          </a:p>
          <a:p>
            <a:r>
              <a:rPr lang="en-US" b="1" dirty="0"/>
              <a:t>5. boolean remove(Object key, Object value):</a:t>
            </a:r>
            <a:r>
              <a:rPr lang="en-US" dirty="0"/>
              <a:t> This method is used to remove the specified value associated with specified key from the map.</a:t>
            </a:r>
          </a:p>
          <a:p>
            <a:pPr algn="just"/>
            <a:endParaRPr lang="en-US" sz="2800" dirty="0"/>
          </a:p>
        </p:txBody>
      </p:sp>
    </p:spTree>
    <p:extLst>
      <p:ext uri="{BB962C8B-B14F-4D97-AF65-F5344CB8AC3E}">
        <p14:creationId xmlns:p14="http://schemas.microsoft.com/office/powerpoint/2010/main" xmlns="" val="2151632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Methods of Map in Java</a:t>
            </a:r>
          </a:p>
        </p:txBody>
      </p:sp>
      <p:sp>
        <p:nvSpPr>
          <p:cNvPr id="5" name="Content Placeholder 4">
            <a:extLst>
              <a:ext uri="{FF2B5EF4-FFF2-40B4-BE49-F238E27FC236}">
                <a16:creationId xmlns:a16="http://schemas.microsoft.com/office/drawing/2014/main" xmlns="" id="{E2AC37B6-EBB7-4358-B644-C291435AC8B6}"/>
              </a:ext>
            </a:extLst>
          </p:cNvPr>
          <p:cNvSpPr>
            <a:spLocks noGrp="1"/>
          </p:cNvSpPr>
          <p:nvPr>
            <p:ph idx="1"/>
          </p:nvPr>
        </p:nvSpPr>
        <p:spPr>
          <a:xfrm>
            <a:off x="609600" y="908721"/>
            <a:ext cx="11175032" cy="5217444"/>
          </a:xfrm>
        </p:spPr>
        <p:txBody>
          <a:bodyPr>
            <a:normAutofit fontScale="92500" lnSpcReduction="10000"/>
          </a:bodyPr>
          <a:lstStyle/>
          <a:p>
            <a:r>
              <a:rPr lang="en-US" b="1" dirty="0"/>
              <a:t>6. Set&lt;K&gt; </a:t>
            </a:r>
            <a:r>
              <a:rPr lang="en-US" b="1" dirty="0" err="1"/>
              <a:t>keySet</a:t>
            </a:r>
            <a:r>
              <a:rPr lang="en-US" b="1" dirty="0"/>
              <a:t>():</a:t>
            </a:r>
            <a:r>
              <a:rPr lang="en-US" dirty="0"/>
              <a:t> This method returns a set consisting of the keys in the invoking map. It provides a set-view of the keys.</a:t>
            </a:r>
          </a:p>
          <a:p>
            <a:r>
              <a:rPr lang="en-US" b="1" dirty="0"/>
              <a:t>7. void clear():</a:t>
            </a:r>
            <a:r>
              <a:rPr lang="en-US" dirty="0"/>
              <a:t> This method is used to remove all entries from the map.</a:t>
            </a:r>
          </a:p>
          <a:p>
            <a:r>
              <a:rPr lang="en-US" b="1" dirty="0"/>
              <a:t>8. V get(Object key):</a:t>
            </a:r>
            <a:r>
              <a:rPr lang="en-US" dirty="0"/>
              <a:t> This method returns the value for the specified key in this map.</a:t>
            </a:r>
          </a:p>
          <a:p>
            <a:r>
              <a:rPr lang="en-US" b="1" dirty="0"/>
              <a:t>9. int </a:t>
            </a:r>
            <a:r>
              <a:rPr lang="en-US" b="1" dirty="0" err="1"/>
              <a:t>hashCode</a:t>
            </a:r>
            <a:r>
              <a:rPr lang="en-US" b="1" dirty="0"/>
              <a:t>():</a:t>
            </a:r>
            <a:r>
              <a:rPr lang="en-US" dirty="0"/>
              <a:t> It returns the hash code value for the invoking map.</a:t>
            </a:r>
          </a:p>
          <a:p>
            <a:r>
              <a:rPr lang="en-US" b="1" dirty="0"/>
              <a:t>10. boolean </a:t>
            </a:r>
            <a:r>
              <a:rPr lang="en-US" b="1" dirty="0" err="1"/>
              <a:t>isEmpty</a:t>
            </a:r>
            <a:r>
              <a:rPr lang="en-US" b="1" dirty="0"/>
              <a:t>():</a:t>
            </a:r>
            <a:r>
              <a:rPr lang="en-US" dirty="0"/>
              <a:t> This method is used to check whether the map contains any entries. It returns true if the invoking map is empty, otherwise returns false if it contains at least one key.</a:t>
            </a:r>
          </a:p>
          <a:p>
            <a:endParaRPr lang="en-US" dirty="0"/>
          </a:p>
        </p:txBody>
      </p:sp>
    </p:spTree>
    <p:extLst>
      <p:ext uri="{BB962C8B-B14F-4D97-AF65-F5344CB8AC3E}">
        <p14:creationId xmlns:p14="http://schemas.microsoft.com/office/powerpoint/2010/main" xmlns="" val="56532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Methods of Map in Java</a:t>
            </a:r>
          </a:p>
        </p:txBody>
      </p:sp>
      <p:sp>
        <p:nvSpPr>
          <p:cNvPr id="5" name="Content Placeholder 4">
            <a:extLst>
              <a:ext uri="{FF2B5EF4-FFF2-40B4-BE49-F238E27FC236}">
                <a16:creationId xmlns:a16="http://schemas.microsoft.com/office/drawing/2014/main" xmlns="" id="{E2AC37B6-EBB7-4358-B644-C291435AC8B6}"/>
              </a:ext>
            </a:extLst>
          </p:cNvPr>
          <p:cNvSpPr>
            <a:spLocks noGrp="1"/>
          </p:cNvSpPr>
          <p:nvPr>
            <p:ph idx="1"/>
          </p:nvPr>
        </p:nvSpPr>
        <p:spPr>
          <a:xfrm>
            <a:off x="609600" y="908721"/>
            <a:ext cx="11175032" cy="5217444"/>
          </a:xfrm>
        </p:spPr>
        <p:txBody>
          <a:bodyPr>
            <a:normAutofit fontScale="92500"/>
          </a:bodyPr>
          <a:lstStyle/>
          <a:p>
            <a:r>
              <a:rPr lang="en-US" b="1" dirty="0"/>
              <a:t>11. int size():</a:t>
            </a:r>
            <a:r>
              <a:rPr lang="en-US" dirty="0"/>
              <a:t> The size() method returns the number of entries (number of key/value pairs) in the map.</a:t>
            </a:r>
          </a:p>
          <a:p>
            <a:r>
              <a:rPr lang="en-US" b="1" dirty="0"/>
              <a:t>12. V replace(K key, V value):</a:t>
            </a:r>
            <a:r>
              <a:rPr lang="en-US" dirty="0"/>
              <a:t> This method is used to replace the specified value for a specified key.</a:t>
            </a:r>
          </a:p>
          <a:p>
            <a:r>
              <a:rPr lang="en-US" b="1" dirty="0"/>
              <a:t>13. boolean replace(K key, V </a:t>
            </a:r>
            <a:r>
              <a:rPr lang="en-US" b="1" dirty="0" err="1"/>
              <a:t>oldValue</a:t>
            </a:r>
            <a:r>
              <a:rPr lang="en-US" b="1" dirty="0"/>
              <a:t>, V </a:t>
            </a:r>
            <a:r>
              <a:rPr lang="en-US" b="1" dirty="0" err="1"/>
              <a:t>newValue</a:t>
            </a:r>
            <a:r>
              <a:rPr lang="en-US" b="1" dirty="0"/>
              <a:t>):</a:t>
            </a:r>
            <a:r>
              <a:rPr lang="en-US" dirty="0"/>
              <a:t> This method is used to replace old value with new value for a specified key.</a:t>
            </a:r>
          </a:p>
          <a:p>
            <a:r>
              <a:rPr lang="en-US" dirty="0">
                <a:hlinkClick r:id="rId2"/>
              </a:rPr>
              <a:t>Example1</a:t>
            </a:r>
            <a:endParaRPr lang="en-US" dirty="0"/>
          </a:p>
          <a:p>
            <a:r>
              <a:rPr lang="en-US" dirty="0">
                <a:hlinkClick r:id="rId3"/>
              </a:rPr>
              <a:t>Example2</a:t>
            </a:r>
            <a:endParaRPr lang="en-US" dirty="0"/>
          </a:p>
          <a:p>
            <a:r>
              <a:rPr lang="en-US" dirty="0">
                <a:hlinkClick r:id="rId4"/>
              </a:rPr>
              <a:t>Example3</a:t>
            </a:r>
            <a:endParaRPr lang="en-US" dirty="0"/>
          </a:p>
          <a:p>
            <a:r>
              <a:rPr lang="en-US" dirty="0">
                <a:hlinkClick r:id="rId5"/>
              </a:rPr>
              <a:t>Example4</a:t>
            </a:r>
            <a:endParaRPr lang="en-US" dirty="0"/>
          </a:p>
        </p:txBody>
      </p:sp>
    </p:spTree>
    <p:extLst>
      <p:ext uri="{BB962C8B-B14F-4D97-AF65-F5344CB8AC3E}">
        <p14:creationId xmlns:p14="http://schemas.microsoft.com/office/powerpoint/2010/main" xmlns="" val="3384528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Vector in Java</a:t>
            </a:r>
          </a:p>
        </p:txBody>
      </p:sp>
      <p:sp>
        <p:nvSpPr>
          <p:cNvPr id="5" name="Content Placeholder 4">
            <a:extLst>
              <a:ext uri="{FF2B5EF4-FFF2-40B4-BE49-F238E27FC236}">
                <a16:creationId xmlns:a16="http://schemas.microsoft.com/office/drawing/2014/main" xmlns="" id="{E2AC37B6-EBB7-4358-B644-C291435AC8B6}"/>
              </a:ext>
            </a:extLst>
          </p:cNvPr>
          <p:cNvSpPr>
            <a:spLocks noGrp="1"/>
          </p:cNvSpPr>
          <p:nvPr>
            <p:ph idx="1"/>
          </p:nvPr>
        </p:nvSpPr>
        <p:spPr>
          <a:xfrm>
            <a:off x="609600" y="908721"/>
            <a:ext cx="11175032" cy="5217444"/>
          </a:xfrm>
        </p:spPr>
        <p:txBody>
          <a:bodyPr>
            <a:normAutofit/>
          </a:bodyPr>
          <a:lstStyle/>
          <a:p>
            <a:r>
              <a:rPr lang="en-US" dirty="0"/>
              <a:t>The </a:t>
            </a:r>
            <a:r>
              <a:rPr lang="en-US" b="1" dirty="0"/>
              <a:t>Vector</a:t>
            </a:r>
            <a:r>
              <a:rPr lang="en-US" dirty="0"/>
              <a:t> class implements a growable array of objects. </a:t>
            </a:r>
          </a:p>
          <a:p>
            <a:r>
              <a:rPr lang="en-US" dirty="0"/>
              <a:t>It is found in the</a:t>
            </a:r>
            <a:r>
              <a:rPr lang="en-US" b="1" dirty="0"/>
              <a:t> java.util package</a:t>
            </a:r>
            <a:r>
              <a:rPr lang="en-US" dirty="0"/>
              <a:t> and implements the </a:t>
            </a:r>
            <a:r>
              <a:rPr lang="en-US" u="sng" dirty="0"/>
              <a:t>List </a:t>
            </a:r>
            <a:r>
              <a:rPr lang="en-US" dirty="0"/>
              <a:t>interface, so we can use all the methods of List interface</a:t>
            </a:r>
          </a:p>
          <a:p>
            <a:r>
              <a:rPr lang="en-US" dirty="0"/>
              <a:t>Every method is synchronized.</a:t>
            </a:r>
          </a:p>
          <a:p>
            <a:r>
              <a:rPr lang="en-US" dirty="0"/>
              <a:t>The vector object is Thread safe.</a:t>
            </a:r>
          </a:p>
          <a:p>
            <a:r>
              <a:rPr lang="en-US" dirty="0"/>
              <a:t>At a time only one thread can operate on the Vector object.</a:t>
            </a:r>
          </a:p>
          <a:p>
            <a:r>
              <a:rPr lang="en-US" dirty="0"/>
              <a:t>performance is low because Threads are needed to wait.</a:t>
            </a:r>
          </a:p>
        </p:txBody>
      </p:sp>
    </p:spTree>
    <p:extLst>
      <p:ext uri="{BB962C8B-B14F-4D97-AF65-F5344CB8AC3E}">
        <p14:creationId xmlns:p14="http://schemas.microsoft.com/office/powerpoint/2010/main" xmlns="" val="3377204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Vector in Java</a:t>
            </a:r>
          </a:p>
        </p:txBody>
      </p:sp>
      <p:sp>
        <p:nvSpPr>
          <p:cNvPr id="5" name="Content Placeholder 4">
            <a:extLst>
              <a:ext uri="{FF2B5EF4-FFF2-40B4-BE49-F238E27FC236}">
                <a16:creationId xmlns:a16="http://schemas.microsoft.com/office/drawing/2014/main" xmlns="" id="{E2AC37B6-EBB7-4358-B644-C291435AC8B6}"/>
              </a:ext>
            </a:extLst>
          </p:cNvPr>
          <p:cNvSpPr>
            <a:spLocks noGrp="1"/>
          </p:cNvSpPr>
          <p:nvPr>
            <p:ph idx="1"/>
          </p:nvPr>
        </p:nvSpPr>
        <p:spPr>
          <a:xfrm>
            <a:off x="609600" y="827584"/>
            <a:ext cx="11175032" cy="5298581"/>
          </a:xfrm>
        </p:spPr>
        <p:txBody>
          <a:bodyPr>
            <a:normAutofit lnSpcReduction="10000"/>
          </a:bodyPr>
          <a:lstStyle/>
          <a:p>
            <a:pPr algn="just" fontAlgn="base"/>
            <a:r>
              <a:rPr lang="en-US" b="1" dirty="0"/>
              <a:t>Constructors:</a:t>
            </a:r>
          </a:p>
          <a:p>
            <a:pPr algn="just" fontAlgn="base"/>
            <a:r>
              <a:rPr lang="en-US" b="1" dirty="0"/>
              <a:t>1. Vector():</a:t>
            </a:r>
            <a:r>
              <a:rPr lang="en-US" dirty="0"/>
              <a:t> Creates a default vector of the initial capacity is 10.</a:t>
            </a:r>
          </a:p>
          <a:p>
            <a:pPr algn="just" fontAlgn="base"/>
            <a:endParaRPr lang="en-US" b="1" dirty="0"/>
          </a:p>
          <a:p>
            <a:pPr algn="just" fontAlgn="base"/>
            <a:r>
              <a:rPr lang="en-US" b="1" dirty="0"/>
              <a:t>2. Vector(int size): </a:t>
            </a:r>
            <a:r>
              <a:rPr lang="en-US" dirty="0"/>
              <a:t>Creates a vector whose initial capacity is specified by size.</a:t>
            </a:r>
          </a:p>
          <a:p>
            <a:pPr algn="just" fontAlgn="base"/>
            <a:r>
              <a:rPr lang="en-US" b="1" dirty="0"/>
              <a:t>3. Vector(int size, int </a:t>
            </a:r>
            <a:r>
              <a:rPr lang="en-US" b="1" dirty="0" err="1"/>
              <a:t>incr</a:t>
            </a:r>
            <a:r>
              <a:rPr lang="en-US" b="1" dirty="0"/>
              <a:t>):</a:t>
            </a:r>
            <a:r>
              <a:rPr lang="en-US" dirty="0"/>
              <a:t> Creates a vector whose initial capacity is specified by size and increment is specified by incr.</a:t>
            </a:r>
          </a:p>
          <a:p>
            <a:pPr algn="just" fontAlgn="base"/>
            <a:endParaRPr lang="en-US" dirty="0"/>
          </a:p>
          <a:p>
            <a:pPr algn="just" fontAlgn="base"/>
            <a:r>
              <a:rPr lang="en-US" b="1" dirty="0"/>
              <a:t>4. Vector(Collection c):</a:t>
            </a:r>
            <a:r>
              <a:rPr lang="en-US" dirty="0"/>
              <a:t> Creates a vector that contains the elements of collection c. </a:t>
            </a:r>
            <a:endParaRPr lang="en-US" b="1" dirty="0"/>
          </a:p>
        </p:txBody>
      </p:sp>
      <p:pic>
        <p:nvPicPr>
          <p:cNvPr id="4" name="Picture 3">
            <a:extLst>
              <a:ext uri="{FF2B5EF4-FFF2-40B4-BE49-F238E27FC236}">
                <a16:creationId xmlns:a16="http://schemas.microsoft.com/office/drawing/2014/main" xmlns="" id="{13E5F0B1-086F-417F-A7D3-6F31C882030B}"/>
              </a:ext>
            </a:extLst>
          </p:cNvPr>
          <p:cNvPicPr>
            <a:picLocks noChangeAspect="1"/>
          </p:cNvPicPr>
          <p:nvPr/>
        </p:nvPicPr>
        <p:blipFill>
          <a:blip r:embed="rId2" cstate="print"/>
          <a:stretch>
            <a:fillRect/>
          </a:stretch>
        </p:blipFill>
        <p:spPr>
          <a:xfrm>
            <a:off x="4156953" y="1818128"/>
            <a:ext cx="3076575" cy="447675"/>
          </a:xfrm>
          <a:prstGeom prst="rect">
            <a:avLst/>
          </a:prstGeom>
        </p:spPr>
      </p:pic>
      <p:pic>
        <p:nvPicPr>
          <p:cNvPr id="6" name="Picture 5">
            <a:extLst>
              <a:ext uri="{FF2B5EF4-FFF2-40B4-BE49-F238E27FC236}">
                <a16:creationId xmlns:a16="http://schemas.microsoft.com/office/drawing/2014/main" xmlns="" id="{3382A1AF-8EED-47ED-84C4-842DD33F6825}"/>
              </a:ext>
            </a:extLst>
          </p:cNvPr>
          <p:cNvPicPr>
            <a:picLocks noChangeAspect="1"/>
          </p:cNvPicPr>
          <p:nvPr/>
        </p:nvPicPr>
        <p:blipFill>
          <a:blip r:embed="rId3" cstate="print"/>
          <a:stretch>
            <a:fillRect/>
          </a:stretch>
        </p:blipFill>
        <p:spPr>
          <a:xfrm>
            <a:off x="4156953" y="2837303"/>
            <a:ext cx="3733800" cy="419100"/>
          </a:xfrm>
          <a:prstGeom prst="rect">
            <a:avLst/>
          </a:prstGeom>
        </p:spPr>
      </p:pic>
      <p:pic>
        <p:nvPicPr>
          <p:cNvPr id="7" name="Picture 6">
            <a:extLst>
              <a:ext uri="{FF2B5EF4-FFF2-40B4-BE49-F238E27FC236}">
                <a16:creationId xmlns:a16="http://schemas.microsoft.com/office/drawing/2014/main" xmlns="" id="{1F774A9B-858C-496D-9FA4-0BEA584A055C}"/>
              </a:ext>
            </a:extLst>
          </p:cNvPr>
          <p:cNvPicPr>
            <a:picLocks noChangeAspect="1"/>
          </p:cNvPicPr>
          <p:nvPr/>
        </p:nvPicPr>
        <p:blipFill>
          <a:blip r:embed="rId4" cstate="print"/>
          <a:stretch>
            <a:fillRect/>
          </a:stretch>
        </p:blipFill>
        <p:spPr>
          <a:xfrm>
            <a:off x="3759954" y="4507479"/>
            <a:ext cx="4476750" cy="419100"/>
          </a:xfrm>
          <a:prstGeom prst="rect">
            <a:avLst/>
          </a:prstGeom>
        </p:spPr>
      </p:pic>
      <p:pic>
        <p:nvPicPr>
          <p:cNvPr id="8" name="Picture 7">
            <a:extLst>
              <a:ext uri="{FF2B5EF4-FFF2-40B4-BE49-F238E27FC236}">
                <a16:creationId xmlns:a16="http://schemas.microsoft.com/office/drawing/2014/main" xmlns="" id="{812D5E04-CB75-48FF-B28C-2CF64C961E3E}"/>
              </a:ext>
            </a:extLst>
          </p:cNvPr>
          <p:cNvPicPr>
            <a:picLocks noChangeAspect="1"/>
          </p:cNvPicPr>
          <p:nvPr/>
        </p:nvPicPr>
        <p:blipFill>
          <a:blip r:embed="rId5" cstate="print"/>
          <a:stretch>
            <a:fillRect/>
          </a:stretch>
        </p:blipFill>
        <p:spPr>
          <a:xfrm>
            <a:off x="3694474" y="5860223"/>
            <a:ext cx="4276725" cy="400050"/>
          </a:xfrm>
          <a:prstGeom prst="rect">
            <a:avLst/>
          </a:prstGeom>
        </p:spPr>
      </p:pic>
    </p:spTree>
    <p:extLst>
      <p:ext uri="{BB962C8B-B14F-4D97-AF65-F5344CB8AC3E}">
        <p14:creationId xmlns:p14="http://schemas.microsoft.com/office/powerpoint/2010/main" xmlns="" val="398094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Set in java</a:t>
            </a:r>
            <a:endParaRPr lang="en-US" sz="2400" b="1" dirty="0">
              <a:solidFill>
                <a:schemeClr val="bg1"/>
              </a:solidFill>
            </a:endParaRPr>
          </a:p>
        </p:txBody>
      </p:sp>
      <p:sp>
        <p:nvSpPr>
          <p:cNvPr id="4" name="Content Placeholder 3">
            <a:extLst>
              <a:ext uri="{FF2B5EF4-FFF2-40B4-BE49-F238E27FC236}">
                <a16:creationId xmlns:a16="http://schemas.microsoft.com/office/drawing/2014/main" xmlns="" id="{793FA7E0-9289-4467-BE9B-B5A2576575AA}"/>
              </a:ext>
            </a:extLst>
          </p:cNvPr>
          <p:cNvSpPr>
            <a:spLocks noGrp="1"/>
          </p:cNvSpPr>
          <p:nvPr>
            <p:ph idx="1"/>
          </p:nvPr>
        </p:nvSpPr>
        <p:spPr>
          <a:xfrm>
            <a:off x="609600" y="827584"/>
            <a:ext cx="10972800" cy="5298581"/>
          </a:xfrm>
        </p:spPr>
        <p:txBody>
          <a:bodyPr/>
          <a:lstStyle/>
          <a:p>
            <a:r>
              <a:rPr lang="en-US" b="1" dirty="0"/>
              <a:t>set in Java</a:t>
            </a:r>
            <a:r>
              <a:rPr lang="en-US" dirty="0"/>
              <a:t> is an unordered collection of unique elements or objects. </a:t>
            </a:r>
            <a:endParaRPr lang="en-US" b="1" dirty="0"/>
          </a:p>
        </p:txBody>
      </p:sp>
      <p:pic>
        <p:nvPicPr>
          <p:cNvPr id="3" name="Picture 2">
            <a:extLst>
              <a:ext uri="{FF2B5EF4-FFF2-40B4-BE49-F238E27FC236}">
                <a16:creationId xmlns:a16="http://schemas.microsoft.com/office/drawing/2014/main" xmlns="" id="{24B4D223-042A-43CC-9C70-8078ACACBDD7}"/>
              </a:ext>
            </a:extLst>
          </p:cNvPr>
          <p:cNvPicPr>
            <a:picLocks noChangeAspect="1"/>
          </p:cNvPicPr>
          <p:nvPr/>
        </p:nvPicPr>
        <p:blipFill>
          <a:blip r:embed="rId2" cstate="print"/>
          <a:stretch>
            <a:fillRect/>
          </a:stretch>
        </p:blipFill>
        <p:spPr>
          <a:xfrm>
            <a:off x="2728987" y="1628800"/>
            <a:ext cx="6905625" cy="4657725"/>
          </a:xfrm>
          <a:prstGeom prst="rect">
            <a:avLst/>
          </a:prstGeom>
        </p:spPr>
      </p:pic>
    </p:spTree>
    <p:extLst>
      <p:ext uri="{BB962C8B-B14F-4D97-AF65-F5344CB8AC3E}">
        <p14:creationId xmlns:p14="http://schemas.microsoft.com/office/powerpoint/2010/main" xmlns="" val="3642807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Vector in Java</a:t>
            </a:r>
          </a:p>
        </p:txBody>
      </p:sp>
      <p:sp>
        <p:nvSpPr>
          <p:cNvPr id="5" name="Content Placeholder 4">
            <a:extLst>
              <a:ext uri="{FF2B5EF4-FFF2-40B4-BE49-F238E27FC236}">
                <a16:creationId xmlns:a16="http://schemas.microsoft.com/office/drawing/2014/main" xmlns="" id="{E2AC37B6-EBB7-4358-B644-C291435AC8B6}"/>
              </a:ext>
            </a:extLst>
          </p:cNvPr>
          <p:cNvSpPr>
            <a:spLocks noGrp="1"/>
          </p:cNvSpPr>
          <p:nvPr>
            <p:ph idx="1"/>
          </p:nvPr>
        </p:nvSpPr>
        <p:spPr>
          <a:xfrm>
            <a:off x="609600" y="827584"/>
            <a:ext cx="11175032" cy="5298581"/>
          </a:xfrm>
        </p:spPr>
        <p:txBody>
          <a:bodyPr>
            <a:normAutofit/>
          </a:bodyPr>
          <a:lstStyle/>
          <a:p>
            <a:pPr algn="just" fontAlgn="base"/>
            <a:r>
              <a:rPr lang="en-US" b="1" dirty="0">
                <a:hlinkClick r:id="rId2"/>
              </a:rPr>
              <a:t>Example1</a:t>
            </a:r>
            <a:endParaRPr lang="en-US" b="1" dirty="0"/>
          </a:p>
          <a:p>
            <a:pPr algn="just" fontAlgn="base"/>
            <a:r>
              <a:rPr lang="en-US" b="1" dirty="0">
                <a:hlinkClick r:id="rId3"/>
              </a:rPr>
              <a:t>Example2</a:t>
            </a:r>
            <a:r>
              <a:rPr lang="en-US" b="1" dirty="0"/>
              <a:t>(Changing Elements)</a:t>
            </a:r>
          </a:p>
          <a:p>
            <a:pPr algn="just" fontAlgn="base"/>
            <a:r>
              <a:rPr lang="en-US" b="1" dirty="0">
                <a:hlinkClick r:id="rId4"/>
              </a:rPr>
              <a:t>Example3</a:t>
            </a:r>
            <a:r>
              <a:rPr lang="en-US" b="1" dirty="0"/>
              <a:t>(iterate the elements in a Vector)</a:t>
            </a:r>
          </a:p>
        </p:txBody>
      </p:sp>
    </p:spTree>
    <p:extLst>
      <p:ext uri="{BB962C8B-B14F-4D97-AF65-F5344CB8AC3E}">
        <p14:creationId xmlns:p14="http://schemas.microsoft.com/office/powerpoint/2010/main" xmlns="" val="369057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Set in java</a:t>
            </a:r>
            <a:endParaRPr lang="en-US" sz="2400" b="1" dirty="0">
              <a:solidFill>
                <a:schemeClr val="bg1"/>
              </a:solidFill>
            </a:endParaRPr>
          </a:p>
        </p:txBody>
      </p:sp>
      <p:sp>
        <p:nvSpPr>
          <p:cNvPr id="4" name="Content Placeholder 3">
            <a:extLst>
              <a:ext uri="{FF2B5EF4-FFF2-40B4-BE49-F238E27FC236}">
                <a16:creationId xmlns:a16="http://schemas.microsoft.com/office/drawing/2014/main" xmlns="" id="{793FA7E0-9289-4467-BE9B-B5A2576575AA}"/>
              </a:ext>
            </a:extLst>
          </p:cNvPr>
          <p:cNvSpPr>
            <a:spLocks noGrp="1"/>
          </p:cNvSpPr>
          <p:nvPr>
            <p:ph idx="1"/>
          </p:nvPr>
        </p:nvSpPr>
        <p:spPr>
          <a:xfrm>
            <a:off x="609600" y="827584"/>
            <a:ext cx="10972800" cy="5298581"/>
          </a:xfrm>
        </p:spPr>
        <p:txBody>
          <a:bodyPr/>
          <a:lstStyle/>
          <a:p>
            <a:r>
              <a:rPr lang="en-US" b="1" dirty="0"/>
              <a:t>set in Java</a:t>
            </a:r>
            <a:r>
              <a:rPr lang="en-US" dirty="0"/>
              <a:t> is an unordered collection of unique elements or objects. </a:t>
            </a:r>
          </a:p>
          <a:p>
            <a:r>
              <a:rPr lang="en-US" dirty="0"/>
              <a:t>Set is a child interface of Collection.</a:t>
            </a:r>
          </a:p>
          <a:p>
            <a:r>
              <a:rPr lang="en-US" b="1" dirty="0"/>
              <a:t>Insertion order not preserved </a:t>
            </a:r>
            <a:r>
              <a:rPr lang="en-US" dirty="0"/>
              <a:t>i.e., They appear in the different order in which we inserted. </a:t>
            </a:r>
          </a:p>
          <a:p>
            <a:r>
              <a:rPr lang="en-US" b="1" dirty="0"/>
              <a:t>Duplicate elements are not allowed.</a:t>
            </a:r>
          </a:p>
          <a:p>
            <a:r>
              <a:rPr lang="en-US" dirty="0"/>
              <a:t>Heterogeneous objects are allowed.</a:t>
            </a:r>
          </a:p>
          <a:p>
            <a:r>
              <a:rPr lang="en-US" dirty="0"/>
              <a:t>Set Interface is implemented by using </a:t>
            </a:r>
            <a:r>
              <a:rPr lang="en-US" b="1" dirty="0"/>
              <a:t>LinkedHashSet and HashSet class.</a:t>
            </a:r>
          </a:p>
          <a:p>
            <a:endParaRPr lang="en-US" b="1" dirty="0"/>
          </a:p>
        </p:txBody>
      </p:sp>
    </p:spTree>
    <p:extLst>
      <p:ext uri="{BB962C8B-B14F-4D97-AF65-F5344CB8AC3E}">
        <p14:creationId xmlns:p14="http://schemas.microsoft.com/office/powerpoint/2010/main" xmlns="" val="268421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Set in java</a:t>
            </a:r>
            <a:endParaRPr lang="en-US" sz="2400" b="1" dirty="0">
              <a:solidFill>
                <a:schemeClr val="bg1"/>
              </a:solidFill>
            </a:endParaRPr>
          </a:p>
        </p:txBody>
      </p:sp>
      <p:sp>
        <p:nvSpPr>
          <p:cNvPr id="4" name="Content Placeholder 3">
            <a:extLst>
              <a:ext uri="{FF2B5EF4-FFF2-40B4-BE49-F238E27FC236}">
                <a16:creationId xmlns:a16="http://schemas.microsoft.com/office/drawing/2014/main" xmlns="" id="{793FA7E0-9289-4467-BE9B-B5A2576575AA}"/>
              </a:ext>
            </a:extLst>
          </p:cNvPr>
          <p:cNvSpPr>
            <a:spLocks noGrp="1"/>
          </p:cNvSpPr>
          <p:nvPr>
            <p:ph idx="1"/>
          </p:nvPr>
        </p:nvSpPr>
        <p:spPr>
          <a:xfrm>
            <a:off x="609600" y="827584"/>
            <a:ext cx="10972800" cy="5298581"/>
          </a:xfrm>
        </p:spPr>
        <p:txBody>
          <a:bodyPr/>
          <a:lstStyle/>
          <a:p>
            <a:pPr algn="just"/>
            <a:r>
              <a:rPr lang="en-US" dirty="0"/>
              <a:t>It can be iterated by using Iterator but cannot be iterated by using ListIterator.</a:t>
            </a:r>
          </a:p>
          <a:p>
            <a:pPr algn="just"/>
            <a:r>
              <a:rPr lang="en-US" dirty="0" smtClean="0"/>
              <a:t> </a:t>
            </a:r>
            <a:r>
              <a:rPr lang="en-US" dirty="0"/>
              <a:t>Most of the set implementations allow </a:t>
            </a:r>
            <a:r>
              <a:rPr lang="en-US" b="1" dirty="0"/>
              <a:t>adding only one null </a:t>
            </a:r>
            <a:r>
              <a:rPr lang="en-US" dirty="0"/>
              <a:t>element. </a:t>
            </a:r>
          </a:p>
          <a:p>
            <a:pPr algn="just"/>
            <a:r>
              <a:rPr lang="en-US" dirty="0"/>
              <a:t>Tree set does not allow to add null element.</a:t>
            </a:r>
          </a:p>
          <a:p>
            <a:pPr algn="just"/>
            <a:r>
              <a:rPr lang="en-US" dirty="0" smtClean="0"/>
              <a:t>Set </a:t>
            </a:r>
            <a:r>
              <a:rPr lang="en-US" dirty="0"/>
              <a:t>is not an indexed-based structure like a list in Java. Therefore, we cannot access elements by their index position.</a:t>
            </a:r>
          </a:p>
          <a:p>
            <a:pPr algn="just"/>
            <a:r>
              <a:rPr lang="en-US" dirty="0" smtClean="0"/>
              <a:t>It </a:t>
            </a:r>
            <a:r>
              <a:rPr lang="en-US" dirty="0"/>
              <a:t>does not provide any get method like a list.</a:t>
            </a:r>
          </a:p>
          <a:p>
            <a:pPr algn="just"/>
            <a:endParaRPr lang="en-US" b="1" dirty="0"/>
          </a:p>
        </p:txBody>
      </p:sp>
    </p:spTree>
    <p:extLst>
      <p:ext uri="{BB962C8B-B14F-4D97-AF65-F5344CB8AC3E}">
        <p14:creationId xmlns:p14="http://schemas.microsoft.com/office/powerpoint/2010/main" xmlns="" val="2928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Set in java</a:t>
            </a:r>
            <a:endParaRPr lang="en-US" sz="2400" b="1" dirty="0">
              <a:solidFill>
                <a:schemeClr val="bg1"/>
              </a:solidFill>
            </a:endParaRPr>
          </a:p>
        </p:txBody>
      </p:sp>
      <p:sp>
        <p:nvSpPr>
          <p:cNvPr id="4" name="Content Placeholder 3">
            <a:extLst>
              <a:ext uri="{FF2B5EF4-FFF2-40B4-BE49-F238E27FC236}">
                <a16:creationId xmlns:a16="http://schemas.microsoft.com/office/drawing/2014/main" xmlns="" id="{793FA7E0-9289-4467-BE9B-B5A2576575AA}"/>
              </a:ext>
            </a:extLst>
          </p:cNvPr>
          <p:cNvSpPr>
            <a:spLocks noGrp="1"/>
          </p:cNvSpPr>
          <p:nvPr>
            <p:ph idx="1"/>
          </p:nvPr>
        </p:nvSpPr>
        <p:spPr>
          <a:xfrm>
            <a:off x="609600" y="827584"/>
            <a:ext cx="10972800" cy="5298581"/>
          </a:xfrm>
        </p:spPr>
        <p:txBody>
          <a:bodyPr/>
          <a:lstStyle/>
          <a:p>
            <a:pPr algn="just"/>
            <a:r>
              <a:rPr lang="en-US" dirty="0"/>
              <a:t>It can be iterated by using Iterator but cannot be iterated by using ListIterator.</a:t>
            </a:r>
          </a:p>
          <a:p>
            <a:pPr algn="just"/>
            <a:r>
              <a:rPr lang="en-US" dirty="0"/>
              <a:t>5. Most of the set implementations allow adding only one null element. </a:t>
            </a:r>
          </a:p>
          <a:p>
            <a:pPr algn="just"/>
            <a:r>
              <a:rPr lang="en-US" dirty="0"/>
              <a:t>Tree set does not allow to add null element.</a:t>
            </a:r>
          </a:p>
          <a:p>
            <a:pPr algn="just"/>
            <a:r>
              <a:rPr lang="en-US" dirty="0" smtClean="0"/>
              <a:t>Set </a:t>
            </a:r>
            <a:r>
              <a:rPr lang="en-US" dirty="0"/>
              <a:t>is not an indexed-based structure like a list in Java. Therefore, we cannot access elements by their index position.</a:t>
            </a:r>
          </a:p>
          <a:p>
            <a:pPr algn="just"/>
            <a:r>
              <a:rPr lang="en-US" dirty="0" smtClean="0"/>
              <a:t>It </a:t>
            </a:r>
            <a:r>
              <a:rPr lang="en-US" dirty="0"/>
              <a:t>does not provide any get method like a list.</a:t>
            </a:r>
          </a:p>
          <a:p>
            <a:pPr algn="just"/>
            <a:endParaRPr lang="en-US" b="1" dirty="0"/>
          </a:p>
        </p:txBody>
      </p:sp>
    </p:spTree>
    <p:extLst>
      <p:ext uri="{BB962C8B-B14F-4D97-AF65-F5344CB8AC3E}">
        <p14:creationId xmlns:p14="http://schemas.microsoft.com/office/powerpoint/2010/main" xmlns="" val="91521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Set in java</a:t>
            </a:r>
            <a:endParaRPr lang="en-US" sz="2400" b="1" dirty="0">
              <a:solidFill>
                <a:schemeClr val="bg1"/>
              </a:solidFill>
            </a:endParaRPr>
          </a:p>
        </p:txBody>
      </p:sp>
      <p:sp>
        <p:nvSpPr>
          <p:cNvPr id="4" name="Content Placeholder 3">
            <a:extLst>
              <a:ext uri="{FF2B5EF4-FFF2-40B4-BE49-F238E27FC236}">
                <a16:creationId xmlns:a16="http://schemas.microsoft.com/office/drawing/2014/main" xmlns="" id="{793FA7E0-9289-4467-BE9B-B5A2576575AA}"/>
              </a:ext>
            </a:extLst>
          </p:cNvPr>
          <p:cNvSpPr>
            <a:spLocks noGrp="1"/>
          </p:cNvSpPr>
          <p:nvPr>
            <p:ph idx="1"/>
          </p:nvPr>
        </p:nvSpPr>
        <p:spPr>
          <a:xfrm>
            <a:off x="609600" y="827584"/>
            <a:ext cx="10972800" cy="5298581"/>
          </a:xfrm>
        </p:spPr>
        <p:txBody>
          <a:bodyPr/>
          <a:lstStyle/>
          <a:p>
            <a:pPr algn="just"/>
            <a:r>
              <a:rPr lang="en-US" dirty="0"/>
              <a:t>It can be iterated by using Iterator but cannot be iterated by using ListIterator.</a:t>
            </a:r>
          </a:p>
          <a:p>
            <a:pPr algn="just"/>
            <a:r>
              <a:rPr lang="en-US" dirty="0"/>
              <a:t>5. Most of the set implementations allow adding only one null element. </a:t>
            </a:r>
          </a:p>
          <a:p>
            <a:pPr algn="just"/>
            <a:r>
              <a:rPr lang="en-US" dirty="0"/>
              <a:t>Tree set does not allow to add null element.</a:t>
            </a:r>
          </a:p>
          <a:p>
            <a:pPr algn="just"/>
            <a:r>
              <a:rPr lang="en-US" dirty="0"/>
              <a:t>6. Set is not an indexed-based structure like a list in Java. Therefore, we cannot access elements by their index position.</a:t>
            </a:r>
          </a:p>
          <a:p>
            <a:pPr algn="just"/>
            <a:r>
              <a:rPr lang="en-US" dirty="0"/>
              <a:t>8. It does not provide any get method like a list.</a:t>
            </a:r>
          </a:p>
          <a:p>
            <a:pPr algn="just"/>
            <a:endParaRPr lang="en-US" b="1" dirty="0"/>
          </a:p>
        </p:txBody>
      </p:sp>
    </p:spTree>
    <p:extLst>
      <p:ext uri="{BB962C8B-B14F-4D97-AF65-F5344CB8AC3E}">
        <p14:creationId xmlns:p14="http://schemas.microsoft.com/office/powerpoint/2010/main" xmlns="" val="84724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Set in java</a:t>
            </a:r>
            <a:endParaRPr lang="en-US" sz="2400" b="1" dirty="0">
              <a:solidFill>
                <a:schemeClr val="bg1"/>
              </a:solidFill>
            </a:endParaRPr>
          </a:p>
        </p:txBody>
      </p:sp>
      <p:graphicFrame>
        <p:nvGraphicFramePr>
          <p:cNvPr id="3" name="Content Placeholder 2">
            <a:extLst>
              <a:ext uri="{FF2B5EF4-FFF2-40B4-BE49-F238E27FC236}">
                <a16:creationId xmlns:a16="http://schemas.microsoft.com/office/drawing/2014/main" xmlns="" id="{0E2375A8-8341-4E52-9368-6B253A4D28B2}"/>
              </a:ext>
            </a:extLst>
          </p:cNvPr>
          <p:cNvGraphicFramePr>
            <a:graphicFrameLocks noGrp="1"/>
          </p:cNvGraphicFramePr>
          <p:nvPr>
            <p:ph idx="1"/>
            <p:extLst>
              <p:ext uri="{D42A27DB-BD31-4B8C-83A1-F6EECF244321}">
                <p14:modId xmlns:p14="http://schemas.microsoft.com/office/powerpoint/2010/main" xmlns="" val="3131098100"/>
              </p:ext>
            </p:extLst>
          </p:nvPr>
        </p:nvGraphicFramePr>
        <p:xfrm>
          <a:off x="983432" y="827584"/>
          <a:ext cx="10513168" cy="5756073"/>
        </p:xfrm>
        <a:graphic>
          <a:graphicData uri="http://schemas.openxmlformats.org/drawingml/2006/table">
            <a:tbl>
              <a:tblPr/>
              <a:tblGrid>
                <a:gridCol w="3504390">
                  <a:extLst>
                    <a:ext uri="{9D8B030D-6E8A-4147-A177-3AD203B41FA5}">
                      <a16:colId xmlns:a16="http://schemas.microsoft.com/office/drawing/2014/main" xmlns="" val="2764105013"/>
                    </a:ext>
                  </a:extLst>
                </a:gridCol>
                <a:gridCol w="7008778">
                  <a:extLst>
                    <a:ext uri="{9D8B030D-6E8A-4147-A177-3AD203B41FA5}">
                      <a16:colId xmlns:a16="http://schemas.microsoft.com/office/drawing/2014/main" xmlns="" val="1861167542"/>
                    </a:ext>
                  </a:extLst>
                </a:gridCol>
              </a:tblGrid>
              <a:tr h="317487">
                <a:tc>
                  <a:txBody>
                    <a:bodyPr/>
                    <a:lstStyle/>
                    <a:p>
                      <a:pPr algn="ctr"/>
                      <a:r>
                        <a:rPr lang="en-US" sz="1800" b="1" kern="1200" dirty="0">
                          <a:solidFill>
                            <a:srgbClr val="FFFFFF"/>
                          </a:solidFill>
                          <a:effectLst/>
                          <a:latin typeface="+mn-lt"/>
                          <a:ea typeface="+mn-ea"/>
                          <a:cs typeface="+mn-cs"/>
                        </a:rPr>
                        <a:t>Method</a:t>
                      </a:r>
                    </a:p>
                  </a:txBody>
                  <a:tcPr marL="28878" marR="28878" marT="28878" marB="28878" anchor="ctr">
                    <a:lnL w="12700" cap="flat" cmpd="sng" algn="ctr">
                      <a:solidFill>
                        <a:srgbClr val="D895DD"/>
                      </a:solidFill>
                      <a:prstDash val="solid"/>
                      <a:round/>
                      <a:headEnd type="none" w="med" len="med"/>
                      <a:tailEnd type="none" w="med" len="med"/>
                    </a:lnL>
                    <a:lnR w="12700" cap="flat" cmpd="sng" algn="ctr">
                      <a:solidFill>
                        <a:srgbClr val="188FDD"/>
                      </a:solidFill>
                      <a:prstDash val="solid"/>
                      <a:round/>
                      <a:headEnd type="none" w="med" len="med"/>
                      <a:tailEnd type="none" w="med" len="med"/>
                    </a:lnR>
                    <a:lnT w="12700" cap="flat" cmpd="sng" algn="ctr">
                      <a:solidFill>
                        <a:srgbClr val="D895DD"/>
                      </a:solidFill>
                      <a:prstDash val="solid"/>
                      <a:round/>
                      <a:headEnd type="none" w="med" len="med"/>
                      <a:tailEnd type="none" w="med" len="med"/>
                    </a:lnT>
                    <a:lnB w="12700" cap="flat" cmpd="sng" algn="ctr">
                      <a:solidFill>
                        <a:srgbClr val="888EDD"/>
                      </a:solidFill>
                      <a:prstDash val="solid"/>
                      <a:round/>
                      <a:headEnd type="none" w="med" len="med"/>
                      <a:tailEnd type="none" w="med" len="med"/>
                    </a:lnB>
                    <a:solidFill>
                      <a:srgbClr val="028795"/>
                    </a:solidFill>
                  </a:tcPr>
                </a:tc>
                <a:tc>
                  <a:txBody>
                    <a:bodyPr/>
                    <a:lstStyle/>
                    <a:p>
                      <a:pPr algn="ctr"/>
                      <a:r>
                        <a:rPr lang="en-US" sz="1800" b="1" dirty="0">
                          <a:solidFill>
                            <a:srgbClr val="FFFFFF"/>
                          </a:solidFill>
                          <a:effectLst/>
                        </a:rPr>
                        <a:t>Description</a:t>
                      </a:r>
                      <a:endParaRPr lang="en-US" sz="900" b="1" dirty="0">
                        <a:solidFill>
                          <a:srgbClr val="FFFFFF"/>
                        </a:solidFill>
                        <a:effectLst/>
                      </a:endParaRPr>
                    </a:p>
                  </a:txBody>
                  <a:tcPr marL="28878" marR="28878" marT="28878" marB="28878" anchor="ctr">
                    <a:lnL w="12700" cap="flat" cmpd="sng" algn="ctr">
                      <a:solidFill>
                        <a:srgbClr val="188FDD"/>
                      </a:solidFill>
                      <a:prstDash val="solid"/>
                      <a:round/>
                      <a:headEnd type="none" w="med" len="med"/>
                      <a:tailEnd type="none" w="med" len="med"/>
                    </a:lnL>
                    <a:lnR w="7620" cap="flat" cmpd="sng" algn="ctr">
                      <a:solidFill>
                        <a:srgbClr val="188FDD"/>
                      </a:solidFill>
                      <a:prstDash val="solid"/>
                      <a:round/>
                      <a:headEnd type="none" w="med" len="med"/>
                      <a:tailEnd type="none" w="med" len="med"/>
                    </a:lnR>
                    <a:lnT w="12700" cap="flat" cmpd="sng" algn="ctr">
                      <a:solidFill>
                        <a:srgbClr val="188FDD"/>
                      </a:solidFill>
                      <a:prstDash val="solid"/>
                      <a:round/>
                      <a:headEnd type="none" w="med" len="med"/>
                      <a:tailEnd type="none" w="med" len="med"/>
                    </a:lnT>
                    <a:lnB w="12700" cap="flat" cmpd="sng" algn="ctr">
                      <a:solidFill>
                        <a:srgbClr val="6896DD"/>
                      </a:solidFill>
                      <a:prstDash val="solid"/>
                      <a:round/>
                      <a:headEnd type="none" w="med" len="med"/>
                      <a:tailEnd type="none" w="med" len="med"/>
                    </a:lnB>
                    <a:solidFill>
                      <a:srgbClr val="028795"/>
                    </a:solidFill>
                  </a:tcPr>
                </a:tc>
                <a:extLst>
                  <a:ext uri="{0D108BD9-81ED-4DB2-BD59-A6C34878D82A}">
                    <a16:rowId xmlns:a16="http://schemas.microsoft.com/office/drawing/2014/main" xmlns="" val="2638020268"/>
                  </a:ext>
                </a:extLst>
              </a:tr>
              <a:tr h="474983">
                <a:tc>
                  <a:txBody>
                    <a:bodyPr/>
                    <a:lstStyle/>
                    <a:p>
                      <a:pPr algn="l"/>
                      <a:r>
                        <a:rPr lang="en-US" sz="1800" b="0">
                          <a:effectLst/>
                        </a:rPr>
                        <a:t>boolean add(Object o)</a:t>
                      </a:r>
                    </a:p>
                  </a:txBody>
                  <a:tcPr marL="28878" marR="28878" marT="28878" marB="28878" anchor="ctr">
                    <a:lnL w="12700" cap="flat" cmpd="sng" algn="ctr">
                      <a:solidFill>
                        <a:srgbClr val="888EDD"/>
                      </a:solidFill>
                      <a:prstDash val="solid"/>
                      <a:round/>
                      <a:headEnd type="none" w="med" len="med"/>
                      <a:tailEnd type="none" w="med" len="med"/>
                    </a:lnL>
                    <a:lnR w="12700" cap="flat" cmpd="sng" algn="ctr">
                      <a:solidFill>
                        <a:srgbClr val="6896DD"/>
                      </a:solidFill>
                      <a:prstDash val="solid"/>
                      <a:round/>
                      <a:headEnd type="none" w="med" len="med"/>
                      <a:tailEnd type="none" w="med" len="med"/>
                    </a:lnR>
                    <a:lnT w="12700" cap="flat" cmpd="sng" algn="ctr">
                      <a:solidFill>
                        <a:srgbClr val="888EDD"/>
                      </a:solidFill>
                      <a:prstDash val="solid"/>
                      <a:round/>
                      <a:headEnd type="none" w="med" len="med"/>
                      <a:tailEnd type="none" w="med" len="med"/>
                    </a:lnT>
                    <a:lnB w="12700" cap="flat" cmpd="sng" algn="ctr">
                      <a:solidFill>
                        <a:srgbClr val="B89ADD"/>
                      </a:solidFill>
                      <a:prstDash val="solid"/>
                      <a:round/>
                      <a:headEnd type="none" w="med" len="med"/>
                      <a:tailEnd type="none" w="med" len="med"/>
                    </a:lnB>
                    <a:solidFill>
                      <a:srgbClr val="DDDDDD"/>
                    </a:solidFill>
                  </a:tcPr>
                </a:tc>
                <a:tc>
                  <a:txBody>
                    <a:bodyPr/>
                    <a:lstStyle/>
                    <a:p>
                      <a:pPr algn="l"/>
                      <a:r>
                        <a:rPr lang="en-US" sz="1800" b="0">
                          <a:effectLst/>
                        </a:rPr>
                        <a:t>It is used to add the specified element in this set.</a:t>
                      </a:r>
                    </a:p>
                  </a:txBody>
                  <a:tcPr marL="28878" marR="28878" marT="28878" marB="28878" anchor="ctr">
                    <a:lnL w="12700" cap="flat" cmpd="sng" algn="ctr">
                      <a:solidFill>
                        <a:srgbClr val="6896DD"/>
                      </a:solidFill>
                      <a:prstDash val="solid"/>
                      <a:round/>
                      <a:headEnd type="none" w="med" len="med"/>
                      <a:tailEnd type="none" w="med" len="med"/>
                    </a:lnL>
                    <a:lnR w="7620" cap="flat" cmpd="sng" algn="ctr">
                      <a:solidFill>
                        <a:srgbClr val="6896DD"/>
                      </a:solidFill>
                      <a:prstDash val="solid"/>
                      <a:round/>
                      <a:headEnd type="none" w="med" len="med"/>
                      <a:tailEnd type="none" w="med" len="med"/>
                    </a:lnR>
                    <a:lnT w="12700" cap="flat" cmpd="sng" algn="ctr">
                      <a:solidFill>
                        <a:srgbClr val="6896DD"/>
                      </a:solidFill>
                      <a:prstDash val="solid"/>
                      <a:round/>
                      <a:headEnd type="none" w="med" len="med"/>
                      <a:tailEnd type="none" w="med" len="med"/>
                    </a:lnT>
                    <a:lnB w="12700" cap="flat" cmpd="sng" algn="ctr">
                      <a:solidFill>
                        <a:srgbClr val="E89ADD"/>
                      </a:solidFill>
                      <a:prstDash val="solid"/>
                      <a:round/>
                      <a:headEnd type="none" w="med" len="med"/>
                      <a:tailEnd type="none" w="med" len="med"/>
                    </a:lnB>
                    <a:solidFill>
                      <a:srgbClr val="DDDDDD"/>
                    </a:solidFill>
                  </a:tcPr>
                </a:tc>
                <a:extLst>
                  <a:ext uri="{0D108BD9-81ED-4DB2-BD59-A6C34878D82A}">
                    <a16:rowId xmlns:a16="http://schemas.microsoft.com/office/drawing/2014/main" xmlns="" val="793233350"/>
                  </a:ext>
                </a:extLst>
              </a:tr>
              <a:tr h="474983">
                <a:tc>
                  <a:txBody>
                    <a:bodyPr/>
                    <a:lstStyle/>
                    <a:p>
                      <a:pPr algn="l"/>
                      <a:r>
                        <a:rPr lang="en-US" sz="1800" b="0">
                          <a:effectLst/>
                        </a:rPr>
                        <a:t>boolean addAll(Collection c)</a:t>
                      </a:r>
                    </a:p>
                  </a:txBody>
                  <a:tcPr marL="28878" marR="28878" marT="28878" marB="28878" anchor="ctr">
                    <a:lnL w="12700" cap="flat" cmpd="sng" algn="ctr">
                      <a:solidFill>
                        <a:srgbClr val="B89ADD"/>
                      </a:solidFill>
                      <a:prstDash val="solid"/>
                      <a:round/>
                      <a:headEnd type="none" w="med" len="med"/>
                      <a:tailEnd type="none" w="med" len="med"/>
                    </a:lnL>
                    <a:lnR w="12700" cap="flat" cmpd="sng" algn="ctr">
                      <a:solidFill>
                        <a:srgbClr val="E89ADD"/>
                      </a:solidFill>
                      <a:prstDash val="solid"/>
                      <a:round/>
                      <a:headEnd type="none" w="med" len="med"/>
                      <a:tailEnd type="none" w="med" len="med"/>
                    </a:lnR>
                    <a:lnT w="12700" cap="flat" cmpd="sng" algn="ctr">
                      <a:solidFill>
                        <a:srgbClr val="B89ADD"/>
                      </a:solidFill>
                      <a:prstDash val="solid"/>
                      <a:round/>
                      <a:headEnd type="none" w="med" len="med"/>
                      <a:tailEnd type="none" w="med" len="med"/>
                    </a:lnT>
                    <a:lnB w="12700" cap="flat" cmpd="sng" algn="ctr">
                      <a:solidFill>
                        <a:srgbClr val="F899DD"/>
                      </a:solidFill>
                      <a:prstDash val="solid"/>
                      <a:round/>
                      <a:headEnd type="none" w="med" len="med"/>
                      <a:tailEnd type="none" w="med" len="med"/>
                    </a:lnB>
                    <a:solidFill>
                      <a:srgbClr val="FFFFFF"/>
                    </a:solidFill>
                  </a:tcPr>
                </a:tc>
                <a:tc>
                  <a:txBody>
                    <a:bodyPr/>
                    <a:lstStyle/>
                    <a:p>
                      <a:pPr algn="l"/>
                      <a:r>
                        <a:rPr lang="en-US" sz="1800" b="0">
                          <a:effectLst/>
                        </a:rPr>
                        <a:t>This method adds all the elements in the given collection.</a:t>
                      </a:r>
                    </a:p>
                  </a:txBody>
                  <a:tcPr marL="28878" marR="28878" marT="28878" marB="28878" anchor="ctr">
                    <a:lnL w="12700" cap="flat" cmpd="sng" algn="ctr">
                      <a:solidFill>
                        <a:srgbClr val="E89ADD"/>
                      </a:solidFill>
                      <a:prstDash val="solid"/>
                      <a:round/>
                      <a:headEnd type="none" w="med" len="med"/>
                      <a:tailEnd type="none" w="med" len="med"/>
                    </a:lnL>
                    <a:lnR w="7620" cap="flat" cmpd="sng" algn="ctr">
                      <a:solidFill>
                        <a:srgbClr val="E89ADD"/>
                      </a:solidFill>
                      <a:prstDash val="solid"/>
                      <a:round/>
                      <a:headEnd type="none" w="med" len="med"/>
                      <a:tailEnd type="none" w="med" len="med"/>
                    </a:lnR>
                    <a:lnT w="12700" cap="flat" cmpd="sng" algn="ctr">
                      <a:solidFill>
                        <a:srgbClr val="E89ADD"/>
                      </a:solidFill>
                      <a:prstDash val="solid"/>
                      <a:round/>
                      <a:headEnd type="none" w="med" len="med"/>
                      <a:tailEnd type="none" w="med" len="med"/>
                    </a:lnT>
                    <a:lnB w="12700" cap="flat" cmpd="sng" algn="ctr">
                      <a:solidFill>
                        <a:srgbClr val="3899DD"/>
                      </a:solidFill>
                      <a:prstDash val="solid"/>
                      <a:round/>
                      <a:headEnd type="none" w="med" len="med"/>
                      <a:tailEnd type="none" w="med" len="med"/>
                    </a:lnB>
                    <a:solidFill>
                      <a:srgbClr val="FFFFFF"/>
                    </a:solidFill>
                  </a:tcPr>
                </a:tc>
                <a:extLst>
                  <a:ext uri="{0D108BD9-81ED-4DB2-BD59-A6C34878D82A}">
                    <a16:rowId xmlns:a16="http://schemas.microsoft.com/office/drawing/2014/main" xmlns="" val="3550896729"/>
                  </a:ext>
                </a:extLst>
              </a:tr>
              <a:tr h="474983">
                <a:tc>
                  <a:txBody>
                    <a:bodyPr/>
                    <a:lstStyle/>
                    <a:p>
                      <a:pPr algn="l"/>
                      <a:r>
                        <a:rPr lang="en-US" sz="1800" b="0">
                          <a:effectLst/>
                        </a:rPr>
                        <a:t>int size()</a:t>
                      </a:r>
                    </a:p>
                  </a:txBody>
                  <a:tcPr marL="28878" marR="28878" marT="28878" marB="28878" anchor="ctr">
                    <a:lnL w="12700" cap="flat" cmpd="sng" algn="ctr">
                      <a:solidFill>
                        <a:srgbClr val="F899DD"/>
                      </a:solidFill>
                      <a:prstDash val="solid"/>
                      <a:round/>
                      <a:headEnd type="none" w="med" len="med"/>
                      <a:tailEnd type="none" w="med" len="med"/>
                    </a:lnL>
                    <a:lnR w="12700" cap="flat" cmpd="sng" algn="ctr">
                      <a:solidFill>
                        <a:srgbClr val="3899DD"/>
                      </a:solidFill>
                      <a:prstDash val="solid"/>
                      <a:round/>
                      <a:headEnd type="none" w="med" len="med"/>
                      <a:tailEnd type="none" w="med" len="med"/>
                    </a:lnR>
                    <a:lnT w="12700" cap="flat" cmpd="sng" algn="ctr">
                      <a:solidFill>
                        <a:srgbClr val="F899DD"/>
                      </a:solidFill>
                      <a:prstDash val="solid"/>
                      <a:round/>
                      <a:headEnd type="none" w="med" len="med"/>
                      <a:tailEnd type="none" w="med" len="med"/>
                    </a:lnT>
                    <a:lnB w="12700" cap="flat" cmpd="sng" algn="ctr">
                      <a:solidFill>
                        <a:srgbClr val="D898DD"/>
                      </a:solidFill>
                      <a:prstDash val="solid"/>
                      <a:round/>
                      <a:headEnd type="none" w="med" len="med"/>
                      <a:tailEnd type="none" w="med" len="med"/>
                    </a:lnB>
                    <a:solidFill>
                      <a:srgbClr val="DDDDDD"/>
                    </a:solidFill>
                  </a:tcPr>
                </a:tc>
                <a:tc>
                  <a:txBody>
                    <a:bodyPr/>
                    <a:lstStyle/>
                    <a:p>
                      <a:pPr algn="l"/>
                      <a:r>
                        <a:rPr lang="en-US" sz="1800" b="0">
                          <a:effectLst/>
                        </a:rPr>
                        <a:t>It is used to get the number of elements in the set.</a:t>
                      </a:r>
                    </a:p>
                  </a:txBody>
                  <a:tcPr marL="28878" marR="28878" marT="28878" marB="28878" anchor="ctr">
                    <a:lnL w="12700" cap="flat" cmpd="sng" algn="ctr">
                      <a:solidFill>
                        <a:srgbClr val="3899DD"/>
                      </a:solidFill>
                      <a:prstDash val="solid"/>
                      <a:round/>
                      <a:headEnd type="none" w="med" len="med"/>
                      <a:tailEnd type="none" w="med" len="med"/>
                    </a:lnL>
                    <a:lnR w="7620" cap="flat" cmpd="sng" algn="ctr">
                      <a:solidFill>
                        <a:srgbClr val="3899DD"/>
                      </a:solidFill>
                      <a:prstDash val="solid"/>
                      <a:round/>
                      <a:headEnd type="none" w="med" len="med"/>
                      <a:tailEnd type="none" w="med" len="med"/>
                    </a:lnR>
                    <a:lnT w="12700" cap="flat" cmpd="sng" algn="ctr">
                      <a:solidFill>
                        <a:srgbClr val="3899DD"/>
                      </a:solidFill>
                      <a:prstDash val="solid"/>
                      <a:round/>
                      <a:headEnd type="none" w="med" len="med"/>
                      <a:tailEnd type="none" w="med" len="med"/>
                    </a:lnT>
                    <a:lnB w="12700" cap="flat" cmpd="sng" algn="ctr">
                      <a:solidFill>
                        <a:srgbClr val="A88FDD"/>
                      </a:solidFill>
                      <a:prstDash val="solid"/>
                      <a:round/>
                      <a:headEnd type="none" w="med" len="med"/>
                      <a:tailEnd type="none" w="med" len="med"/>
                    </a:lnB>
                    <a:solidFill>
                      <a:srgbClr val="DDDDDD"/>
                    </a:solidFill>
                  </a:tcPr>
                </a:tc>
                <a:extLst>
                  <a:ext uri="{0D108BD9-81ED-4DB2-BD59-A6C34878D82A}">
                    <a16:rowId xmlns:a16="http://schemas.microsoft.com/office/drawing/2014/main" xmlns="" val="3268749293"/>
                  </a:ext>
                </a:extLst>
              </a:tr>
              <a:tr h="337084">
                <a:tc>
                  <a:txBody>
                    <a:bodyPr/>
                    <a:lstStyle/>
                    <a:p>
                      <a:pPr algn="l"/>
                      <a:r>
                        <a:rPr lang="en-US" sz="1800" b="0">
                          <a:effectLst/>
                        </a:rPr>
                        <a:t>boolean isEmpty()</a:t>
                      </a:r>
                    </a:p>
                  </a:txBody>
                  <a:tcPr marL="28878" marR="28878" marT="28878" marB="28878" anchor="ctr">
                    <a:lnL w="12700" cap="flat" cmpd="sng" algn="ctr">
                      <a:solidFill>
                        <a:srgbClr val="D898DD"/>
                      </a:solidFill>
                      <a:prstDash val="solid"/>
                      <a:round/>
                      <a:headEnd type="none" w="med" len="med"/>
                      <a:tailEnd type="none" w="med" len="med"/>
                    </a:lnL>
                    <a:lnR w="12700" cap="flat" cmpd="sng" algn="ctr">
                      <a:solidFill>
                        <a:srgbClr val="A88FDD"/>
                      </a:solidFill>
                      <a:prstDash val="solid"/>
                      <a:round/>
                      <a:headEnd type="none" w="med" len="med"/>
                      <a:tailEnd type="none" w="med" len="med"/>
                    </a:lnR>
                    <a:lnT w="12700" cap="flat" cmpd="sng" algn="ctr">
                      <a:solidFill>
                        <a:srgbClr val="D898DD"/>
                      </a:solidFill>
                      <a:prstDash val="solid"/>
                      <a:round/>
                      <a:headEnd type="none" w="med" len="med"/>
                      <a:tailEnd type="none" w="med" len="med"/>
                    </a:lnT>
                    <a:lnB w="12700" cap="flat" cmpd="sng" algn="ctr">
                      <a:solidFill>
                        <a:srgbClr val="289ADD"/>
                      </a:solidFill>
                      <a:prstDash val="solid"/>
                      <a:round/>
                      <a:headEnd type="none" w="med" len="med"/>
                      <a:tailEnd type="none" w="med" len="med"/>
                    </a:lnB>
                    <a:solidFill>
                      <a:srgbClr val="FFFFFF"/>
                    </a:solidFill>
                  </a:tcPr>
                </a:tc>
                <a:tc>
                  <a:txBody>
                    <a:bodyPr/>
                    <a:lstStyle/>
                    <a:p>
                      <a:pPr algn="l"/>
                      <a:r>
                        <a:rPr lang="en-US" sz="1800" b="0">
                          <a:effectLst/>
                        </a:rPr>
                        <a:t>This method checks that the set is empty or not.</a:t>
                      </a:r>
                    </a:p>
                  </a:txBody>
                  <a:tcPr marL="28878" marR="28878" marT="28878" marB="28878" anchor="ctr">
                    <a:lnL w="12700" cap="flat" cmpd="sng" algn="ctr">
                      <a:solidFill>
                        <a:srgbClr val="A88FDD"/>
                      </a:solidFill>
                      <a:prstDash val="solid"/>
                      <a:round/>
                      <a:headEnd type="none" w="med" len="med"/>
                      <a:tailEnd type="none" w="med" len="med"/>
                    </a:lnL>
                    <a:lnR w="7620" cap="flat" cmpd="sng" algn="ctr">
                      <a:solidFill>
                        <a:srgbClr val="A88FDD"/>
                      </a:solidFill>
                      <a:prstDash val="solid"/>
                      <a:round/>
                      <a:headEnd type="none" w="med" len="med"/>
                      <a:tailEnd type="none" w="med" len="med"/>
                    </a:lnR>
                    <a:lnT w="12700" cap="flat" cmpd="sng" algn="ctr">
                      <a:solidFill>
                        <a:srgbClr val="A88FDD"/>
                      </a:solidFill>
                      <a:prstDash val="solid"/>
                      <a:round/>
                      <a:headEnd type="none" w="med" len="med"/>
                      <a:tailEnd type="none" w="med" len="med"/>
                    </a:lnT>
                    <a:lnB w="12700" cap="flat" cmpd="sng" algn="ctr">
                      <a:solidFill>
                        <a:srgbClr val="7898DD"/>
                      </a:solidFill>
                      <a:prstDash val="solid"/>
                      <a:round/>
                      <a:headEnd type="none" w="med" len="med"/>
                      <a:tailEnd type="none" w="med" len="med"/>
                    </a:lnB>
                    <a:solidFill>
                      <a:srgbClr val="FFFFFF"/>
                    </a:solidFill>
                  </a:tcPr>
                </a:tc>
                <a:extLst>
                  <a:ext uri="{0D108BD9-81ED-4DB2-BD59-A6C34878D82A}">
                    <a16:rowId xmlns:a16="http://schemas.microsoft.com/office/drawing/2014/main" xmlns="" val="691984360"/>
                  </a:ext>
                </a:extLst>
              </a:tr>
              <a:tr h="337084">
                <a:tc>
                  <a:txBody>
                    <a:bodyPr/>
                    <a:lstStyle/>
                    <a:p>
                      <a:pPr algn="l"/>
                      <a:r>
                        <a:rPr lang="en-US" sz="1800" b="0">
                          <a:effectLst/>
                        </a:rPr>
                        <a:t>void clear()</a:t>
                      </a:r>
                    </a:p>
                  </a:txBody>
                  <a:tcPr marL="28878" marR="28878" marT="28878" marB="28878" anchor="ctr">
                    <a:lnL w="12700" cap="flat" cmpd="sng" algn="ctr">
                      <a:solidFill>
                        <a:srgbClr val="289ADD"/>
                      </a:solidFill>
                      <a:prstDash val="solid"/>
                      <a:round/>
                      <a:headEnd type="none" w="med" len="med"/>
                      <a:tailEnd type="none" w="med" len="med"/>
                    </a:lnL>
                    <a:lnR w="12700" cap="flat" cmpd="sng" algn="ctr">
                      <a:solidFill>
                        <a:srgbClr val="7898DD"/>
                      </a:solidFill>
                      <a:prstDash val="solid"/>
                      <a:round/>
                      <a:headEnd type="none" w="med" len="med"/>
                      <a:tailEnd type="none" w="med" len="med"/>
                    </a:lnR>
                    <a:lnT w="12700" cap="flat" cmpd="sng" algn="ctr">
                      <a:solidFill>
                        <a:srgbClr val="289ADD"/>
                      </a:solidFill>
                      <a:prstDash val="solid"/>
                      <a:round/>
                      <a:headEnd type="none" w="med" len="med"/>
                      <a:tailEnd type="none" w="med" len="med"/>
                    </a:lnT>
                    <a:lnB w="12700" cap="flat" cmpd="sng" algn="ctr">
                      <a:solidFill>
                        <a:srgbClr val="D88FDD"/>
                      </a:solidFill>
                      <a:prstDash val="solid"/>
                      <a:round/>
                      <a:headEnd type="none" w="med" len="med"/>
                      <a:tailEnd type="none" w="med" len="med"/>
                    </a:lnB>
                    <a:solidFill>
                      <a:srgbClr val="DDDDDD"/>
                    </a:solidFill>
                  </a:tcPr>
                </a:tc>
                <a:tc>
                  <a:txBody>
                    <a:bodyPr/>
                    <a:lstStyle/>
                    <a:p>
                      <a:pPr algn="l"/>
                      <a:r>
                        <a:rPr lang="en-US" sz="1800" b="0" dirty="0">
                          <a:effectLst/>
                        </a:rPr>
                        <a:t>It is used to remove all the elements from the set.</a:t>
                      </a:r>
                    </a:p>
                  </a:txBody>
                  <a:tcPr marL="28878" marR="28878" marT="28878" marB="28878" anchor="ctr">
                    <a:lnL w="12700" cap="flat" cmpd="sng" algn="ctr">
                      <a:solidFill>
                        <a:srgbClr val="7898DD"/>
                      </a:solidFill>
                      <a:prstDash val="solid"/>
                      <a:round/>
                      <a:headEnd type="none" w="med" len="med"/>
                      <a:tailEnd type="none" w="med" len="med"/>
                    </a:lnL>
                    <a:lnR w="7620" cap="flat" cmpd="sng" algn="ctr">
                      <a:solidFill>
                        <a:srgbClr val="7898DD"/>
                      </a:solidFill>
                      <a:prstDash val="solid"/>
                      <a:round/>
                      <a:headEnd type="none" w="med" len="med"/>
                      <a:tailEnd type="none" w="med" len="med"/>
                    </a:lnR>
                    <a:lnT w="12700" cap="flat" cmpd="sng" algn="ctr">
                      <a:solidFill>
                        <a:srgbClr val="7898DD"/>
                      </a:solidFill>
                      <a:prstDash val="solid"/>
                      <a:round/>
                      <a:headEnd type="none" w="med" len="med"/>
                      <a:tailEnd type="none" w="med" len="med"/>
                    </a:lnT>
                    <a:lnB w="12700" cap="flat" cmpd="sng" algn="ctr">
                      <a:solidFill>
                        <a:srgbClr val="6899DD"/>
                      </a:solidFill>
                      <a:prstDash val="solid"/>
                      <a:round/>
                      <a:headEnd type="none" w="med" len="med"/>
                      <a:tailEnd type="none" w="med" len="med"/>
                    </a:lnB>
                    <a:solidFill>
                      <a:srgbClr val="DDDDDD"/>
                    </a:solidFill>
                  </a:tcPr>
                </a:tc>
                <a:extLst>
                  <a:ext uri="{0D108BD9-81ED-4DB2-BD59-A6C34878D82A}">
                    <a16:rowId xmlns:a16="http://schemas.microsoft.com/office/drawing/2014/main" xmlns="" val="998734847"/>
                  </a:ext>
                </a:extLst>
              </a:tr>
              <a:tr h="474983">
                <a:tc>
                  <a:txBody>
                    <a:bodyPr/>
                    <a:lstStyle/>
                    <a:p>
                      <a:pPr algn="l"/>
                      <a:r>
                        <a:rPr lang="en-US" sz="1800" b="0">
                          <a:effectLst/>
                        </a:rPr>
                        <a:t>boolean contains(Object o)</a:t>
                      </a:r>
                    </a:p>
                  </a:txBody>
                  <a:tcPr marL="28878" marR="28878" marT="28878" marB="28878" anchor="ctr">
                    <a:lnL w="12700" cap="flat" cmpd="sng" algn="ctr">
                      <a:solidFill>
                        <a:srgbClr val="D88FDD"/>
                      </a:solidFill>
                      <a:prstDash val="solid"/>
                      <a:round/>
                      <a:headEnd type="none" w="med" len="med"/>
                      <a:tailEnd type="none" w="med" len="med"/>
                    </a:lnL>
                    <a:lnR w="12700" cap="flat" cmpd="sng" algn="ctr">
                      <a:solidFill>
                        <a:srgbClr val="6899DD"/>
                      </a:solidFill>
                      <a:prstDash val="solid"/>
                      <a:round/>
                      <a:headEnd type="none" w="med" len="med"/>
                      <a:tailEnd type="none" w="med" len="med"/>
                    </a:lnR>
                    <a:lnT w="12700" cap="flat" cmpd="sng" algn="ctr">
                      <a:solidFill>
                        <a:srgbClr val="D88FDD"/>
                      </a:solidFill>
                      <a:prstDash val="solid"/>
                      <a:round/>
                      <a:headEnd type="none" w="med" len="med"/>
                      <a:tailEnd type="none" w="med" len="med"/>
                    </a:lnT>
                    <a:lnB w="12700" cap="flat" cmpd="sng" algn="ctr">
                      <a:solidFill>
                        <a:srgbClr val="F893DD"/>
                      </a:solidFill>
                      <a:prstDash val="solid"/>
                      <a:round/>
                      <a:headEnd type="none" w="med" len="med"/>
                      <a:tailEnd type="none" w="med" len="med"/>
                    </a:lnB>
                    <a:solidFill>
                      <a:srgbClr val="FFFFFF"/>
                    </a:solidFill>
                  </a:tcPr>
                </a:tc>
                <a:tc>
                  <a:txBody>
                    <a:bodyPr/>
                    <a:lstStyle/>
                    <a:p>
                      <a:pPr algn="l"/>
                      <a:r>
                        <a:rPr lang="en-US" sz="1800" b="0">
                          <a:effectLst/>
                        </a:rPr>
                        <a:t>This method returns true if this set contains the given element.</a:t>
                      </a:r>
                    </a:p>
                  </a:txBody>
                  <a:tcPr marL="28878" marR="28878" marT="28878" marB="28878" anchor="ctr">
                    <a:lnL w="12700" cap="flat" cmpd="sng" algn="ctr">
                      <a:solidFill>
                        <a:srgbClr val="6899DD"/>
                      </a:solidFill>
                      <a:prstDash val="solid"/>
                      <a:round/>
                      <a:headEnd type="none" w="med" len="med"/>
                      <a:tailEnd type="none" w="med" len="med"/>
                    </a:lnL>
                    <a:lnR w="7620" cap="flat" cmpd="sng" algn="ctr">
                      <a:solidFill>
                        <a:srgbClr val="6899DD"/>
                      </a:solidFill>
                      <a:prstDash val="solid"/>
                      <a:round/>
                      <a:headEnd type="none" w="med" len="med"/>
                      <a:tailEnd type="none" w="med" len="med"/>
                    </a:lnR>
                    <a:lnT w="12700" cap="flat" cmpd="sng" algn="ctr">
                      <a:solidFill>
                        <a:srgbClr val="6899DD"/>
                      </a:solidFill>
                      <a:prstDash val="solid"/>
                      <a:round/>
                      <a:headEnd type="none" w="med" len="med"/>
                      <a:tailEnd type="none" w="med" len="med"/>
                    </a:lnT>
                    <a:lnB w="12700" cap="flat" cmpd="sng" algn="ctr">
                      <a:solidFill>
                        <a:srgbClr val="788CDD"/>
                      </a:solidFill>
                      <a:prstDash val="solid"/>
                      <a:round/>
                      <a:headEnd type="none" w="med" len="med"/>
                      <a:tailEnd type="none" w="med" len="med"/>
                    </a:lnB>
                    <a:solidFill>
                      <a:srgbClr val="FFFFFF"/>
                    </a:solidFill>
                  </a:tcPr>
                </a:tc>
                <a:extLst>
                  <a:ext uri="{0D108BD9-81ED-4DB2-BD59-A6C34878D82A}">
                    <a16:rowId xmlns:a16="http://schemas.microsoft.com/office/drawing/2014/main" xmlns="" val="2247641874"/>
                  </a:ext>
                </a:extLst>
              </a:tr>
              <a:tr h="612881">
                <a:tc>
                  <a:txBody>
                    <a:bodyPr/>
                    <a:lstStyle/>
                    <a:p>
                      <a:pPr algn="l"/>
                      <a:r>
                        <a:rPr lang="en-US" sz="1800" b="0">
                          <a:effectLst/>
                        </a:rPr>
                        <a:t>boolean containsAll(Collection c)</a:t>
                      </a:r>
                    </a:p>
                  </a:txBody>
                  <a:tcPr marL="28878" marR="28878" marT="28878" marB="28878" anchor="ctr">
                    <a:lnL w="12700" cap="flat" cmpd="sng" algn="ctr">
                      <a:solidFill>
                        <a:srgbClr val="F893DD"/>
                      </a:solidFill>
                      <a:prstDash val="solid"/>
                      <a:round/>
                      <a:headEnd type="none" w="med" len="med"/>
                      <a:tailEnd type="none" w="med" len="med"/>
                    </a:lnL>
                    <a:lnR w="12700" cap="flat" cmpd="sng" algn="ctr">
                      <a:solidFill>
                        <a:srgbClr val="788CDD"/>
                      </a:solidFill>
                      <a:prstDash val="solid"/>
                      <a:round/>
                      <a:headEnd type="none" w="med" len="med"/>
                      <a:tailEnd type="none" w="med" len="med"/>
                    </a:lnR>
                    <a:lnT w="12700" cap="flat" cmpd="sng" algn="ctr">
                      <a:solidFill>
                        <a:srgbClr val="F893DD"/>
                      </a:solidFill>
                      <a:prstDash val="solid"/>
                      <a:round/>
                      <a:headEnd type="none" w="med" len="med"/>
                      <a:tailEnd type="none" w="med" len="med"/>
                    </a:lnT>
                    <a:lnB w="12700" cap="flat" cmpd="sng" algn="ctr">
                      <a:solidFill>
                        <a:srgbClr val="488FDD"/>
                      </a:solidFill>
                      <a:prstDash val="solid"/>
                      <a:round/>
                      <a:headEnd type="none" w="med" len="med"/>
                      <a:tailEnd type="none" w="med" len="med"/>
                    </a:lnB>
                    <a:solidFill>
                      <a:srgbClr val="DDDDDD"/>
                    </a:solidFill>
                  </a:tcPr>
                </a:tc>
                <a:tc>
                  <a:txBody>
                    <a:bodyPr/>
                    <a:lstStyle/>
                    <a:p>
                      <a:pPr algn="l"/>
                      <a:r>
                        <a:rPr lang="en-US" sz="1800" b="0" dirty="0">
                          <a:effectLst/>
                        </a:rPr>
                        <a:t>This method returns true if this set contains all the elements of the given collection.</a:t>
                      </a:r>
                    </a:p>
                  </a:txBody>
                  <a:tcPr marL="28878" marR="28878" marT="28878" marB="28878" anchor="ctr">
                    <a:lnL w="12700" cap="flat" cmpd="sng" algn="ctr">
                      <a:solidFill>
                        <a:srgbClr val="788CDD"/>
                      </a:solidFill>
                      <a:prstDash val="solid"/>
                      <a:round/>
                      <a:headEnd type="none" w="med" len="med"/>
                      <a:tailEnd type="none" w="med" len="med"/>
                    </a:lnL>
                    <a:lnR w="7620" cap="flat" cmpd="sng" algn="ctr">
                      <a:solidFill>
                        <a:srgbClr val="788CDD"/>
                      </a:solidFill>
                      <a:prstDash val="solid"/>
                      <a:round/>
                      <a:headEnd type="none" w="med" len="med"/>
                      <a:tailEnd type="none" w="med" len="med"/>
                    </a:lnR>
                    <a:lnT w="12700" cap="flat" cmpd="sng" algn="ctr">
                      <a:solidFill>
                        <a:srgbClr val="788CDD"/>
                      </a:solidFill>
                      <a:prstDash val="solid"/>
                      <a:round/>
                      <a:headEnd type="none" w="med" len="med"/>
                      <a:tailEnd type="none" w="med" len="med"/>
                    </a:lnT>
                    <a:lnB w="12700" cap="flat" cmpd="sng" algn="ctr">
                      <a:solidFill>
                        <a:srgbClr val="5891DD"/>
                      </a:solidFill>
                      <a:prstDash val="solid"/>
                      <a:round/>
                      <a:headEnd type="none" w="med" len="med"/>
                      <a:tailEnd type="none" w="med" len="med"/>
                    </a:lnB>
                    <a:solidFill>
                      <a:srgbClr val="DDDDDD"/>
                    </a:solidFill>
                  </a:tcPr>
                </a:tc>
                <a:extLst>
                  <a:ext uri="{0D108BD9-81ED-4DB2-BD59-A6C34878D82A}">
                    <a16:rowId xmlns:a16="http://schemas.microsoft.com/office/drawing/2014/main" xmlns="" val="3953105505"/>
                  </a:ext>
                </a:extLst>
              </a:tr>
              <a:tr h="474983">
                <a:tc>
                  <a:txBody>
                    <a:bodyPr/>
                    <a:lstStyle/>
                    <a:p>
                      <a:pPr algn="l"/>
                      <a:r>
                        <a:rPr lang="en-US" sz="1800" b="0">
                          <a:effectLst/>
                        </a:rPr>
                        <a:t>boolean remove(Object o)</a:t>
                      </a:r>
                    </a:p>
                  </a:txBody>
                  <a:tcPr marL="28878" marR="28878" marT="28878" marB="28878" anchor="ctr">
                    <a:lnL w="12700" cap="flat" cmpd="sng" algn="ctr">
                      <a:solidFill>
                        <a:srgbClr val="488FDD"/>
                      </a:solidFill>
                      <a:prstDash val="solid"/>
                      <a:round/>
                      <a:headEnd type="none" w="med" len="med"/>
                      <a:tailEnd type="none" w="med" len="med"/>
                    </a:lnL>
                    <a:lnR w="12700" cap="flat" cmpd="sng" algn="ctr">
                      <a:solidFill>
                        <a:srgbClr val="5891DD"/>
                      </a:solidFill>
                      <a:prstDash val="solid"/>
                      <a:round/>
                      <a:headEnd type="none" w="med" len="med"/>
                      <a:tailEnd type="none" w="med" len="med"/>
                    </a:lnR>
                    <a:lnT w="12700" cap="flat" cmpd="sng" algn="ctr">
                      <a:solidFill>
                        <a:srgbClr val="488FDD"/>
                      </a:solidFill>
                      <a:prstDash val="solid"/>
                      <a:round/>
                      <a:headEnd type="none" w="med" len="med"/>
                      <a:tailEnd type="none" w="med" len="med"/>
                    </a:lnT>
                    <a:lnB w="12700" cap="flat" cmpd="sng" algn="ctr">
                      <a:solidFill>
                        <a:srgbClr val="6890DD"/>
                      </a:solidFill>
                      <a:prstDash val="solid"/>
                      <a:round/>
                      <a:headEnd type="none" w="med" len="med"/>
                      <a:tailEnd type="none" w="med" len="med"/>
                    </a:lnB>
                    <a:solidFill>
                      <a:srgbClr val="FFFFFF"/>
                    </a:solidFill>
                  </a:tcPr>
                </a:tc>
                <a:tc>
                  <a:txBody>
                    <a:bodyPr/>
                    <a:lstStyle/>
                    <a:p>
                      <a:pPr algn="l"/>
                      <a:r>
                        <a:rPr lang="en-US" sz="1800" b="0">
                          <a:effectLst/>
                        </a:rPr>
                        <a:t>It is used to remove the specified element from this set.</a:t>
                      </a:r>
                    </a:p>
                  </a:txBody>
                  <a:tcPr marL="28878" marR="28878" marT="28878" marB="28878" anchor="ctr">
                    <a:lnL w="12700" cap="flat" cmpd="sng" algn="ctr">
                      <a:solidFill>
                        <a:srgbClr val="5891DD"/>
                      </a:solidFill>
                      <a:prstDash val="solid"/>
                      <a:round/>
                      <a:headEnd type="none" w="med" len="med"/>
                      <a:tailEnd type="none" w="med" len="med"/>
                    </a:lnL>
                    <a:lnR w="7620" cap="flat" cmpd="sng" algn="ctr">
                      <a:solidFill>
                        <a:srgbClr val="5891DD"/>
                      </a:solidFill>
                      <a:prstDash val="solid"/>
                      <a:round/>
                      <a:headEnd type="none" w="med" len="med"/>
                      <a:tailEnd type="none" w="med" len="med"/>
                    </a:lnR>
                    <a:lnT w="12700" cap="flat" cmpd="sng" algn="ctr">
                      <a:solidFill>
                        <a:srgbClr val="5891DD"/>
                      </a:solidFill>
                      <a:prstDash val="solid"/>
                      <a:round/>
                      <a:headEnd type="none" w="med" len="med"/>
                      <a:tailEnd type="none" w="med" len="med"/>
                    </a:lnT>
                    <a:lnB w="12700" cap="flat" cmpd="sng" algn="ctr">
                      <a:solidFill>
                        <a:srgbClr val="288EDD"/>
                      </a:solidFill>
                      <a:prstDash val="solid"/>
                      <a:round/>
                      <a:headEnd type="none" w="med" len="med"/>
                      <a:tailEnd type="none" w="med" len="med"/>
                    </a:lnB>
                    <a:solidFill>
                      <a:srgbClr val="FFFFFF"/>
                    </a:solidFill>
                  </a:tcPr>
                </a:tc>
                <a:extLst>
                  <a:ext uri="{0D108BD9-81ED-4DB2-BD59-A6C34878D82A}">
                    <a16:rowId xmlns:a16="http://schemas.microsoft.com/office/drawing/2014/main" xmlns="" val="548485005"/>
                  </a:ext>
                </a:extLst>
              </a:tr>
              <a:tr h="474983">
                <a:tc>
                  <a:txBody>
                    <a:bodyPr/>
                    <a:lstStyle/>
                    <a:p>
                      <a:pPr algn="l"/>
                      <a:r>
                        <a:rPr lang="en-US" sz="1800" b="0">
                          <a:effectLst/>
                        </a:rPr>
                        <a:t>boolean removeAll(Collection c)</a:t>
                      </a:r>
                    </a:p>
                  </a:txBody>
                  <a:tcPr marL="28878" marR="28878" marT="28878" marB="28878" anchor="ctr">
                    <a:lnL w="12700" cap="flat" cmpd="sng" algn="ctr">
                      <a:solidFill>
                        <a:srgbClr val="6890DD"/>
                      </a:solidFill>
                      <a:prstDash val="solid"/>
                      <a:round/>
                      <a:headEnd type="none" w="med" len="med"/>
                      <a:tailEnd type="none" w="med" len="med"/>
                    </a:lnL>
                    <a:lnR w="12700" cap="flat" cmpd="sng" algn="ctr">
                      <a:solidFill>
                        <a:srgbClr val="288EDD"/>
                      </a:solidFill>
                      <a:prstDash val="solid"/>
                      <a:round/>
                      <a:headEnd type="none" w="med" len="med"/>
                      <a:tailEnd type="none" w="med" len="med"/>
                    </a:lnR>
                    <a:lnT w="12700" cap="flat" cmpd="sng" algn="ctr">
                      <a:solidFill>
                        <a:srgbClr val="6890DD"/>
                      </a:solidFill>
                      <a:prstDash val="solid"/>
                      <a:round/>
                      <a:headEnd type="none" w="med" len="med"/>
                      <a:tailEnd type="none" w="med" len="med"/>
                    </a:lnT>
                    <a:lnB w="12700" cap="flat" cmpd="sng" algn="ctr">
                      <a:solidFill>
                        <a:srgbClr val="5894DD"/>
                      </a:solidFill>
                      <a:prstDash val="solid"/>
                      <a:round/>
                      <a:headEnd type="none" w="med" len="med"/>
                      <a:tailEnd type="none" w="med" len="med"/>
                    </a:lnB>
                    <a:solidFill>
                      <a:srgbClr val="DDDDDD"/>
                    </a:solidFill>
                  </a:tcPr>
                </a:tc>
                <a:tc>
                  <a:txBody>
                    <a:bodyPr/>
                    <a:lstStyle/>
                    <a:p>
                      <a:pPr algn="l"/>
                      <a:r>
                        <a:rPr lang="en-US" sz="1800" b="0">
                          <a:effectLst/>
                        </a:rPr>
                        <a:t>It removes all the elements in the given collection from the set.</a:t>
                      </a:r>
                    </a:p>
                  </a:txBody>
                  <a:tcPr marL="28878" marR="28878" marT="28878" marB="28878" anchor="ctr">
                    <a:lnL w="12700" cap="flat" cmpd="sng" algn="ctr">
                      <a:solidFill>
                        <a:srgbClr val="288EDD"/>
                      </a:solidFill>
                      <a:prstDash val="solid"/>
                      <a:round/>
                      <a:headEnd type="none" w="med" len="med"/>
                      <a:tailEnd type="none" w="med" len="med"/>
                    </a:lnL>
                    <a:lnR w="7620" cap="flat" cmpd="sng" algn="ctr">
                      <a:solidFill>
                        <a:srgbClr val="288EDD"/>
                      </a:solidFill>
                      <a:prstDash val="solid"/>
                      <a:round/>
                      <a:headEnd type="none" w="med" len="med"/>
                      <a:tailEnd type="none" w="med" len="med"/>
                    </a:lnR>
                    <a:lnT w="12700" cap="flat" cmpd="sng" algn="ctr">
                      <a:solidFill>
                        <a:srgbClr val="288EDD"/>
                      </a:solidFill>
                      <a:prstDash val="solid"/>
                      <a:round/>
                      <a:headEnd type="none" w="med" len="med"/>
                      <a:tailEnd type="none" w="med" len="med"/>
                    </a:lnT>
                    <a:lnB w="12700" cap="flat" cmpd="sng" algn="ctr">
                      <a:solidFill>
                        <a:srgbClr val="9890DD"/>
                      </a:solidFill>
                      <a:prstDash val="solid"/>
                      <a:round/>
                      <a:headEnd type="none" w="med" len="med"/>
                      <a:tailEnd type="none" w="med" len="med"/>
                    </a:lnB>
                    <a:solidFill>
                      <a:srgbClr val="DDDDDD"/>
                    </a:solidFill>
                  </a:tcPr>
                </a:tc>
                <a:extLst>
                  <a:ext uri="{0D108BD9-81ED-4DB2-BD59-A6C34878D82A}">
                    <a16:rowId xmlns:a16="http://schemas.microsoft.com/office/drawing/2014/main" xmlns="" val="3448020834"/>
                  </a:ext>
                </a:extLst>
              </a:tr>
              <a:tr h="337084">
                <a:tc>
                  <a:txBody>
                    <a:bodyPr/>
                    <a:lstStyle/>
                    <a:p>
                      <a:pPr algn="l"/>
                      <a:r>
                        <a:rPr lang="en-US" sz="1800" b="0">
                          <a:effectLst/>
                        </a:rPr>
                        <a:t>Iterator iterate()</a:t>
                      </a:r>
                    </a:p>
                  </a:txBody>
                  <a:tcPr marL="28878" marR="28878" marT="28878" marB="28878" anchor="ctr">
                    <a:lnL w="12700" cap="flat" cmpd="sng" algn="ctr">
                      <a:solidFill>
                        <a:srgbClr val="5894DD"/>
                      </a:solidFill>
                      <a:prstDash val="solid"/>
                      <a:round/>
                      <a:headEnd type="none" w="med" len="med"/>
                      <a:tailEnd type="none" w="med" len="med"/>
                    </a:lnL>
                    <a:lnR w="12700" cap="flat" cmpd="sng" algn="ctr">
                      <a:solidFill>
                        <a:srgbClr val="9890DD"/>
                      </a:solidFill>
                      <a:prstDash val="solid"/>
                      <a:round/>
                      <a:headEnd type="none" w="med" len="med"/>
                      <a:tailEnd type="none" w="med" len="med"/>
                    </a:lnR>
                    <a:lnT w="12700" cap="flat" cmpd="sng" algn="ctr">
                      <a:solidFill>
                        <a:srgbClr val="5894DD"/>
                      </a:solidFill>
                      <a:prstDash val="solid"/>
                      <a:round/>
                      <a:headEnd type="none" w="med" len="med"/>
                      <a:tailEnd type="none" w="med" len="med"/>
                    </a:lnT>
                    <a:lnB w="12700" cap="flat" cmpd="sng" algn="ctr">
                      <a:solidFill>
                        <a:srgbClr val="188CDD"/>
                      </a:solidFill>
                      <a:prstDash val="solid"/>
                      <a:round/>
                      <a:headEnd type="none" w="med" len="med"/>
                      <a:tailEnd type="none" w="med" len="med"/>
                    </a:lnB>
                    <a:solidFill>
                      <a:srgbClr val="FFFFFF"/>
                    </a:solidFill>
                  </a:tcPr>
                </a:tc>
                <a:tc>
                  <a:txBody>
                    <a:bodyPr/>
                    <a:lstStyle/>
                    <a:p>
                      <a:pPr algn="l"/>
                      <a:r>
                        <a:rPr lang="en-US" sz="1800" b="0">
                          <a:effectLst/>
                        </a:rPr>
                        <a:t>It returns an Iterator over the elements in this set.</a:t>
                      </a:r>
                    </a:p>
                  </a:txBody>
                  <a:tcPr marL="28878" marR="28878" marT="28878" marB="28878" anchor="ctr">
                    <a:lnL w="12700" cap="flat" cmpd="sng" algn="ctr">
                      <a:solidFill>
                        <a:srgbClr val="9890DD"/>
                      </a:solidFill>
                      <a:prstDash val="solid"/>
                      <a:round/>
                      <a:headEnd type="none" w="med" len="med"/>
                      <a:tailEnd type="none" w="med" len="med"/>
                    </a:lnL>
                    <a:lnR w="7620" cap="flat" cmpd="sng" algn="ctr">
                      <a:solidFill>
                        <a:srgbClr val="9890DD"/>
                      </a:solidFill>
                      <a:prstDash val="solid"/>
                      <a:round/>
                      <a:headEnd type="none" w="med" len="med"/>
                      <a:tailEnd type="none" w="med" len="med"/>
                    </a:lnR>
                    <a:lnT w="12700" cap="flat" cmpd="sng" algn="ctr">
                      <a:solidFill>
                        <a:srgbClr val="9890DD"/>
                      </a:solidFill>
                      <a:prstDash val="solid"/>
                      <a:round/>
                      <a:headEnd type="none" w="med" len="med"/>
                      <a:tailEnd type="none" w="med" len="med"/>
                    </a:lnT>
                    <a:lnB w="12700" cap="flat" cmpd="sng" algn="ctr">
                      <a:solidFill>
                        <a:srgbClr val="B891DD"/>
                      </a:solidFill>
                      <a:prstDash val="solid"/>
                      <a:round/>
                      <a:headEnd type="none" w="med" len="med"/>
                      <a:tailEnd type="none" w="med" len="med"/>
                    </a:lnB>
                    <a:solidFill>
                      <a:srgbClr val="FFFFFF"/>
                    </a:solidFill>
                  </a:tcPr>
                </a:tc>
                <a:extLst>
                  <a:ext uri="{0D108BD9-81ED-4DB2-BD59-A6C34878D82A}">
                    <a16:rowId xmlns:a16="http://schemas.microsoft.com/office/drawing/2014/main" xmlns="" val="3122262817"/>
                  </a:ext>
                </a:extLst>
              </a:tr>
              <a:tr h="474983">
                <a:tc>
                  <a:txBody>
                    <a:bodyPr/>
                    <a:lstStyle/>
                    <a:p>
                      <a:pPr algn="l"/>
                      <a:r>
                        <a:rPr lang="en-US" sz="1800" b="0">
                          <a:effectLst/>
                        </a:rPr>
                        <a:t>boolean equals(Object o)</a:t>
                      </a:r>
                    </a:p>
                  </a:txBody>
                  <a:tcPr marL="28878" marR="28878" marT="28878" marB="28878" anchor="ctr">
                    <a:lnL w="12700" cap="flat" cmpd="sng" algn="ctr">
                      <a:solidFill>
                        <a:srgbClr val="188CDD"/>
                      </a:solidFill>
                      <a:prstDash val="solid"/>
                      <a:round/>
                      <a:headEnd type="none" w="med" len="med"/>
                      <a:tailEnd type="none" w="med" len="med"/>
                    </a:lnL>
                    <a:lnR w="12700" cap="flat" cmpd="sng" algn="ctr">
                      <a:solidFill>
                        <a:srgbClr val="B891DD"/>
                      </a:solidFill>
                      <a:prstDash val="solid"/>
                      <a:round/>
                      <a:headEnd type="none" w="med" len="med"/>
                      <a:tailEnd type="none" w="med" len="med"/>
                    </a:lnR>
                    <a:lnT w="12700" cap="flat" cmpd="sng" algn="ctr">
                      <a:solidFill>
                        <a:srgbClr val="188CDD"/>
                      </a:solidFill>
                      <a:prstDash val="solid"/>
                      <a:round/>
                      <a:headEnd type="none" w="med" len="med"/>
                      <a:tailEnd type="none" w="med" len="med"/>
                    </a:lnT>
                    <a:lnB w="12700" cap="flat" cmpd="sng" algn="ctr">
                      <a:solidFill>
                        <a:srgbClr val="8891DD"/>
                      </a:solidFill>
                      <a:prstDash val="solid"/>
                      <a:round/>
                      <a:headEnd type="none" w="med" len="med"/>
                      <a:tailEnd type="none" w="med" len="med"/>
                    </a:lnB>
                    <a:solidFill>
                      <a:srgbClr val="DDDDDD"/>
                    </a:solidFill>
                  </a:tcPr>
                </a:tc>
                <a:tc>
                  <a:txBody>
                    <a:bodyPr/>
                    <a:lstStyle/>
                    <a:p>
                      <a:pPr algn="l"/>
                      <a:r>
                        <a:rPr lang="en-US" sz="1800" b="0" dirty="0">
                          <a:effectLst/>
                        </a:rPr>
                        <a:t>It is used to compare the given element for equality in this set.</a:t>
                      </a:r>
                    </a:p>
                  </a:txBody>
                  <a:tcPr marL="28878" marR="28878" marT="28878" marB="28878" anchor="ctr">
                    <a:lnL w="12700" cap="flat" cmpd="sng" algn="ctr">
                      <a:solidFill>
                        <a:srgbClr val="B891DD"/>
                      </a:solidFill>
                      <a:prstDash val="solid"/>
                      <a:round/>
                      <a:headEnd type="none" w="med" len="med"/>
                      <a:tailEnd type="none" w="med" len="med"/>
                    </a:lnL>
                    <a:lnR w="7620" cap="flat" cmpd="sng" algn="ctr">
                      <a:solidFill>
                        <a:srgbClr val="B891DD"/>
                      </a:solidFill>
                      <a:prstDash val="solid"/>
                      <a:round/>
                      <a:headEnd type="none" w="med" len="med"/>
                      <a:tailEnd type="none" w="med" len="med"/>
                    </a:lnR>
                    <a:lnT w="12700" cap="flat" cmpd="sng" algn="ctr">
                      <a:solidFill>
                        <a:srgbClr val="B891DD"/>
                      </a:solidFill>
                      <a:prstDash val="solid"/>
                      <a:round/>
                      <a:headEnd type="none" w="med" len="med"/>
                      <a:tailEnd type="none" w="med" len="med"/>
                    </a:lnT>
                    <a:lnB w="12700" cap="flat" cmpd="sng" algn="ctr">
                      <a:solidFill>
                        <a:srgbClr val="F890DD"/>
                      </a:solidFill>
                      <a:prstDash val="solid"/>
                      <a:round/>
                      <a:headEnd type="none" w="med" len="med"/>
                      <a:tailEnd type="none" w="med" len="med"/>
                    </a:lnB>
                    <a:solidFill>
                      <a:srgbClr val="DDDDDD"/>
                    </a:solidFill>
                  </a:tcPr>
                </a:tc>
                <a:extLst>
                  <a:ext uri="{0D108BD9-81ED-4DB2-BD59-A6C34878D82A}">
                    <a16:rowId xmlns:a16="http://schemas.microsoft.com/office/drawing/2014/main" xmlns="" val="3674524723"/>
                  </a:ext>
                </a:extLst>
              </a:tr>
              <a:tr h="474983">
                <a:tc>
                  <a:txBody>
                    <a:bodyPr/>
                    <a:lstStyle/>
                    <a:p>
                      <a:pPr algn="l"/>
                      <a:r>
                        <a:rPr lang="en-US" sz="1800" b="0">
                          <a:effectLst/>
                        </a:rPr>
                        <a:t>int hashCode()</a:t>
                      </a:r>
                    </a:p>
                  </a:txBody>
                  <a:tcPr marL="28878" marR="28878" marT="28878" marB="28878" anchor="ctr">
                    <a:lnL w="12700" cap="flat" cmpd="sng" algn="ctr">
                      <a:solidFill>
                        <a:srgbClr val="8891DD"/>
                      </a:solidFill>
                      <a:prstDash val="solid"/>
                      <a:round/>
                      <a:headEnd type="none" w="med" len="med"/>
                      <a:tailEnd type="none" w="med" len="med"/>
                    </a:lnL>
                    <a:lnR w="12700" cap="flat" cmpd="sng" algn="ctr">
                      <a:solidFill>
                        <a:srgbClr val="F890DD"/>
                      </a:solidFill>
                      <a:prstDash val="solid"/>
                      <a:round/>
                      <a:headEnd type="none" w="med" len="med"/>
                      <a:tailEnd type="none" w="med" len="med"/>
                    </a:lnR>
                    <a:lnT w="12700" cap="flat" cmpd="sng" algn="ctr">
                      <a:solidFill>
                        <a:srgbClr val="8891DD"/>
                      </a:solidFill>
                      <a:prstDash val="solid"/>
                      <a:round/>
                      <a:headEnd type="none" w="med" len="med"/>
                      <a:tailEnd type="none" w="med" len="med"/>
                    </a:lnT>
                    <a:lnB w="7620" cap="flat" cmpd="sng" algn="ctr">
                      <a:solidFill>
                        <a:srgbClr val="8891DD"/>
                      </a:solidFill>
                      <a:prstDash val="solid"/>
                      <a:round/>
                      <a:headEnd type="none" w="med" len="med"/>
                      <a:tailEnd type="none" w="med" len="med"/>
                    </a:lnB>
                    <a:solidFill>
                      <a:srgbClr val="FFFFFF"/>
                    </a:solidFill>
                  </a:tcPr>
                </a:tc>
                <a:tc>
                  <a:txBody>
                    <a:bodyPr/>
                    <a:lstStyle/>
                    <a:p>
                      <a:pPr algn="l"/>
                      <a:r>
                        <a:rPr lang="en-US" sz="1800" b="0" dirty="0">
                          <a:effectLst/>
                        </a:rPr>
                        <a:t>It is used to get the hash Code value for this set.</a:t>
                      </a:r>
                    </a:p>
                  </a:txBody>
                  <a:tcPr marL="28878" marR="28878" marT="28878" marB="28878" anchor="ctr">
                    <a:lnL w="12700" cap="flat" cmpd="sng" algn="ctr">
                      <a:solidFill>
                        <a:srgbClr val="F890DD"/>
                      </a:solidFill>
                      <a:prstDash val="solid"/>
                      <a:round/>
                      <a:headEnd type="none" w="med" len="med"/>
                      <a:tailEnd type="none" w="med" len="med"/>
                    </a:lnL>
                    <a:lnR w="7620" cap="flat" cmpd="sng" algn="ctr">
                      <a:solidFill>
                        <a:srgbClr val="F890DD"/>
                      </a:solidFill>
                      <a:prstDash val="solid"/>
                      <a:round/>
                      <a:headEnd type="none" w="med" len="med"/>
                      <a:tailEnd type="none" w="med" len="med"/>
                    </a:lnR>
                    <a:lnT w="12700" cap="flat" cmpd="sng" algn="ctr">
                      <a:solidFill>
                        <a:srgbClr val="F890DD"/>
                      </a:solidFill>
                      <a:prstDash val="solid"/>
                      <a:round/>
                      <a:headEnd type="none" w="med" len="med"/>
                      <a:tailEnd type="none" w="med" len="med"/>
                    </a:lnT>
                    <a:lnB w="7620" cap="flat" cmpd="sng" algn="ctr">
                      <a:solidFill>
                        <a:srgbClr val="F890DD"/>
                      </a:solidFill>
                      <a:prstDash val="solid"/>
                      <a:round/>
                      <a:headEnd type="none" w="med" len="med"/>
                      <a:tailEnd type="none" w="med" len="med"/>
                    </a:lnB>
                    <a:solidFill>
                      <a:srgbClr val="FFFFFF"/>
                    </a:solidFill>
                  </a:tcPr>
                </a:tc>
                <a:extLst>
                  <a:ext uri="{0D108BD9-81ED-4DB2-BD59-A6C34878D82A}">
                    <a16:rowId xmlns:a16="http://schemas.microsoft.com/office/drawing/2014/main" xmlns="" val="1183385560"/>
                  </a:ext>
                </a:extLst>
              </a:tr>
            </a:tbl>
          </a:graphicData>
        </a:graphic>
      </p:graphicFrame>
    </p:spTree>
    <p:extLst>
      <p:ext uri="{BB962C8B-B14F-4D97-AF65-F5344CB8AC3E}">
        <p14:creationId xmlns:p14="http://schemas.microsoft.com/office/powerpoint/2010/main" xmlns="" val="349884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3600" dirty="0">
                <a:solidFill>
                  <a:schemeClr val="bg1"/>
                </a:solidFill>
              </a:rPr>
              <a:t>Set in java</a:t>
            </a:r>
            <a:endParaRPr lang="en-US" sz="2400" b="1" dirty="0">
              <a:solidFill>
                <a:schemeClr val="bg1"/>
              </a:solidFill>
            </a:endParaRPr>
          </a:p>
        </p:txBody>
      </p:sp>
      <p:sp>
        <p:nvSpPr>
          <p:cNvPr id="5" name="Content Placeholder 4">
            <a:extLst>
              <a:ext uri="{FF2B5EF4-FFF2-40B4-BE49-F238E27FC236}">
                <a16:creationId xmlns:a16="http://schemas.microsoft.com/office/drawing/2014/main" xmlns="" id="{E2AC37B6-EBB7-4358-B644-C291435AC8B6}"/>
              </a:ext>
            </a:extLst>
          </p:cNvPr>
          <p:cNvSpPr>
            <a:spLocks noGrp="1"/>
          </p:cNvSpPr>
          <p:nvPr>
            <p:ph idx="1"/>
          </p:nvPr>
        </p:nvSpPr>
        <p:spPr/>
        <p:txBody>
          <a:bodyPr/>
          <a:lstStyle/>
          <a:p>
            <a:r>
              <a:rPr lang="en-US" dirty="0">
                <a:hlinkClick r:id="rId2"/>
              </a:rPr>
              <a:t>Example1</a:t>
            </a:r>
            <a:endParaRPr lang="en-US" dirty="0"/>
          </a:p>
          <a:p>
            <a:r>
              <a:rPr lang="en-US" dirty="0">
                <a:hlinkClick r:id="rId3"/>
              </a:rPr>
              <a:t>Example2</a:t>
            </a:r>
            <a:endParaRPr lang="en-US" dirty="0"/>
          </a:p>
          <a:p>
            <a:r>
              <a:rPr lang="en-US" dirty="0">
                <a:hlinkClick r:id="rId4"/>
              </a:rPr>
              <a:t>Example3</a:t>
            </a:r>
            <a:endParaRPr lang="en-US" dirty="0"/>
          </a:p>
        </p:txBody>
      </p:sp>
    </p:spTree>
    <p:extLst>
      <p:ext uri="{BB962C8B-B14F-4D97-AF65-F5344CB8AC3E}">
        <p14:creationId xmlns:p14="http://schemas.microsoft.com/office/powerpoint/2010/main" xmlns="" val="71107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Autofit/>
          </a:bodyPr>
          <a:lstStyle/>
          <a:p>
            <a:r>
              <a:rPr lang="en-US" sz="4000" dirty="0">
                <a:solidFill>
                  <a:schemeClr val="bg1"/>
                </a:solidFill>
              </a:rPr>
              <a:t>How to Iterate Set in Java</a:t>
            </a:r>
          </a:p>
        </p:txBody>
      </p:sp>
      <p:sp>
        <p:nvSpPr>
          <p:cNvPr id="5" name="Content Placeholder 4">
            <a:extLst>
              <a:ext uri="{FF2B5EF4-FFF2-40B4-BE49-F238E27FC236}">
                <a16:creationId xmlns:a16="http://schemas.microsoft.com/office/drawing/2014/main" xmlns="" id="{E2AC37B6-EBB7-4358-B644-C291435AC8B6}"/>
              </a:ext>
            </a:extLst>
          </p:cNvPr>
          <p:cNvSpPr>
            <a:spLocks noGrp="1"/>
          </p:cNvSpPr>
          <p:nvPr>
            <p:ph idx="1"/>
          </p:nvPr>
        </p:nvSpPr>
        <p:spPr/>
        <p:txBody>
          <a:bodyPr/>
          <a:lstStyle/>
          <a:p>
            <a:r>
              <a:rPr lang="en-US" dirty="0"/>
              <a:t>Using Iterator               			</a:t>
            </a:r>
            <a:r>
              <a:rPr lang="en-US" dirty="0">
                <a:hlinkClick r:id="rId2"/>
              </a:rPr>
              <a:t>Example1</a:t>
            </a:r>
            <a:endParaRPr lang="en-US" dirty="0"/>
          </a:p>
          <a:p>
            <a:r>
              <a:rPr lang="en-US" dirty="0"/>
              <a:t>Using Enhanced for loop 			</a:t>
            </a:r>
            <a:r>
              <a:rPr lang="en-US" dirty="0">
                <a:hlinkClick r:id="rId3"/>
              </a:rPr>
              <a:t>Example2</a:t>
            </a:r>
            <a:endParaRPr lang="en-US" dirty="0"/>
          </a:p>
          <a:p>
            <a:r>
              <a:rPr lang="en-US" dirty="0"/>
              <a:t>Using </a:t>
            </a:r>
            <a:r>
              <a:rPr lang="en-US" dirty="0" err="1"/>
              <a:t>forEach</a:t>
            </a:r>
            <a:r>
              <a:rPr lang="en-US" dirty="0"/>
              <a:t>() 				</a:t>
            </a:r>
          </a:p>
        </p:txBody>
      </p:sp>
    </p:spTree>
    <p:extLst>
      <p:ext uri="{BB962C8B-B14F-4D97-AF65-F5344CB8AC3E}">
        <p14:creationId xmlns:p14="http://schemas.microsoft.com/office/powerpoint/2010/main" xmlns="" val="150739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emplate" id="{E113D134-A897-462E-B43D-8D30C77657C3}" vid="{011CB3EC-DAE0-4EBB-B2E2-B83A9EFDA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OOP_21-22</Template>
  <TotalTime>10285</TotalTime>
  <Words>394</Words>
  <Application>Microsoft Office PowerPoint</Application>
  <PresentationFormat>Custom</PresentationFormat>
  <Paragraphs>140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Object Oriented Programming Lecture - 29</vt:lpstr>
      <vt:lpstr>Set in java</vt:lpstr>
      <vt:lpstr>Set in java</vt:lpstr>
      <vt:lpstr>Set in java</vt:lpstr>
      <vt:lpstr>Set in java</vt:lpstr>
      <vt:lpstr>Set in java</vt:lpstr>
      <vt:lpstr>Set in java</vt:lpstr>
      <vt:lpstr>Set in java</vt:lpstr>
      <vt:lpstr>How to Iterate Set in Java</vt:lpstr>
      <vt:lpstr>Java HashSet</vt:lpstr>
      <vt:lpstr>Java HashSet constructor</vt:lpstr>
      <vt:lpstr>Java HashSet constructor</vt:lpstr>
      <vt:lpstr>LinkedHashSet in Java</vt:lpstr>
      <vt:lpstr>Map in Java</vt:lpstr>
      <vt:lpstr>Methods of Map in Java</vt:lpstr>
      <vt:lpstr>Methods of Map in Java</vt:lpstr>
      <vt:lpstr>Methods of Map in Java</vt:lpstr>
      <vt:lpstr>Vector in Java</vt:lpstr>
      <vt:lpstr>Vector in Java</vt:lpstr>
      <vt:lpstr>Vector in Java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Unit4</dc:title>
  <dc:creator>Varsha Dange</dc:creator>
  <cp:lastModifiedBy>Rahul Dange</cp:lastModifiedBy>
  <cp:revision>186</cp:revision>
  <dcterms:created xsi:type="dcterms:W3CDTF">2021-08-25T05:28:10Z</dcterms:created>
  <dcterms:modified xsi:type="dcterms:W3CDTF">2022-05-30T07:25:11Z</dcterms:modified>
</cp:coreProperties>
</file>