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1525" r:id="rId2"/>
    <p:sldId id="1530" r:id="rId3"/>
    <p:sldId id="1531" r:id="rId4"/>
    <p:sldId id="1532" r:id="rId5"/>
    <p:sldId id="1533" r:id="rId6"/>
    <p:sldId id="1539" r:id="rId7"/>
    <p:sldId id="1534" r:id="rId8"/>
    <p:sldId id="1541" r:id="rId9"/>
    <p:sldId id="1551" r:id="rId10"/>
    <p:sldId id="1535" r:id="rId11"/>
    <p:sldId id="1538" r:id="rId12"/>
    <p:sldId id="1536" r:id="rId13"/>
    <p:sldId id="1540" r:id="rId14"/>
    <p:sldId id="1549" r:id="rId15"/>
    <p:sldId id="1546" r:id="rId16"/>
    <p:sldId id="1547" r:id="rId17"/>
    <p:sldId id="1548" r:id="rId18"/>
    <p:sldId id="1545" r:id="rId19"/>
    <p:sldId id="1543" r:id="rId20"/>
    <p:sldId id="1550" r:id="rId21"/>
    <p:sldId id="1542" r:id="rId22"/>
    <p:sldId id="1544" r:id="rId23"/>
    <p:sldId id="153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24" autoAdjust="0"/>
  </p:normalViewPr>
  <p:slideViewPr>
    <p:cSldViewPr>
      <p:cViewPr varScale="1">
        <p:scale>
          <a:sx n="66" d="100"/>
          <a:sy n="66" d="100"/>
        </p:scale>
        <p:origin x="-924" y="-96"/>
      </p:cViewPr>
      <p:guideLst>
        <p:guide orient="horz" pos="2160"/>
        <p:guide pos="3840"/>
      </p:guideLst>
    </p:cSldViewPr>
  </p:slideViewPr>
  <p:outlineViewPr>
    <p:cViewPr>
      <p:scale>
        <a:sx n="33" d="100"/>
        <a:sy n="33" d="100"/>
      </p:scale>
      <p:origin x="0" y="51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A44751-DEF6-40E3-8526-EC9A0AE72A1D}" type="datetimeFigureOut">
              <a:rPr lang="en-US" smtClean="0"/>
              <a:pPr/>
              <a:t>06/06/2022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A5A771-5004-49EB-8943-BD9AC1DA33B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FDDEF9-B2E9-46EA-A5FB-0F55ED130031}" type="datetime1">
              <a:rPr lang="en-US" smtClean="0"/>
              <a:pPr/>
              <a:t>06/06/2022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B484A6-4302-4DE9-B677-0768C64EA57E}" type="datetime1">
              <a:rPr lang="en-US" smtClean="0"/>
              <a:pPr/>
              <a:t>06/06/2022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D17423-B3AC-4F71-A3A1-AD699B87C198}" type="datetime1">
              <a:rPr lang="en-US" smtClean="0"/>
              <a:pPr/>
              <a:t>06/06/2022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480DAC-05B3-4649-9CBD-3C14F1F71087}" type="datetime1">
              <a:rPr lang="en-US" smtClean="0"/>
              <a:pPr/>
              <a:t>06/06/2022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CD43D-CA8C-411A-9A1C-6E2C3205A50C}" type="datetime1">
              <a:rPr lang="en-US" smtClean="0"/>
              <a:pPr/>
              <a:t>06/06/2022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AEFAE0-0EC1-4689-884C-6CED0C723D14}" type="datetime1">
              <a:rPr lang="en-US" smtClean="0"/>
              <a:pPr/>
              <a:t>06/06/2022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31F7D3-8CE2-4B3D-A1E8-22F07C27346D}" type="datetime1">
              <a:rPr lang="en-US" smtClean="0"/>
              <a:pPr/>
              <a:t>06/06/2022</a:t>
            </a:fld>
            <a:endParaRPr lang="en-US"/>
          </a:p>
        </p:txBody>
      </p:sp>
      <p:sp>
        <p:nvSpPr>
          <p:cNvPr id="8" name="Footer Placeholder 7"/>
          <p:cNvSpPr>
            <a:spLocks noGrp="1"/>
          </p:cNvSpPr>
          <p:nvPr>
            <p:ph type="ftr" sz="quarter" idx="11"/>
          </p:nvPr>
        </p:nvSpPr>
        <p:spPr/>
        <p:txBody>
          <a:bodyPr/>
          <a:lstStyle/>
          <a:p>
            <a:r>
              <a:rPr lang="en-US"/>
              <a:t>Object Oriented Programming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6948D0-E60B-4F04-AA1D-9A2F9035BE72}" type="datetime1">
              <a:rPr lang="en-US" smtClean="0"/>
              <a:pPr/>
              <a:t>06/06/2022</a:t>
            </a:fld>
            <a:endParaRPr lang="en-US"/>
          </a:p>
        </p:txBody>
      </p:sp>
      <p:sp>
        <p:nvSpPr>
          <p:cNvPr id="4" name="Footer Placeholder 3"/>
          <p:cNvSpPr>
            <a:spLocks noGrp="1"/>
          </p:cNvSpPr>
          <p:nvPr>
            <p:ph type="ftr" sz="quarter" idx="11"/>
          </p:nvPr>
        </p:nvSpPr>
        <p:spPr/>
        <p:txBody>
          <a:bodyPr/>
          <a:lstStyle/>
          <a:p>
            <a:r>
              <a:rPr lang="en-US"/>
              <a:t>Object Oriented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A3F66-EE36-4B28-87ED-205C9015204C}" type="datetime1">
              <a:rPr lang="en-US" smtClean="0"/>
              <a:pPr/>
              <a:t>06/06/2022</a:t>
            </a:fld>
            <a:endParaRPr lang="en-US"/>
          </a:p>
        </p:txBody>
      </p:sp>
      <p:sp>
        <p:nvSpPr>
          <p:cNvPr id="3" name="Footer Placeholder 2"/>
          <p:cNvSpPr>
            <a:spLocks noGrp="1"/>
          </p:cNvSpPr>
          <p:nvPr>
            <p:ph type="ftr" sz="quarter" idx="11"/>
          </p:nvPr>
        </p:nvSpPr>
        <p:spPr/>
        <p:txBody>
          <a:bodyPr/>
          <a:lstStyle/>
          <a:p>
            <a:r>
              <a:rPr lang="en-US"/>
              <a:t>Object Oriented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B11797-3AF0-46BA-87E9-F30940C1987B}" type="datetime1">
              <a:rPr lang="en-US" smtClean="0"/>
              <a:pPr/>
              <a:t>06/06/2022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3AD728-763A-4C79-8A54-E453C91DC763}" type="datetime1">
              <a:rPr lang="en-US" smtClean="0"/>
              <a:pPr/>
              <a:t>06/06/2022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3C600-3278-4C42-8943-AC4E369A050B}" type="datetime1">
              <a:rPr lang="en-US" smtClean="0"/>
              <a:pPr/>
              <a:t>06/06/2022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Object Oriented Programming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onlinegdb.com/W_xOO0ogY" TargetMode="External"/><Relationship Id="rId2" Type="http://schemas.openxmlformats.org/officeDocument/2006/relationships/hyperlink" Target="https://onlinegdb.com/5kELU7gN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056D84A7-6477-406F-8B6C-54AB870494E1}"/>
              </a:ext>
            </a:extLst>
          </p:cNvPr>
          <p:cNvSpPr>
            <a:spLocks noGrp="1"/>
          </p:cNvSpPr>
          <p:nvPr>
            <p:ph type="ctrTitle"/>
          </p:nvPr>
        </p:nvSpPr>
        <p:spPr/>
        <p:style>
          <a:lnRef idx="3">
            <a:schemeClr val="lt1"/>
          </a:lnRef>
          <a:fillRef idx="1">
            <a:schemeClr val="accent1"/>
          </a:fillRef>
          <a:effectRef idx="1">
            <a:schemeClr val="accent1"/>
          </a:effectRef>
          <a:fontRef idx="minor">
            <a:schemeClr val="lt1"/>
          </a:fontRef>
        </p:style>
        <p:txBody>
          <a:bodyPr/>
          <a:lstStyle/>
          <a:p>
            <a:r>
              <a:rPr lang="en-US" dirty="0"/>
              <a:t>Object Oriented Programming</a:t>
            </a:r>
            <a:r>
              <a:rPr lang="en-IN" dirty="0"/>
              <a:t/>
            </a:r>
            <a:br>
              <a:rPr lang="en-IN" dirty="0"/>
            </a:br>
            <a:r>
              <a:rPr lang="en-IN" sz="2400" dirty="0">
                <a:solidFill>
                  <a:schemeClr val="tx1"/>
                </a:solidFill>
              </a:rPr>
              <a:t>Lecture - 30</a:t>
            </a:r>
          </a:p>
        </p:txBody>
      </p:sp>
      <p:sp>
        <p:nvSpPr>
          <p:cNvPr id="5" name="Slide Number Placeholder 4">
            <a:extLst>
              <a:ext uri="{FF2B5EF4-FFF2-40B4-BE49-F238E27FC236}">
                <a16:creationId xmlns:a16="http://schemas.microsoft.com/office/drawing/2014/main" xmlns="" id="{EFACABF3-0CD9-4EEC-BAD0-86EB51425063}"/>
              </a:ext>
            </a:extLst>
          </p:cNvPr>
          <p:cNvSpPr>
            <a:spLocks noGrp="1"/>
          </p:cNvSpPr>
          <p:nvPr>
            <p:ph type="sldNum" sz="quarter" idx="12"/>
          </p:nvPr>
        </p:nvSpPr>
        <p:spPr/>
        <p:txBody>
          <a:bodyPr/>
          <a:lstStyle/>
          <a:p>
            <a:pPr>
              <a:defRPr/>
            </a:pPr>
            <a:fld id="{02246FD1-0723-4B2F-9706-10282F2BA698}" type="slidenum">
              <a:rPr lang="en-US" smtClean="0"/>
              <a:pPr>
                <a:defRPr/>
              </a:pPr>
              <a:t>1</a:t>
            </a:fld>
            <a:r>
              <a:rPr lang="en-US"/>
              <a:t> </a:t>
            </a:r>
            <a:endParaRPr lang="en-US" dirty="0"/>
          </a:p>
        </p:txBody>
      </p:sp>
      <p:sp>
        <p:nvSpPr>
          <p:cNvPr id="9" name="Date Placeholder 8"/>
          <p:cNvSpPr>
            <a:spLocks noGrp="1"/>
          </p:cNvSpPr>
          <p:nvPr>
            <p:ph type="dt" sz="half" idx="10"/>
          </p:nvPr>
        </p:nvSpPr>
        <p:spPr/>
        <p:txBody>
          <a:bodyPr/>
          <a:lstStyle/>
          <a:p>
            <a:fld id="{0F18F5DC-B5BA-47BA-870A-670EC4E29760}" type="datetime1">
              <a:rPr lang="en-US" smtClean="0"/>
              <a:pPr/>
              <a:t>06/06/2022</a:t>
            </a:fld>
            <a:endParaRPr lang="en-US"/>
          </a:p>
        </p:txBody>
      </p:sp>
      <p:sp>
        <p:nvSpPr>
          <p:cNvPr id="2" name="Footer Placeholder 1">
            <a:extLst>
              <a:ext uri="{FF2B5EF4-FFF2-40B4-BE49-F238E27FC236}">
                <a16:creationId xmlns:a16="http://schemas.microsoft.com/office/drawing/2014/main" xmlns="" id="{EABF30AD-A443-4475-92AD-449BAA0F9B6E}"/>
              </a:ext>
            </a:extLst>
          </p:cNvPr>
          <p:cNvSpPr>
            <a:spLocks noGrp="1"/>
          </p:cNvSpPr>
          <p:nvPr>
            <p:ph type="ftr" sz="quarter" idx="11"/>
          </p:nvPr>
        </p:nvSpPr>
        <p:spPr/>
        <p:txBody>
          <a:bodyPr/>
          <a:lstStyle/>
          <a:p>
            <a:r>
              <a:rPr lang="en-US"/>
              <a:t>Object Oriented Programming</a:t>
            </a:r>
          </a:p>
        </p:txBody>
      </p:sp>
      <p:sp>
        <p:nvSpPr>
          <p:cNvPr id="8" name="Subtitle 6">
            <a:extLst>
              <a:ext uri="{FF2B5EF4-FFF2-40B4-BE49-F238E27FC236}">
                <a16:creationId xmlns:a16="http://schemas.microsoft.com/office/drawing/2014/main" xmlns="" id="{0502EA5C-E97C-4515-A9C8-E7E49014B56E}"/>
              </a:ext>
            </a:extLst>
          </p:cNvPr>
          <p:cNvSpPr txBox="1">
            <a:spLocks/>
          </p:cNvSpPr>
          <p:nvPr/>
        </p:nvSpPr>
        <p:spPr>
          <a:xfrm>
            <a:off x="3716079" y="3962400"/>
            <a:ext cx="6400800" cy="533400"/>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IN" dirty="0">
                <a:solidFill>
                  <a:srgbClr val="C00000"/>
                </a:solidFill>
              </a:rPr>
              <a:t>Prof. Varsha Dange</a:t>
            </a:r>
          </a:p>
        </p:txBody>
      </p:sp>
    </p:spTree>
    <p:extLst>
      <p:ext uri="{BB962C8B-B14F-4D97-AF65-F5344CB8AC3E}">
        <p14:creationId xmlns:p14="http://schemas.microsoft.com/office/powerpoint/2010/main" xmlns="" val="135998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4000" dirty="0">
                <a:solidFill>
                  <a:schemeClr val="bg1"/>
                </a:solidFill>
              </a:rPr>
              <a:t>Creating Thread in Java</a:t>
            </a:r>
            <a:endParaRPr lang="en-US" sz="3200" dirty="0">
              <a:solidFill>
                <a:schemeClr val="bg1"/>
              </a:solidFill>
            </a:endParaRPr>
          </a:p>
        </p:txBody>
      </p:sp>
      <p:sp>
        <p:nvSpPr>
          <p:cNvPr id="3" name="Content Placeholder 2"/>
          <p:cNvSpPr>
            <a:spLocks noGrp="1"/>
          </p:cNvSpPr>
          <p:nvPr>
            <p:ph idx="1"/>
          </p:nvPr>
        </p:nvSpPr>
        <p:spPr>
          <a:xfrm>
            <a:off x="609600" y="827585"/>
            <a:ext cx="10972800" cy="5298580"/>
          </a:xfrm>
        </p:spPr>
        <p:txBody>
          <a:bodyPr>
            <a:normAutofit/>
          </a:bodyPr>
          <a:lstStyle/>
          <a:p>
            <a:r>
              <a:rPr lang="en-US" dirty="0"/>
              <a:t>two ways to create a new thread in Java. </a:t>
            </a:r>
          </a:p>
          <a:p>
            <a:r>
              <a:rPr lang="en-US" dirty="0"/>
              <a:t>1. One is by extending </a:t>
            </a:r>
            <a:r>
              <a:rPr lang="en-US" dirty="0" err="1"/>
              <a:t>java.lang.Thread</a:t>
            </a:r>
            <a:r>
              <a:rPr lang="en-US" dirty="0"/>
              <a:t> class</a:t>
            </a:r>
            <a:br>
              <a:rPr lang="en-US" dirty="0"/>
            </a:br>
            <a:r>
              <a:rPr lang="en-US" dirty="0"/>
              <a:t>2. Another is by implementing </a:t>
            </a:r>
            <a:r>
              <a:rPr lang="en-US" dirty="0" err="1"/>
              <a:t>java.lang.Runnable</a:t>
            </a:r>
            <a:r>
              <a:rPr lang="en-US" dirty="0"/>
              <a:t> interface</a:t>
            </a:r>
          </a:p>
        </p:txBody>
      </p:sp>
    </p:spTree>
    <p:extLst>
      <p:ext uri="{BB962C8B-B14F-4D97-AF65-F5344CB8AC3E}">
        <p14:creationId xmlns:p14="http://schemas.microsoft.com/office/powerpoint/2010/main" xmlns="" val="5423740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4000" dirty="0" smtClean="0">
                <a:solidFill>
                  <a:schemeClr val="bg1"/>
                </a:solidFill>
              </a:rPr>
              <a:t>Extending Thread class in </a:t>
            </a:r>
            <a:r>
              <a:rPr lang="en-US" sz="4000" dirty="0">
                <a:solidFill>
                  <a:schemeClr val="bg1"/>
                </a:solidFill>
              </a:rPr>
              <a:t>Java</a:t>
            </a:r>
            <a:endParaRPr lang="en-US" sz="3200" dirty="0">
              <a:solidFill>
                <a:schemeClr val="bg1"/>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767408" y="836712"/>
            <a:ext cx="7776864" cy="5112568"/>
          </a:xfrm>
          <a:prstGeom prst="rect">
            <a:avLst/>
          </a:prstGeom>
          <a:noFill/>
          <a:ln w="9525">
            <a:noFill/>
            <a:miter lim="800000"/>
            <a:headEnd/>
            <a:tailEnd/>
          </a:ln>
        </p:spPr>
      </p:pic>
    </p:spTree>
    <p:extLst>
      <p:ext uri="{BB962C8B-B14F-4D97-AF65-F5344CB8AC3E}">
        <p14:creationId xmlns:p14="http://schemas.microsoft.com/office/powerpoint/2010/main" xmlns="" val="5423740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3600" dirty="0">
                <a:solidFill>
                  <a:schemeClr val="bg1"/>
                </a:solidFill>
              </a:rPr>
              <a:t>Extending Thread Class in Java</a:t>
            </a:r>
            <a:endParaRPr lang="en-US" sz="2400" dirty="0">
              <a:solidFill>
                <a:schemeClr val="bg1"/>
              </a:solidFill>
            </a:endParaRPr>
          </a:p>
        </p:txBody>
      </p:sp>
      <p:sp>
        <p:nvSpPr>
          <p:cNvPr id="3" name="Content Placeholder 2"/>
          <p:cNvSpPr>
            <a:spLocks noGrp="1"/>
          </p:cNvSpPr>
          <p:nvPr>
            <p:ph idx="1"/>
          </p:nvPr>
        </p:nvSpPr>
        <p:spPr>
          <a:xfrm>
            <a:off x="609600" y="827585"/>
            <a:ext cx="10972800" cy="5298580"/>
          </a:xfrm>
        </p:spPr>
        <p:txBody>
          <a:bodyPr>
            <a:normAutofit lnSpcReduction="10000"/>
          </a:bodyPr>
          <a:lstStyle/>
          <a:p>
            <a:r>
              <a:rPr lang="en-US" dirty="0"/>
              <a:t>We create a class that extends the </a:t>
            </a:r>
            <a:r>
              <a:rPr lang="en-US" b="1" dirty="0" err="1"/>
              <a:t>java.lang.Thread</a:t>
            </a:r>
            <a:r>
              <a:rPr lang="en-US" dirty="0"/>
              <a:t> class. </a:t>
            </a:r>
          </a:p>
          <a:p>
            <a:r>
              <a:rPr lang="en-US" dirty="0"/>
              <a:t>This class overrides the run() method available in the Thread class.</a:t>
            </a:r>
          </a:p>
          <a:p>
            <a:r>
              <a:rPr lang="en-US" dirty="0"/>
              <a:t>Create an object of newly created class so that run() method is available for execution. </a:t>
            </a:r>
          </a:p>
          <a:p>
            <a:r>
              <a:rPr lang="en-US" dirty="0"/>
              <a:t>We create an object of our new class and call start() method to start the execution of a thread. </a:t>
            </a:r>
          </a:p>
          <a:p>
            <a:r>
              <a:rPr lang="en-US" dirty="0"/>
              <a:t>Start() invokes the run() method on the Thread object.</a:t>
            </a:r>
          </a:p>
          <a:p>
            <a:r>
              <a:rPr lang="en-US" dirty="0">
                <a:hlinkClick r:id="rId2"/>
              </a:rPr>
              <a:t>Example1</a:t>
            </a:r>
            <a:endParaRPr lang="en-US" dirty="0"/>
          </a:p>
          <a:p>
            <a:r>
              <a:rPr lang="en-US" dirty="0">
                <a:hlinkClick r:id="rId3"/>
              </a:rPr>
              <a:t>Example2</a:t>
            </a:r>
            <a:endParaRPr lang="en-US" dirty="0"/>
          </a:p>
        </p:txBody>
      </p:sp>
    </p:spTree>
    <p:extLst>
      <p:ext uri="{BB962C8B-B14F-4D97-AF65-F5344CB8AC3E}">
        <p14:creationId xmlns:p14="http://schemas.microsoft.com/office/powerpoint/2010/main" xmlns="" val="1163425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3600" dirty="0" smtClean="0">
                <a:solidFill>
                  <a:schemeClr val="bg1"/>
                </a:solidFill>
              </a:rPr>
              <a:t>Thread Priority  </a:t>
            </a:r>
            <a:r>
              <a:rPr lang="en-US" sz="3600" dirty="0">
                <a:solidFill>
                  <a:schemeClr val="bg1"/>
                </a:solidFill>
              </a:rPr>
              <a:t>in Java</a:t>
            </a:r>
            <a:endParaRPr lang="en-US" sz="2400" dirty="0">
              <a:solidFill>
                <a:schemeClr val="bg1"/>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991544" y="980728"/>
            <a:ext cx="8424936" cy="5315369"/>
          </a:xfrm>
          <a:prstGeom prst="rect">
            <a:avLst/>
          </a:prstGeom>
          <a:noFill/>
          <a:ln w="9525">
            <a:noFill/>
            <a:miter lim="800000"/>
            <a:headEnd/>
            <a:tailEnd/>
          </a:ln>
        </p:spPr>
      </p:pic>
    </p:spTree>
    <p:extLst>
      <p:ext uri="{BB962C8B-B14F-4D97-AF65-F5344CB8AC3E}">
        <p14:creationId xmlns:p14="http://schemas.microsoft.com/office/powerpoint/2010/main" xmlns="" val="11634250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3600" dirty="0" smtClean="0">
                <a:solidFill>
                  <a:schemeClr val="bg1"/>
                </a:solidFill>
              </a:rPr>
              <a:t>Daemon Thread    </a:t>
            </a:r>
            <a:r>
              <a:rPr lang="en-US" sz="3600" dirty="0">
                <a:solidFill>
                  <a:schemeClr val="bg1"/>
                </a:solidFill>
              </a:rPr>
              <a:t>in Java</a:t>
            </a:r>
            <a:endParaRPr lang="en-US" sz="2400" dirty="0">
              <a:solidFill>
                <a:schemeClr val="bg1"/>
              </a:solidFill>
            </a:endParaRPr>
          </a:p>
        </p:txBody>
      </p:sp>
      <p:sp>
        <p:nvSpPr>
          <p:cNvPr id="4" name="Content Placeholder 2"/>
          <p:cNvSpPr>
            <a:spLocks noGrp="1"/>
          </p:cNvSpPr>
          <p:nvPr>
            <p:ph idx="1"/>
          </p:nvPr>
        </p:nvSpPr>
        <p:spPr>
          <a:xfrm>
            <a:off x="609600" y="827585"/>
            <a:ext cx="10972800" cy="5298580"/>
          </a:xfrm>
        </p:spPr>
        <p:txBody>
          <a:bodyPr>
            <a:normAutofit/>
          </a:bodyPr>
          <a:lstStyle/>
          <a:p>
            <a:r>
              <a:rPr lang="en-US" dirty="0" smtClean="0"/>
              <a:t>Thread which runs in background to support foreground threads. Ex-</a:t>
            </a:r>
          </a:p>
          <a:p>
            <a:r>
              <a:rPr lang="en-US" dirty="0" smtClean="0"/>
              <a:t>Garbage collector</a:t>
            </a:r>
          </a:p>
          <a:p>
            <a:r>
              <a:rPr lang="en-US" dirty="0" smtClean="0"/>
              <a:t>Default exception handler</a:t>
            </a:r>
          </a:p>
          <a:p>
            <a:r>
              <a:rPr lang="en-US" dirty="0" smtClean="0"/>
              <a:t>Thread scheduler</a:t>
            </a:r>
          </a:p>
          <a:p>
            <a:r>
              <a:rPr lang="en-US" dirty="0" err="1" smtClean="0"/>
              <a:t>setDaemon</a:t>
            </a:r>
            <a:r>
              <a:rPr lang="en-US" dirty="0" smtClean="0"/>
              <a:t> (</a:t>
            </a:r>
            <a:r>
              <a:rPr lang="en-US" dirty="0" err="1" smtClean="0"/>
              <a:t>boolean</a:t>
            </a:r>
            <a:r>
              <a:rPr lang="en-US" dirty="0" smtClean="0"/>
              <a:t> value)</a:t>
            </a:r>
            <a:endParaRPr lang="en-US" dirty="0"/>
          </a:p>
        </p:txBody>
      </p:sp>
    </p:spTree>
    <p:extLst>
      <p:ext uri="{BB962C8B-B14F-4D97-AF65-F5344CB8AC3E}">
        <p14:creationId xmlns:p14="http://schemas.microsoft.com/office/powerpoint/2010/main" xmlns="" val="11634250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3600" dirty="0" smtClean="0">
                <a:solidFill>
                  <a:schemeClr val="bg1"/>
                </a:solidFill>
              </a:rPr>
              <a:t>Synchronization in </a:t>
            </a:r>
            <a:r>
              <a:rPr lang="en-US" sz="3600" dirty="0">
                <a:solidFill>
                  <a:schemeClr val="bg1"/>
                </a:solidFill>
              </a:rPr>
              <a:t>Java</a:t>
            </a:r>
            <a:endParaRPr lang="en-US" sz="2400" dirty="0">
              <a:solidFill>
                <a:schemeClr val="bg1"/>
              </a:solidFill>
            </a:endParaRPr>
          </a:p>
        </p:txBody>
      </p:sp>
      <p:sp>
        <p:nvSpPr>
          <p:cNvPr id="9" name="Content Placeholder 2"/>
          <p:cNvSpPr>
            <a:spLocks noGrp="1"/>
          </p:cNvSpPr>
          <p:nvPr>
            <p:ph idx="1"/>
          </p:nvPr>
        </p:nvSpPr>
        <p:spPr>
          <a:xfrm>
            <a:off x="609600" y="827585"/>
            <a:ext cx="10972800" cy="5298580"/>
          </a:xfrm>
        </p:spPr>
        <p:txBody>
          <a:bodyPr>
            <a:normAutofit/>
          </a:bodyPr>
          <a:lstStyle/>
          <a:p>
            <a:r>
              <a:rPr lang="en-US" dirty="0" smtClean="0"/>
              <a:t>more than one thread access the common resource (shared resource). That is, more than one thread access the same object of a class.</a:t>
            </a:r>
          </a:p>
          <a:p>
            <a:r>
              <a:rPr lang="en-US" dirty="0" smtClean="0"/>
              <a:t>But preventing any other thread from acting on the same object is called ‘</a:t>
            </a:r>
            <a:r>
              <a:rPr lang="en-US" b="1" dirty="0" smtClean="0"/>
              <a:t>thread synchronization in Java</a:t>
            </a:r>
            <a:r>
              <a:rPr lang="en-US" dirty="0" smtClean="0"/>
              <a:t>‘ or ‘ </a:t>
            </a:r>
            <a:r>
              <a:rPr lang="en-US" b="1" dirty="0" smtClean="0"/>
              <a:t>Thread safe</a:t>
            </a:r>
            <a:r>
              <a:rPr lang="en-US" dirty="0" smtClean="0"/>
              <a:t>‘.</a:t>
            </a:r>
          </a:p>
          <a:p>
            <a:r>
              <a:rPr lang="en-US" dirty="0" smtClean="0"/>
              <a:t>Java provides a keyword named “</a:t>
            </a:r>
            <a:r>
              <a:rPr lang="en-US" b="1" dirty="0" smtClean="0"/>
              <a:t>synchronized</a:t>
            </a:r>
            <a:r>
              <a:rPr lang="en-US" dirty="0" smtClean="0"/>
              <a:t>” that helps to synchronize thread.</a:t>
            </a:r>
          </a:p>
          <a:p>
            <a:r>
              <a:rPr lang="en-US" dirty="0" smtClean="0"/>
              <a:t>The synchronization is mainly used to prevent thread interference and consistency problem.</a:t>
            </a:r>
            <a:endParaRPr lang="en-US" dirty="0"/>
          </a:p>
        </p:txBody>
      </p:sp>
    </p:spTree>
    <p:extLst>
      <p:ext uri="{BB962C8B-B14F-4D97-AF65-F5344CB8AC3E}">
        <p14:creationId xmlns:p14="http://schemas.microsoft.com/office/powerpoint/2010/main" xmlns="" val="11634250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3600" dirty="0" smtClean="0">
                <a:solidFill>
                  <a:schemeClr val="bg1"/>
                </a:solidFill>
              </a:rPr>
              <a:t>Synchronization in </a:t>
            </a:r>
            <a:r>
              <a:rPr lang="en-US" sz="3600" dirty="0">
                <a:solidFill>
                  <a:schemeClr val="bg1"/>
                </a:solidFill>
              </a:rPr>
              <a:t>Java</a:t>
            </a:r>
            <a:endParaRPr lang="en-US" sz="2400" dirty="0">
              <a:solidFill>
                <a:schemeClr val="bg1"/>
              </a:solidFill>
            </a:endParaRPr>
          </a:p>
        </p:txBody>
      </p:sp>
      <p:sp>
        <p:nvSpPr>
          <p:cNvPr id="9" name="Content Placeholder 2"/>
          <p:cNvSpPr>
            <a:spLocks noGrp="1"/>
          </p:cNvSpPr>
          <p:nvPr>
            <p:ph idx="1"/>
          </p:nvPr>
        </p:nvSpPr>
        <p:spPr>
          <a:xfrm>
            <a:off x="609600" y="827585"/>
            <a:ext cx="10972800" cy="5298580"/>
          </a:xfrm>
        </p:spPr>
        <p:txBody>
          <a:bodyPr>
            <a:normAutofit/>
          </a:bodyPr>
          <a:lstStyle/>
          <a:p>
            <a:r>
              <a:rPr lang="en-US" dirty="0" smtClean="0"/>
              <a:t>There are two ways by which we can achieve or implement synchronization in Java. That is, we can synchronize the object. They are:</a:t>
            </a:r>
          </a:p>
          <a:p>
            <a:r>
              <a:rPr lang="en-US" dirty="0" smtClean="0"/>
              <a:t>1. Synchronized Method</a:t>
            </a:r>
            <a:br>
              <a:rPr lang="en-US" dirty="0" smtClean="0"/>
            </a:br>
            <a:r>
              <a:rPr lang="en-US" dirty="0" smtClean="0"/>
              <a:t>2. Synchronized Block</a:t>
            </a:r>
          </a:p>
          <a:p>
            <a:endParaRPr lang="en-US" dirty="0" smtClean="0"/>
          </a:p>
          <a:p>
            <a:endParaRPr lang="en-US" dirty="0"/>
          </a:p>
        </p:txBody>
      </p:sp>
    </p:spTree>
    <p:extLst>
      <p:ext uri="{BB962C8B-B14F-4D97-AF65-F5344CB8AC3E}">
        <p14:creationId xmlns:p14="http://schemas.microsoft.com/office/powerpoint/2010/main" xmlns="" val="11634250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3600" dirty="0" smtClean="0">
                <a:solidFill>
                  <a:schemeClr val="bg1"/>
                </a:solidFill>
              </a:rPr>
              <a:t>Synchronization in </a:t>
            </a:r>
            <a:r>
              <a:rPr lang="en-US" sz="3600" dirty="0">
                <a:solidFill>
                  <a:schemeClr val="bg1"/>
                </a:solidFill>
              </a:rPr>
              <a:t>Java</a:t>
            </a:r>
            <a:endParaRPr lang="en-US" sz="2400" dirty="0">
              <a:solidFill>
                <a:schemeClr val="bg1"/>
              </a:solidFill>
            </a:endParaRPr>
          </a:p>
        </p:txBody>
      </p:sp>
      <p:sp>
        <p:nvSpPr>
          <p:cNvPr id="9" name="Content Placeholder 2"/>
          <p:cNvSpPr>
            <a:spLocks noGrp="1"/>
          </p:cNvSpPr>
          <p:nvPr>
            <p:ph idx="1"/>
          </p:nvPr>
        </p:nvSpPr>
        <p:spPr>
          <a:xfrm>
            <a:off x="609600" y="827585"/>
            <a:ext cx="6782544" cy="5298580"/>
          </a:xfrm>
        </p:spPr>
        <p:txBody>
          <a:bodyPr>
            <a:normAutofit lnSpcReduction="10000"/>
          </a:bodyPr>
          <a:lstStyle/>
          <a:p>
            <a:pPr algn="just"/>
            <a:r>
              <a:rPr lang="en-US" b="1" dirty="0" smtClean="0"/>
              <a:t>synchronized method in Java</a:t>
            </a:r>
            <a:r>
              <a:rPr lang="en-US" dirty="0" smtClean="0"/>
              <a:t> declare with  synchronized keyword</a:t>
            </a:r>
          </a:p>
          <a:p>
            <a:pPr algn="just"/>
            <a:r>
              <a:rPr lang="en-US" dirty="0" smtClean="0"/>
              <a:t>When a method is declared as synchronized, JVM creates a monitor (lock). </a:t>
            </a:r>
          </a:p>
          <a:p>
            <a:pPr algn="just"/>
            <a:r>
              <a:rPr lang="en-US" dirty="0" smtClean="0"/>
              <a:t>The thread that calls the synchronized method first, acquires object lock.</a:t>
            </a:r>
          </a:p>
          <a:p>
            <a:pPr algn="just"/>
            <a:r>
              <a:rPr lang="en-US" dirty="0" smtClean="0"/>
              <a:t>If the object lock is not available, the calling thread is blocked and it has to wait until the lock becomes available.</a:t>
            </a:r>
            <a:endParaRPr lang="en-US" dirty="0"/>
          </a:p>
        </p:txBody>
      </p:sp>
      <p:pic>
        <p:nvPicPr>
          <p:cNvPr id="6146" name="Picture 2"/>
          <p:cNvPicPr>
            <a:picLocks noChangeAspect="1" noChangeArrowheads="1"/>
          </p:cNvPicPr>
          <p:nvPr/>
        </p:nvPicPr>
        <p:blipFill>
          <a:blip r:embed="rId2" cstate="print"/>
          <a:srcRect/>
          <a:stretch>
            <a:fillRect/>
          </a:stretch>
        </p:blipFill>
        <p:spPr bwMode="auto">
          <a:xfrm>
            <a:off x="7680176" y="980728"/>
            <a:ext cx="3924300" cy="4536504"/>
          </a:xfrm>
          <a:prstGeom prst="rect">
            <a:avLst/>
          </a:prstGeom>
          <a:noFill/>
          <a:ln w="9525">
            <a:noFill/>
            <a:miter lim="800000"/>
            <a:headEnd/>
            <a:tailEnd/>
          </a:ln>
        </p:spPr>
      </p:pic>
    </p:spTree>
    <p:extLst>
      <p:ext uri="{BB962C8B-B14F-4D97-AF65-F5344CB8AC3E}">
        <p14:creationId xmlns:p14="http://schemas.microsoft.com/office/powerpoint/2010/main" xmlns="" val="1163425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3600" dirty="0" smtClean="0">
                <a:solidFill>
                  <a:schemeClr val="bg1"/>
                </a:solidFill>
              </a:rPr>
              <a:t>Synchronization in </a:t>
            </a:r>
            <a:r>
              <a:rPr lang="en-US" sz="3600" dirty="0">
                <a:solidFill>
                  <a:schemeClr val="bg1"/>
                </a:solidFill>
              </a:rPr>
              <a:t>Java</a:t>
            </a:r>
            <a:endParaRPr lang="en-US" sz="2400" dirty="0">
              <a:solidFill>
                <a:schemeClr val="bg1"/>
              </a:solidFill>
            </a:endParaRPr>
          </a:p>
        </p:txBody>
      </p:sp>
      <p:grpSp>
        <p:nvGrpSpPr>
          <p:cNvPr id="7" name="Group 6"/>
          <p:cNvGrpSpPr/>
          <p:nvPr/>
        </p:nvGrpSpPr>
        <p:grpSpPr>
          <a:xfrm>
            <a:off x="623393" y="836712"/>
            <a:ext cx="7560840" cy="5544616"/>
            <a:chOff x="1991544" y="1052736"/>
            <a:chExt cx="9145015" cy="5544616"/>
          </a:xfrm>
        </p:grpSpPr>
        <p:pic>
          <p:nvPicPr>
            <p:cNvPr id="5122" name="Picture 2"/>
            <p:cNvPicPr>
              <a:picLocks noChangeAspect="1" noChangeArrowheads="1"/>
            </p:cNvPicPr>
            <p:nvPr/>
          </p:nvPicPr>
          <p:blipFill>
            <a:blip r:embed="rId2" cstate="print"/>
            <a:srcRect/>
            <a:stretch>
              <a:fillRect/>
            </a:stretch>
          </p:blipFill>
          <p:spPr bwMode="auto">
            <a:xfrm>
              <a:off x="1991544" y="1052736"/>
              <a:ext cx="9145015" cy="5544616"/>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2063552" y="1266277"/>
              <a:ext cx="1800200" cy="434531"/>
            </a:xfrm>
            <a:prstGeom prst="rect">
              <a:avLst/>
            </a:prstGeom>
            <a:noFill/>
            <a:ln w="9525">
              <a:noFill/>
              <a:miter lim="800000"/>
              <a:headEnd/>
              <a:tailEnd/>
            </a:ln>
          </p:spPr>
        </p:pic>
      </p:grpSp>
      <p:sp>
        <p:nvSpPr>
          <p:cNvPr id="8" name="Rectangle 7"/>
          <p:cNvSpPr/>
          <p:nvPr/>
        </p:nvSpPr>
        <p:spPr>
          <a:xfrm>
            <a:off x="8472264" y="1268760"/>
            <a:ext cx="2448272" cy="2862322"/>
          </a:xfrm>
          <a:prstGeom prst="rect">
            <a:avLst/>
          </a:prstGeom>
        </p:spPr>
        <p:txBody>
          <a:bodyPr wrap="square">
            <a:spAutoFit/>
          </a:bodyPr>
          <a:lstStyle/>
          <a:p>
            <a:r>
              <a:rPr lang="en-US" dirty="0" smtClean="0"/>
              <a:t>The solution to this problem can be solved by a synchronization mechanism in which when one thread is accessing the state of object, another thread will wait to access the same object at a time until their come turn.</a:t>
            </a:r>
            <a:endParaRPr lang="en-US" dirty="0"/>
          </a:p>
        </p:txBody>
      </p:sp>
    </p:spTree>
    <p:extLst>
      <p:ext uri="{BB962C8B-B14F-4D97-AF65-F5344CB8AC3E}">
        <p14:creationId xmlns:p14="http://schemas.microsoft.com/office/powerpoint/2010/main" xmlns="" val="1163425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3600" dirty="0" smtClean="0">
                <a:solidFill>
                  <a:schemeClr val="bg1"/>
                </a:solidFill>
              </a:rPr>
              <a:t>Synchronization in </a:t>
            </a:r>
            <a:r>
              <a:rPr lang="en-US" sz="3600" dirty="0">
                <a:solidFill>
                  <a:schemeClr val="bg1"/>
                </a:solidFill>
              </a:rPr>
              <a:t>Java</a:t>
            </a:r>
            <a:endParaRPr lang="en-US" sz="2400" dirty="0">
              <a:solidFill>
                <a:schemeClr val="bg1"/>
              </a:solidFill>
            </a:endParaRPr>
          </a:p>
        </p:txBody>
      </p:sp>
      <p:sp>
        <p:nvSpPr>
          <p:cNvPr id="4" name="Content Placeholder 3"/>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1055440" y="980729"/>
            <a:ext cx="10153127" cy="5328592"/>
          </a:xfrm>
          <a:prstGeom prst="rect">
            <a:avLst/>
          </a:prstGeom>
          <a:noFill/>
          <a:ln w="9525">
            <a:noFill/>
            <a:miter lim="800000"/>
            <a:headEnd/>
            <a:tailEnd/>
          </a:ln>
        </p:spPr>
      </p:pic>
    </p:spTree>
    <p:extLst>
      <p:ext uri="{BB962C8B-B14F-4D97-AF65-F5344CB8AC3E}">
        <p14:creationId xmlns:p14="http://schemas.microsoft.com/office/powerpoint/2010/main" xmlns="" val="1163425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4000" dirty="0">
                <a:solidFill>
                  <a:schemeClr val="bg1"/>
                </a:solidFill>
              </a:rPr>
              <a:t>Multithreading</a:t>
            </a:r>
            <a:endParaRPr lang="en-US" sz="1800" dirty="0">
              <a:solidFill>
                <a:schemeClr val="bg1"/>
              </a:solidFill>
            </a:endParaRPr>
          </a:p>
        </p:txBody>
      </p:sp>
      <p:sp>
        <p:nvSpPr>
          <p:cNvPr id="3" name="Content Placeholder 2"/>
          <p:cNvSpPr>
            <a:spLocks noGrp="1"/>
          </p:cNvSpPr>
          <p:nvPr>
            <p:ph idx="1"/>
          </p:nvPr>
        </p:nvSpPr>
        <p:spPr>
          <a:xfrm>
            <a:off x="609600" y="827585"/>
            <a:ext cx="10972800" cy="5298580"/>
          </a:xfrm>
        </p:spPr>
        <p:txBody>
          <a:bodyPr>
            <a:normAutofit fontScale="92500" lnSpcReduction="10000"/>
          </a:bodyPr>
          <a:lstStyle/>
          <a:p>
            <a:pPr algn="just"/>
            <a:r>
              <a:rPr lang="en-US" dirty="0"/>
              <a:t>Multithreading is a Java feature that allows concurrent execution of two or more parts of a program for maximum utilization of CPU. </a:t>
            </a:r>
          </a:p>
          <a:p>
            <a:pPr algn="just"/>
            <a:r>
              <a:rPr lang="en-US" dirty="0"/>
              <a:t>Each part of such program is called a thread. </a:t>
            </a:r>
          </a:p>
          <a:p>
            <a:pPr algn="just"/>
            <a:r>
              <a:rPr lang="en-US" dirty="0"/>
              <a:t>So, threads are light-weight processes within a process.</a:t>
            </a:r>
          </a:p>
          <a:p>
            <a:pPr algn="just"/>
            <a:r>
              <a:rPr lang="en-US" dirty="0"/>
              <a:t>when an executable program is loaded into memory, it is called process.</a:t>
            </a:r>
          </a:p>
          <a:p>
            <a:r>
              <a:rPr lang="en-US" dirty="0"/>
              <a:t>Every individual process has its own separate memory address space and can execute a different program.</a:t>
            </a:r>
          </a:p>
          <a:p>
            <a:r>
              <a:rPr lang="en-US" dirty="0"/>
              <a:t>2. Each process can have more than one thread.</a:t>
            </a:r>
          </a:p>
          <a:p>
            <a:r>
              <a:rPr lang="en-US" dirty="0"/>
              <a:t>3. Each process communicates through the operating system, files, and network.</a:t>
            </a:r>
          </a:p>
          <a:p>
            <a:pPr algn="just"/>
            <a:endParaRPr lang="en-US" sz="2800" dirty="0"/>
          </a:p>
        </p:txBody>
      </p:sp>
    </p:spTree>
    <p:extLst>
      <p:ext uri="{BB962C8B-B14F-4D97-AF65-F5344CB8AC3E}">
        <p14:creationId xmlns:p14="http://schemas.microsoft.com/office/powerpoint/2010/main" xmlns="" val="38377375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3600" dirty="0" smtClean="0">
                <a:solidFill>
                  <a:schemeClr val="bg1"/>
                </a:solidFill>
              </a:rPr>
              <a:t>Synchronization in </a:t>
            </a:r>
            <a:r>
              <a:rPr lang="en-US" sz="3600" dirty="0">
                <a:solidFill>
                  <a:schemeClr val="bg1"/>
                </a:solidFill>
              </a:rPr>
              <a:t>Java</a:t>
            </a:r>
            <a:endParaRPr lang="en-US" sz="2400" dirty="0">
              <a:solidFill>
                <a:schemeClr val="bg1"/>
              </a:solidFill>
            </a:endParaRPr>
          </a:p>
        </p:txBody>
      </p:sp>
      <p:sp>
        <p:nvSpPr>
          <p:cNvPr id="9" name="Content Placeholder 2"/>
          <p:cNvSpPr>
            <a:spLocks noGrp="1"/>
          </p:cNvSpPr>
          <p:nvPr>
            <p:ph idx="1"/>
          </p:nvPr>
        </p:nvSpPr>
        <p:spPr>
          <a:xfrm>
            <a:off x="609600" y="827585"/>
            <a:ext cx="10598968" cy="5298580"/>
          </a:xfrm>
        </p:spPr>
        <p:txBody>
          <a:bodyPr>
            <a:normAutofit/>
          </a:bodyPr>
          <a:lstStyle/>
          <a:p>
            <a:pPr algn="just"/>
            <a:r>
              <a:rPr lang="en-US" b="1" dirty="0" smtClean="0"/>
              <a:t>Can we synchronize static method in Java?</a:t>
            </a:r>
          </a:p>
          <a:p>
            <a:r>
              <a:rPr lang="en-US" dirty="0" smtClean="0"/>
              <a:t>Yes, a static method can also be synchronized. </a:t>
            </a:r>
          </a:p>
          <a:p>
            <a:r>
              <a:rPr lang="en-US" dirty="0" smtClean="0"/>
              <a:t>In this case, the lock is placed on the class, not on the object. </a:t>
            </a:r>
          </a:p>
          <a:p>
            <a:r>
              <a:rPr lang="en-US" dirty="0" smtClean="0"/>
              <a:t>The thread will execute the method body only when the lock is placed on the class.</a:t>
            </a:r>
          </a:p>
          <a:p>
            <a:r>
              <a:rPr lang="en-US" dirty="0" smtClean="0"/>
              <a:t>It will hold the lock until it leaves the method body. This is called </a:t>
            </a:r>
            <a:r>
              <a:rPr lang="en-US" b="1" dirty="0" smtClean="0"/>
              <a:t>static synchronization in java</a:t>
            </a:r>
            <a:r>
              <a:rPr lang="en-US" dirty="0" smtClean="0"/>
              <a:t>.</a:t>
            </a:r>
          </a:p>
          <a:p>
            <a:pPr algn="just"/>
            <a:endParaRPr lang="en-US" dirty="0"/>
          </a:p>
        </p:txBody>
      </p:sp>
    </p:spTree>
    <p:extLst>
      <p:ext uri="{BB962C8B-B14F-4D97-AF65-F5344CB8AC3E}">
        <p14:creationId xmlns:p14="http://schemas.microsoft.com/office/powerpoint/2010/main" xmlns="" val="11634250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3600" dirty="0" smtClean="0">
                <a:solidFill>
                  <a:schemeClr val="bg1"/>
                </a:solidFill>
              </a:rPr>
              <a:t>Inter  Thread  Communication in </a:t>
            </a:r>
            <a:r>
              <a:rPr lang="en-US" sz="3600" dirty="0">
                <a:solidFill>
                  <a:schemeClr val="bg1"/>
                </a:solidFill>
              </a:rPr>
              <a:t>Java</a:t>
            </a:r>
            <a:endParaRPr lang="en-US" sz="2400" dirty="0">
              <a:solidFill>
                <a:schemeClr val="bg1"/>
              </a:solidFill>
            </a:endParaRPr>
          </a:p>
        </p:txBody>
      </p:sp>
      <p:sp>
        <p:nvSpPr>
          <p:cNvPr id="6" name="Content Placeholder 2"/>
          <p:cNvSpPr>
            <a:spLocks noGrp="1"/>
          </p:cNvSpPr>
          <p:nvPr>
            <p:ph idx="1"/>
          </p:nvPr>
        </p:nvSpPr>
        <p:spPr>
          <a:xfrm>
            <a:off x="609600" y="827585"/>
            <a:ext cx="10972800" cy="5298580"/>
          </a:xfrm>
        </p:spPr>
        <p:txBody>
          <a:bodyPr>
            <a:normAutofit fontScale="92500" lnSpcReduction="10000"/>
          </a:bodyPr>
          <a:lstStyle/>
          <a:p>
            <a:r>
              <a:rPr lang="en-US" b="1" dirty="0" smtClean="0"/>
              <a:t>Inter-thread communication in Java</a:t>
            </a:r>
            <a:r>
              <a:rPr lang="en-US" dirty="0" smtClean="0"/>
              <a:t> is a technique through which multiple threads communicate with each other.</a:t>
            </a:r>
          </a:p>
          <a:p>
            <a:r>
              <a:rPr lang="en-US" dirty="0" smtClean="0"/>
              <a:t>During execution threads need to communicate with each other by exchanging information with each other.</a:t>
            </a:r>
          </a:p>
          <a:p>
            <a:r>
              <a:rPr lang="en-US" dirty="0" smtClean="0"/>
              <a:t> A thread exchanges information before or after it changes its state.</a:t>
            </a:r>
          </a:p>
          <a:p>
            <a:r>
              <a:rPr lang="en-US" dirty="0" smtClean="0"/>
              <a:t>Inter thread communication in Java can be achieved by using three methods provided by Object class of </a:t>
            </a:r>
            <a:r>
              <a:rPr lang="en-US" dirty="0" err="1" smtClean="0"/>
              <a:t>java.lang</a:t>
            </a:r>
            <a:r>
              <a:rPr lang="en-US" dirty="0" smtClean="0"/>
              <a:t> package. </a:t>
            </a:r>
          </a:p>
          <a:p>
            <a:r>
              <a:rPr lang="en-US" dirty="0" smtClean="0"/>
              <a:t>They are:</a:t>
            </a:r>
          </a:p>
          <a:p>
            <a:r>
              <a:rPr lang="en-US" dirty="0" smtClean="0"/>
              <a:t>1. </a:t>
            </a:r>
            <a:r>
              <a:rPr lang="en-US" b="1" dirty="0" smtClean="0"/>
              <a:t>wait()</a:t>
            </a:r>
            <a:r>
              <a:rPr lang="en-US" dirty="0" smtClean="0"/>
              <a:t/>
            </a:r>
            <a:br>
              <a:rPr lang="en-US" dirty="0" smtClean="0"/>
            </a:br>
            <a:r>
              <a:rPr lang="en-US" dirty="0" smtClean="0"/>
              <a:t>2. </a:t>
            </a:r>
            <a:r>
              <a:rPr lang="en-US" b="1" dirty="0" smtClean="0"/>
              <a:t>notify()</a:t>
            </a:r>
            <a:r>
              <a:rPr lang="en-US" dirty="0" smtClean="0"/>
              <a:t/>
            </a:r>
            <a:br>
              <a:rPr lang="en-US" dirty="0" smtClean="0"/>
            </a:br>
            <a:r>
              <a:rPr lang="en-US" dirty="0" smtClean="0"/>
              <a:t>3. </a:t>
            </a:r>
            <a:r>
              <a:rPr lang="en-US" b="1" dirty="0" err="1" smtClean="0"/>
              <a:t>notifyAll</a:t>
            </a:r>
            <a:r>
              <a:rPr lang="en-US" b="1" dirty="0" smtClean="0"/>
              <a:t>()</a:t>
            </a:r>
            <a:endParaRPr lang="en-US" dirty="0" smtClean="0"/>
          </a:p>
          <a:p>
            <a:endParaRPr lang="en-US" dirty="0"/>
          </a:p>
        </p:txBody>
      </p:sp>
    </p:spTree>
    <p:extLst>
      <p:ext uri="{BB962C8B-B14F-4D97-AF65-F5344CB8AC3E}">
        <p14:creationId xmlns:p14="http://schemas.microsoft.com/office/powerpoint/2010/main" xmlns="" val="11634250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3600" dirty="0" smtClean="0">
                <a:solidFill>
                  <a:schemeClr val="bg1"/>
                </a:solidFill>
              </a:rPr>
              <a:t>Inter  Thread  Communication in </a:t>
            </a:r>
            <a:r>
              <a:rPr lang="en-US" sz="3600" dirty="0">
                <a:solidFill>
                  <a:schemeClr val="bg1"/>
                </a:solidFill>
              </a:rPr>
              <a:t>Java</a:t>
            </a:r>
            <a:endParaRPr lang="en-US" sz="2400" dirty="0">
              <a:solidFill>
                <a:schemeClr val="bg1"/>
              </a:solidFill>
            </a:endParaRPr>
          </a:p>
        </p:txBody>
      </p:sp>
      <p:sp>
        <p:nvSpPr>
          <p:cNvPr id="6" name="Content Placeholder 2"/>
          <p:cNvSpPr>
            <a:spLocks noGrp="1"/>
          </p:cNvSpPr>
          <p:nvPr>
            <p:ph idx="1"/>
          </p:nvPr>
        </p:nvSpPr>
        <p:spPr>
          <a:xfrm>
            <a:off x="609600" y="827585"/>
            <a:ext cx="10972800" cy="5298580"/>
          </a:xfrm>
        </p:spPr>
        <p:txBody>
          <a:bodyPr>
            <a:normAutofit/>
          </a:bodyPr>
          <a:lstStyle/>
          <a:p>
            <a:r>
              <a:rPr lang="en-US" b="1" dirty="0" smtClean="0"/>
              <a:t>wait() </a:t>
            </a:r>
            <a:r>
              <a:rPr lang="en-US" dirty="0" smtClean="0"/>
              <a:t>method in Java notifies the current thread to stop the execution and go into sleep state until another thread wakes it up by calling notify() method</a:t>
            </a:r>
          </a:p>
          <a:p>
            <a:r>
              <a:rPr lang="en-US" dirty="0" smtClean="0"/>
              <a:t>The </a:t>
            </a:r>
            <a:r>
              <a:rPr lang="en-US" b="1" dirty="0" smtClean="0"/>
              <a:t>notify() </a:t>
            </a:r>
            <a:r>
              <a:rPr lang="en-US" dirty="0" smtClean="0"/>
              <a:t>method wakes up a single thread that called wait() method </a:t>
            </a:r>
          </a:p>
          <a:p>
            <a:r>
              <a:rPr lang="en-US" dirty="0" smtClean="0"/>
              <a:t>The </a:t>
            </a:r>
            <a:r>
              <a:rPr lang="en-US" b="1" dirty="0" err="1" smtClean="0"/>
              <a:t>notifyAll</a:t>
            </a:r>
            <a:r>
              <a:rPr lang="en-US" b="1" dirty="0" smtClean="0"/>
              <a:t>() </a:t>
            </a:r>
            <a:r>
              <a:rPr lang="en-US" dirty="0" smtClean="0"/>
              <a:t>method is used to wake up all threads that called wait() method. The thread having the highest priority will run first.</a:t>
            </a:r>
          </a:p>
          <a:p>
            <a:endParaRPr lang="en-US" dirty="0"/>
          </a:p>
        </p:txBody>
      </p:sp>
    </p:spTree>
    <p:extLst>
      <p:ext uri="{BB962C8B-B14F-4D97-AF65-F5344CB8AC3E}">
        <p14:creationId xmlns:p14="http://schemas.microsoft.com/office/powerpoint/2010/main" xmlns="" val="11634250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3200" dirty="0" smtClean="0">
                <a:solidFill>
                  <a:schemeClr val="bg1"/>
                </a:solidFill>
              </a:rPr>
              <a:t>Deadlock in Java</a:t>
            </a:r>
            <a:endParaRPr lang="en-US" sz="3200" dirty="0">
              <a:solidFill>
                <a:schemeClr val="bg1"/>
              </a:solidFill>
            </a:endParaRPr>
          </a:p>
        </p:txBody>
      </p:sp>
      <p:sp>
        <p:nvSpPr>
          <p:cNvPr id="3" name="Content Placeholder 2"/>
          <p:cNvSpPr>
            <a:spLocks noGrp="1"/>
          </p:cNvSpPr>
          <p:nvPr>
            <p:ph idx="1"/>
          </p:nvPr>
        </p:nvSpPr>
        <p:spPr>
          <a:xfrm>
            <a:off x="609600" y="827585"/>
            <a:ext cx="10972800" cy="5298580"/>
          </a:xfrm>
        </p:spPr>
        <p:txBody>
          <a:bodyPr>
            <a:normAutofit fontScale="92500" lnSpcReduction="20000"/>
          </a:bodyPr>
          <a:lstStyle/>
          <a:p>
            <a:r>
              <a:rPr lang="en-US" dirty="0" smtClean="0"/>
              <a:t>when more than one threads are used in a program, they share resources. </a:t>
            </a:r>
          </a:p>
          <a:p>
            <a:r>
              <a:rPr lang="en-US" dirty="0" smtClean="0"/>
              <a:t>At a time, a particular resource is allotted to a thread that gains object lock for that resource.</a:t>
            </a:r>
          </a:p>
          <a:p>
            <a:r>
              <a:rPr lang="en-US" b="1" dirty="0" smtClean="0"/>
              <a:t>Deadlock in Java</a:t>
            </a:r>
            <a:r>
              <a:rPr lang="en-US" dirty="0" smtClean="0"/>
              <a:t> is a situation that occurs when a thread is waiting for an object lock, that is acquired by another thread, and second thread is waiting for an object lock that is acquired by the first thread.</a:t>
            </a:r>
          </a:p>
          <a:p>
            <a:r>
              <a:rPr lang="en-US" dirty="0" smtClean="0"/>
              <a:t>Since both threads are waiting for each other to release the lock simultaneously, this condition is called </a:t>
            </a:r>
            <a:r>
              <a:rPr lang="en-US" b="1" dirty="0" smtClean="0"/>
              <a:t>deadlock</a:t>
            </a:r>
            <a:r>
              <a:rPr lang="en-US" dirty="0" smtClean="0"/>
              <a:t> in Java. </a:t>
            </a:r>
          </a:p>
          <a:p>
            <a:r>
              <a:rPr lang="en-US" dirty="0" smtClean="0"/>
              <a:t>The object locks acquired by both threads are not released until their execution is not completed.</a:t>
            </a:r>
          </a:p>
          <a:p>
            <a:endParaRPr lang="en-US" dirty="0"/>
          </a:p>
        </p:txBody>
      </p:sp>
    </p:spTree>
    <p:extLst>
      <p:ext uri="{BB962C8B-B14F-4D97-AF65-F5344CB8AC3E}">
        <p14:creationId xmlns:p14="http://schemas.microsoft.com/office/powerpoint/2010/main" xmlns="" val="22600582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4000" dirty="0">
                <a:solidFill>
                  <a:schemeClr val="bg1"/>
                </a:solidFill>
              </a:rPr>
              <a:t>Multithreading</a:t>
            </a:r>
            <a:endParaRPr lang="en-US" sz="1800" dirty="0">
              <a:solidFill>
                <a:schemeClr val="bg1"/>
              </a:solidFill>
            </a:endParaRPr>
          </a:p>
        </p:txBody>
      </p:sp>
      <p:sp>
        <p:nvSpPr>
          <p:cNvPr id="3" name="Content Placeholder 2"/>
          <p:cNvSpPr>
            <a:spLocks noGrp="1"/>
          </p:cNvSpPr>
          <p:nvPr>
            <p:ph idx="1"/>
          </p:nvPr>
        </p:nvSpPr>
        <p:spPr>
          <a:xfrm>
            <a:off x="609600" y="827585"/>
            <a:ext cx="10972800" cy="5298580"/>
          </a:xfrm>
        </p:spPr>
        <p:txBody>
          <a:bodyPr>
            <a:normAutofit/>
          </a:bodyPr>
          <a:lstStyle/>
          <a:p>
            <a:pPr algn="just"/>
            <a:r>
              <a:rPr lang="en-US" dirty="0"/>
              <a:t>When we will create a new thread in a program, it shares the same memory address space with other threads in a program </a:t>
            </a:r>
            <a:endParaRPr lang="en-US" sz="2800" dirty="0"/>
          </a:p>
        </p:txBody>
      </p:sp>
      <p:pic>
        <p:nvPicPr>
          <p:cNvPr id="4" name="Picture 3">
            <a:extLst>
              <a:ext uri="{FF2B5EF4-FFF2-40B4-BE49-F238E27FC236}">
                <a16:creationId xmlns:a16="http://schemas.microsoft.com/office/drawing/2014/main" xmlns="" id="{7D192423-7012-4642-A300-42EB8DD3DF69}"/>
              </a:ext>
            </a:extLst>
          </p:cNvPr>
          <p:cNvPicPr>
            <a:picLocks noChangeAspect="1"/>
          </p:cNvPicPr>
          <p:nvPr/>
        </p:nvPicPr>
        <p:blipFill>
          <a:blip r:embed="rId2" cstate="print"/>
          <a:stretch>
            <a:fillRect/>
          </a:stretch>
        </p:blipFill>
        <p:spPr>
          <a:xfrm>
            <a:off x="3647728" y="2239465"/>
            <a:ext cx="4562475" cy="3790950"/>
          </a:xfrm>
          <a:prstGeom prst="rect">
            <a:avLst/>
          </a:prstGeom>
        </p:spPr>
      </p:pic>
    </p:spTree>
    <p:extLst>
      <p:ext uri="{BB962C8B-B14F-4D97-AF65-F5344CB8AC3E}">
        <p14:creationId xmlns:p14="http://schemas.microsoft.com/office/powerpoint/2010/main" xmlns="" val="5403134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3600" dirty="0">
                <a:solidFill>
                  <a:schemeClr val="bg1"/>
                </a:solidFill>
              </a:rPr>
              <a:t>Why Java threads are lightweight process?</a:t>
            </a:r>
          </a:p>
        </p:txBody>
      </p:sp>
      <p:sp>
        <p:nvSpPr>
          <p:cNvPr id="3" name="Content Placeholder 2"/>
          <p:cNvSpPr>
            <a:spLocks noGrp="1"/>
          </p:cNvSpPr>
          <p:nvPr>
            <p:ph idx="1"/>
          </p:nvPr>
        </p:nvSpPr>
        <p:spPr>
          <a:xfrm>
            <a:off x="609600" y="827585"/>
            <a:ext cx="10972800" cy="5298580"/>
          </a:xfrm>
        </p:spPr>
        <p:txBody>
          <a:bodyPr>
            <a:normAutofit/>
          </a:bodyPr>
          <a:lstStyle/>
          <a:p>
            <a:pPr algn="just"/>
            <a:r>
              <a:rPr lang="en-US" dirty="0"/>
              <a:t>Java Threads are also known as lightweight threads or light-weight processes. </a:t>
            </a:r>
          </a:p>
          <a:p>
            <a:pPr algn="just"/>
            <a:r>
              <a:rPr lang="en-US" dirty="0"/>
              <a:t>It means that they can be executed in the same memory space because all the threads in the main application program share the same address space in the memory so that they can easily communicate among themselves. </a:t>
            </a:r>
          </a:p>
          <a:p>
            <a:pPr algn="just"/>
            <a:r>
              <a:rPr lang="en-US" dirty="0"/>
              <a:t>Thus, they also take less space in memory and less processor time.</a:t>
            </a:r>
            <a:endParaRPr lang="en-US" sz="2800" dirty="0"/>
          </a:p>
        </p:txBody>
      </p:sp>
    </p:spTree>
    <p:extLst>
      <p:ext uri="{BB962C8B-B14F-4D97-AF65-F5344CB8AC3E}">
        <p14:creationId xmlns:p14="http://schemas.microsoft.com/office/powerpoint/2010/main" xmlns="" val="35352118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3600" dirty="0">
                <a:solidFill>
                  <a:schemeClr val="bg1"/>
                </a:solidFill>
              </a:rPr>
              <a:t>Main Thread in Java</a:t>
            </a:r>
          </a:p>
        </p:txBody>
      </p:sp>
      <p:sp>
        <p:nvSpPr>
          <p:cNvPr id="3" name="Content Placeholder 2"/>
          <p:cNvSpPr>
            <a:spLocks noGrp="1"/>
          </p:cNvSpPr>
          <p:nvPr>
            <p:ph idx="1"/>
          </p:nvPr>
        </p:nvSpPr>
        <p:spPr>
          <a:xfrm>
            <a:off x="609600" y="827585"/>
            <a:ext cx="10972800" cy="5298580"/>
          </a:xfrm>
        </p:spPr>
        <p:txBody>
          <a:bodyPr>
            <a:normAutofit/>
          </a:bodyPr>
          <a:lstStyle/>
          <a:p>
            <a:pPr algn="just"/>
            <a:r>
              <a:rPr lang="en-US" dirty="0"/>
              <a:t>Every Java program has always at least one thread, even if you do not create any thread. </a:t>
            </a:r>
          </a:p>
          <a:p>
            <a:pPr algn="just"/>
            <a:r>
              <a:rPr lang="en-US" dirty="0"/>
              <a:t>This thread is called main thread.</a:t>
            </a:r>
          </a:p>
          <a:p>
            <a:pPr algn="just"/>
            <a:r>
              <a:rPr lang="en-US" dirty="0"/>
              <a:t>The main thread is also called parent thread and </a:t>
            </a:r>
          </a:p>
          <a:p>
            <a:pPr algn="just"/>
            <a:r>
              <a:rPr lang="en-US" dirty="0"/>
              <a:t>the rest of threads that are generated from it are called child threads of the program.</a:t>
            </a:r>
            <a:endParaRPr lang="en-US" sz="2800" dirty="0"/>
          </a:p>
        </p:txBody>
      </p:sp>
    </p:spTree>
    <p:extLst>
      <p:ext uri="{BB962C8B-B14F-4D97-AF65-F5344CB8AC3E}">
        <p14:creationId xmlns:p14="http://schemas.microsoft.com/office/powerpoint/2010/main" xmlns="" val="746576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3600" dirty="0" smtClean="0">
                <a:solidFill>
                  <a:schemeClr val="bg1"/>
                </a:solidFill>
              </a:rPr>
              <a:t>Thread Life Cycle</a:t>
            </a:r>
            <a:endParaRPr lang="en-US" sz="3600" dirty="0">
              <a:solidFill>
                <a:schemeClr val="bg1"/>
              </a:solidFill>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631504" y="1857374"/>
            <a:ext cx="8640960" cy="4163913"/>
          </a:xfrm>
          <a:prstGeom prst="rect">
            <a:avLst/>
          </a:prstGeom>
          <a:noFill/>
          <a:ln w="9525">
            <a:noFill/>
            <a:miter lim="800000"/>
            <a:headEnd/>
            <a:tailEnd/>
          </a:ln>
        </p:spPr>
      </p:pic>
    </p:spTree>
    <p:extLst>
      <p:ext uri="{BB962C8B-B14F-4D97-AF65-F5344CB8AC3E}">
        <p14:creationId xmlns:p14="http://schemas.microsoft.com/office/powerpoint/2010/main" xmlns="" val="35352118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4000" dirty="0">
                <a:solidFill>
                  <a:schemeClr val="bg1"/>
                </a:solidFill>
              </a:rPr>
              <a:t>Use of Thread in Java</a:t>
            </a:r>
            <a:endParaRPr lang="en-US" sz="3200" dirty="0">
              <a:solidFill>
                <a:schemeClr val="bg1"/>
              </a:solidFill>
            </a:endParaRPr>
          </a:p>
        </p:txBody>
      </p:sp>
      <p:sp>
        <p:nvSpPr>
          <p:cNvPr id="3" name="Content Placeholder 2"/>
          <p:cNvSpPr>
            <a:spLocks noGrp="1"/>
          </p:cNvSpPr>
          <p:nvPr>
            <p:ph idx="1"/>
          </p:nvPr>
        </p:nvSpPr>
        <p:spPr>
          <a:xfrm>
            <a:off x="609600" y="827585"/>
            <a:ext cx="10972800" cy="5298580"/>
          </a:xfrm>
        </p:spPr>
        <p:txBody>
          <a:bodyPr>
            <a:normAutofit/>
          </a:bodyPr>
          <a:lstStyle/>
          <a:p>
            <a:pPr algn="just"/>
            <a:r>
              <a:rPr lang="en-US" dirty="0"/>
              <a:t>threads can be used to perform more than one task simultaneously.</a:t>
            </a:r>
          </a:p>
          <a:p>
            <a:pPr algn="just"/>
            <a:r>
              <a:rPr lang="en-US" dirty="0"/>
              <a:t>Threads are mainly used in server-side programs where we need to handle multiple clients on network or internet simultaneously.</a:t>
            </a:r>
          </a:p>
          <a:p>
            <a:pPr algn="just"/>
            <a:r>
              <a:rPr lang="en-US" dirty="0"/>
              <a:t>in creating games and animations.</a:t>
            </a:r>
            <a:endParaRPr lang="en-US" sz="2800" dirty="0"/>
          </a:p>
        </p:txBody>
      </p:sp>
    </p:spTree>
    <p:extLst>
      <p:ext uri="{BB962C8B-B14F-4D97-AF65-F5344CB8AC3E}">
        <p14:creationId xmlns:p14="http://schemas.microsoft.com/office/powerpoint/2010/main" xmlns="" val="4092430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3600" dirty="0" smtClean="0">
                <a:solidFill>
                  <a:schemeClr val="bg1"/>
                </a:solidFill>
              </a:rPr>
              <a:t>Thread  Methods  </a:t>
            </a:r>
            <a:r>
              <a:rPr lang="en-US" sz="3600" dirty="0">
                <a:solidFill>
                  <a:schemeClr val="bg1"/>
                </a:solidFill>
              </a:rPr>
              <a:t>in Java</a:t>
            </a:r>
            <a:endParaRPr lang="en-US" sz="2400" dirty="0">
              <a:solidFill>
                <a:schemeClr val="bg1"/>
              </a:solidFill>
            </a:endParaRPr>
          </a:p>
        </p:txBody>
      </p:sp>
      <p:pic>
        <p:nvPicPr>
          <p:cNvPr id="2050" name="Picture 2"/>
          <p:cNvPicPr>
            <a:picLocks noChangeAspect="1" noChangeArrowheads="1"/>
          </p:cNvPicPr>
          <p:nvPr/>
        </p:nvPicPr>
        <p:blipFill>
          <a:blip r:embed="rId2" cstate="print"/>
          <a:srcRect/>
          <a:stretch>
            <a:fillRect/>
          </a:stretch>
        </p:blipFill>
        <p:spPr bwMode="auto">
          <a:xfrm>
            <a:off x="1127448" y="980729"/>
            <a:ext cx="7987977" cy="5328592"/>
          </a:xfrm>
          <a:prstGeom prst="rect">
            <a:avLst/>
          </a:prstGeom>
          <a:noFill/>
          <a:ln w="9525">
            <a:noFill/>
            <a:miter lim="800000"/>
            <a:headEnd/>
            <a:tailEnd/>
          </a:ln>
        </p:spPr>
      </p:pic>
    </p:spTree>
    <p:extLst>
      <p:ext uri="{BB962C8B-B14F-4D97-AF65-F5344CB8AC3E}">
        <p14:creationId xmlns:p14="http://schemas.microsoft.com/office/powerpoint/2010/main" xmlns="" val="11634250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400" y="-315416"/>
            <a:ext cx="10972800" cy="1143000"/>
          </a:xfrm>
        </p:spPr>
        <p:txBody>
          <a:bodyPr>
            <a:normAutofit/>
          </a:bodyPr>
          <a:lstStyle/>
          <a:p>
            <a:r>
              <a:rPr lang="en-US" sz="3600" dirty="0" smtClean="0">
                <a:solidFill>
                  <a:schemeClr val="bg1"/>
                </a:solidFill>
              </a:rPr>
              <a:t>Thread  Methods  </a:t>
            </a:r>
            <a:r>
              <a:rPr lang="en-US" sz="3600" dirty="0">
                <a:solidFill>
                  <a:schemeClr val="bg1"/>
                </a:solidFill>
              </a:rPr>
              <a:t>in Java</a:t>
            </a:r>
            <a:endParaRPr lang="en-US" sz="2400" dirty="0">
              <a:solidFill>
                <a:schemeClr val="bg1"/>
              </a:solidFill>
            </a:endParaRPr>
          </a:p>
        </p:txBody>
      </p:sp>
      <p:graphicFrame>
        <p:nvGraphicFramePr>
          <p:cNvPr id="4" name="Table 3"/>
          <p:cNvGraphicFramePr>
            <a:graphicFrameLocks noGrp="1"/>
          </p:cNvGraphicFramePr>
          <p:nvPr/>
        </p:nvGraphicFramePr>
        <p:xfrm>
          <a:off x="2032000" y="836714"/>
          <a:ext cx="8128000" cy="4739267"/>
        </p:xfrm>
        <a:graphic>
          <a:graphicData uri="http://schemas.openxmlformats.org/drawingml/2006/table">
            <a:tbl>
              <a:tblPr firstRow="1" bandRow="1">
                <a:tableStyleId>{5C22544A-7EE6-4342-B048-85BDC9FD1C3A}</a:tableStyleId>
              </a:tblPr>
              <a:tblGrid>
                <a:gridCol w="2623840"/>
                <a:gridCol w="5504160"/>
              </a:tblGrid>
              <a:tr h="571852">
                <a:tc>
                  <a:txBody>
                    <a:bodyPr/>
                    <a:lstStyle/>
                    <a:p>
                      <a:pPr algn="ctr"/>
                      <a:r>
                        <a:rPr lang="en-US" sz="2800" b="1" kern="1200" dirty="0" smtClean="0">
                          <a:solidFill>
                            <a:schemeClr val="lt1"/>
                          </a:solidFill>
                          <a:latin typeface="+mn-lt"/>
                          <a:ea typeface="+mn-ea"/>
                          <a:cs typeface="+mn-cs"/>
                        </a:rPr>
                        <a:t>Method</a:t>
                      </a:r>
                    </a:p>
                  </a:txBody>
                  <a:tcPr/>
                </a:tc>
                <a:tc>
                  <a:txBody>
                    <a:bodyPr/>
                    <a:lstStyle/>
                    <a:p>
                      <a:pPr algn="ctr"/>
                      <a:r>
                        <a:rPr lang="en-US" sz="2800" dirty="0" smtClean="0"/>
                        <a:t>Description</a:t>
                      </a:r>
                      <a:endParaRPr lang="en-US" dirty="0"/>
                    </a:p>
                  </a:txBody>
                  <a:tcPr/>
                </a:tc>
              </a:tr>
              <a:tr h="773682">
                <a:tc>
                  <a:txBody>
                    <a:bodyPr/>
                    <a:lstStyle/>
                    <a:p>
                      <a:r>
                        <a:rPr lang="en-US" sz="2000" b="0" i="0" kern="1200" dirty="0" err="1" smtClean="0">
                          <a:solidFill>
                            <a:schemeClr val="dk1"/>
                          </a:solidFill>
                          <a:latin typeface="+mn-lt"/>
                          <a:ea typeface="+mn-ea"/>
                          <a:cs typeface="+mn-cs"/>
                        </a:rPr>
                        <a:t>currentThread</a:t>
                      </a:r>
                      <a:r>
                        <a:rPr lang="en-US" sz="2000" b="0" i="0" kern="1200" dirty="0" smtClean="0">
                          <a:solidFill>
                            <a:schemeClr val="dk1"/>
                          </a:solidFill>
                          <a:latin typeface="+mn-lt"/>
                          <a:ea typeface="+mn-ea"/>
                          <a:cs typeface="+mn-cs"/>
                        </a:rPr>
                        <a:t>()</a:t>
                      </a:r>
                      <a:endParaRPr lang="en-US" sz="2000" b="0" dirty="0"/>
                    </a:p>
                  </a:txBody>
                  <a:tcPr/>
                </a:tc>
                <a:tc>
                  <a:txBody>
                    <a:bodyPr/>
                    <a:lstStyle/>
                    <a:p>
                      <a:r>
                        <a:rPr lang="en-US" sz="2000" b="0" i="0" kern="1200" dirty="0" smtClean="0">
                          <a:solidFill>
                            <a:schemeClr val="dk1"/>
                          </a:solidFill>
                          <a:latin typeface="+mn-lt"/>
                          <a:ea typeface="+mn-ea"/>
                          <a:cs typeface="+mn-cs"/>
                        </a:rPr>
                        <a:t> returns the reference of currently executing thread. </a:t>
                      </a:r>
                      <a:endParaRPr lang="en-US" sz="2000" dirty="0"/>
                    </a:p>
                  </a:txBody>
                  <a:tcPr/>
                </a:tc>
              </a:tr>
              <a:tr h="437298">
                <a:tc>
                  <a:txBody>
                    <a:bodyPr/>
                    <a:lstStyle/>
                    <a:p>
                      <a:pPr marL="0" algn="l" defTabSz="914400" rtl="0" eaLnBrk="1" latinLnBrk="0" hangingPunct="1"/>
                      <a:r>
                        <a:rPr lang="en-US" sz="2000" b="0" i="0" kern="1200" dirty="0" err="1" smtClean="0">
                          <a:solidFill>
                            <a:schemeClr val="dk1"/>
                          </a:solidFill>
                          <a:latin typeface="+mn-lt"/>
                          <a:ea typeface="+mn-ea"/>
                          <a:cs typeface="+mn-cs"/>
                        </a:rPr>
                        <a:t>setName</a:t>
                      </a:r>
                      <a:r>
                        <a:rPr lang="en-US" sz="2000" b="0" i="0" kern="1200" dirty="0" smtClean="0">
                          <a:solidFill>
                            <a:schemeClr val="dk1"/>
                          </a:solidFill>
                          <a:latin typeface="+mn-lt"/>
                          <a:ea typeface="+mn-ea"/>
                          <a:cs typeface="+mn-cs"/>
                        </a:rPr>
                        <a:t>()</a:t>
                      </a:r>
                    </a:p>
                  </a:txBody>
                  <a:tcPr/>
                </a:tc>
                <a:tc>
                  <a:txBody>
                    <a:bodyPr/>
                    <a:lstStyle/>
                    <a:p>
                      <a:r>
                        <a:rPr lang="en-US" sz="1800" b="0" i="0" kern="1200" dirty="0" smtClean="0">
                          <a:solidFill>
                            <a:schemeClr val="dk1"/>
                          </a:solidFill>
                          <a:latin typeface="+mn-lt"/>
                          <a:ea typeface="+mn-ea"/>
                          <a:cs typeface="+mn-cs"/>
                        </a:rPr>
                        <a:t>  </a:t>
                      </a:r>
                      <a:r>
                        <a:rPr lang="en-US" sz="2000" b="0" i="0" kern="1200" dirty="0" smtClean="0">
                          <a:solidFill>
                            <a:schemeClr val="dk1"/>
                          </a:solidFill>
                          <a:latin typeface="+mn-lt"/>
                          <a:ea typeface="+mn-ea"/>
                          <a:cs typeface="+mn-cs"/>
                        </a:rPr>
                        <a:t>used to set the name of a thread.</a:t>
                      </a:r>
                    </a:p>
                  </a:txBody>
                  <a:tcPr/>
                </a:tc>
              </a:tr>
              <a:tr h="1207243">
                <a:tc>
                  <a:txBody>
                    <a:bodyPr/>
                    <a:lstStyle/>
                    <a:p>
                      <a:pPr marL="0" algn="l" defTabSz="914400" rtl="0" eaLnBrk="1" latinLnBrk="0" hangingPunct="1"/>
                      <a:r>
                        <a:rPr lang="en-US" sz="2000" b="0" i="0" kern="1200" dirty="0" smtClean="0">
                          <a:solidFill>
                            <a:schemeClr val="dk1"/>
                          </a:solidFill>
                          <a:latin typeface="+mn-lt"/>
                          <a:ea typeface="+mn-ea"/>
                          <a:cs typeface="+mn-cs"/>
                        </a:rPr>
                        <a:t>yield()</a:t>
                      </a:r>
                    </a:p>
                  </a:txBody>
                  <a:tcPr/>
                </a:tc>
                <a:tc>
                  <a:txBody>
                    <a:bodyPr/>
                    <a:lstStyle/>
                    <a:p>
                      <a:r>
                        <a:rPr lang="en-US" sz="2000" b="0" i="0" kern="1200" dirty="0" smtClean="0">
                          <a:solidFill>
                            <a:schemeClr val="dk1"/>
                          </a:solidFill>
                          <a:latin typeface="+mn-lt"/>
                          <a:ea typeface="+mn-ea"/>
                          <a:cs typeface="+mn-cs"/>
                        </a:rPr>
                        <a:t>pauses the execution of current thread and allows another thread of equal or higher priority that are waiting to execute. </a:t>
                      </a:r>
                    </a:p>
                  </a:txBody>
                  <a:tcPr/>
                </a:tc>
              </a:tr>
              <a:tr h="437298">
                <a:tc>
                  <a:txBody>
                    <a:bodyPr/>
                    <a:lstStyle/>
                    <a:p>
                      <a:pPr marL="0" algn="l" defTabSz="914400" rtl="0" eaLnBrk="1" latinLnBrk="0" hangingPunct="1"/>
                      <a:r>
                        <a:rPr lang="en-US" sz="2000" b="0" i="0" kern="1200" dirty="0" err="1" smtClean="0">
                          <a:solidFill>
                            <a:schemeClr val="dk1"/>
                          </a:solidFill>
                          <a:latin typeface="+mn-lt"/>
                          <a:ea typeface="+mn-ea"/>
                          <a:cs typeface="+mn-cs"/>
                        </a:rPr>
                        <a:t>activeCount</a:t>
                      </a:r>
                      <a:r>
                        <a:rPr lang="en-US" sz="2000" b="0" i="0" kern="1200" dirty="0" smtClean="0">
                          <a:solidFill>
                            <a:schemeClr val="dk1"/>
                          </a:solidFill>
                          <a:latin typeface="+mn-lt"/>
                          <a:ea typeface="+mn-ea"/>
                          <a:cs typeface="+mn-cs"/>
                        </a:rPr>
                        <a:t>()</a:t>
                      </a:r>
                    </a:p>
                  </a:txBody>
                  <a:tcPr/>
                </a:tc>
                <a:tc>
                  <a:txBody>
                    <a:bodyPr/>
                    <a:lstStyle/>
                    <a:p>
                      <a:r>
                        <a:rPr lang="en-US" sz="2000" b="0" i="0" kern="1200" dirty="0" smtClean="0">
                          <a:solidFill>
                            <a:schemeClr val="dk1"/>
                          </a:solidFill>
                          <a:latin typeface="+mn-lt"/>
                          <a:ea typeface="+mn-ea"/>
                          <a:cs typeface="+mn-cs"/>
                        </a:rPr>
                        <a:t>returns the number of active threads.</a:t>
                      </a:r>
                    </a:p>
                  </a:txBody>
                  <a:tcPr/>
                </a:tc>
              </a:tr>
              <a:tr h="437298">
                <a:tc>
                  <a:txBody>
                    <a:bodyPr/>
                    <a:lstStyle/>
                    <a:p>
                      <a:pPr marL="0" algn="l" defTabSz="914400" rtl="0" eaLnBrk="1" latinLnBrk="0" hangingPunct="1"/>
                      <a:r>
                        <a:rPr lang="en-US" sz="2000" b="0" i="0" kern="1200" dirty="0" err="1" smtClean="0">
                          <a:solidFill>
                            <a:schemeClr val="dk1"/>
                          </a:solidFill>
                          <a:latin typeface="+mn-lt"/>
                          <a:ea typeface="+mn-ea"/>
                          <a:cs typeface="+mn-cs"/>
                        </a:rPr>
                        <a:t>setPriority</a:t>
                      </a:r>
                      <a:r>
                        <a:rPr lang="en-US" sz="2000" b="0" i="0" kern="1200" dirty="0" smtClean="0">
                          <a:solidFill>
                            <a:schemeClr val="dk1"/>
                          </a:solidFill>
                          <a:latin typeface="+mn-lt"/>
                          <a:ea typeface="+mn-ea"/>
                          <a:cs typeface="+mn-cs"/>
                        </a:rPr>
                        <a:t>()</a:t>
                      </a:r>
                    </a:p>
                  </a:txBody>
                  <a:tcPr/>
                </a:tc>
                <a:tc>
                  <a:txBody>
                    <a:bodyPr/>
                    <a:lstStyle/>
                    <a:p>
                      <a:r>
                        <a:rPr lang="en-US" sz="2000" b="0" i="0" kern="1200" dirty="0" smtClean="0">
                          <a:solidFill>
                            <a:schemeClr val="dk1"/>
                          </a:solidFill>
                          <a:latin typeface="+mn-lt"/>
                          <a:ea typeface="+mn-ea"/>
                          <a:cs typeface="+mn-cs"/>
                        </a:rPr>
                        <a:t>used to set the priority of a thread</a:t>
                      </a:r>
                    </a:p>
                  </a:txBody>
                  <a:tcPr/>
                </a:tc>
              </a:tr>
              <a:tr h="437298">
                <a:tc>
                  <a:txBody>
                    <a:bodyPr/>
                    <a:lstStyle/>
                    <a:p>
                      <a:pPr marL="0" algn="l" defTabSz="914400" rtl="0" eaLnBrk="1" latinLnBrk="0" hangingPunct="1"/>
                      <a:r>
                        <a:rPr lang="en-US" sz="2000" b="0" i="0" kern="1200" dirty="0" smtClean="0">
                          <a:solidFill>
                            <a:schemeClr val="dk1"/>
                          </a:solidFill>
                          <a:latin typeface="+mn-lt"/>
                          <a:ea typeface="+mn-ea"/>
                          <a:cs typeface="+mn-cs"/>
                        </a:rPr>
                        <a:t>suspend()</a:t>
                      </a:r>
                    </a:p>
                  </a:txBody>
                  <a:tcPr/>
                </a:tc>
                <a:tc>
                  <a:txBody>
                    <a:bodyPr/>
                    <a:lstStyle/>
                    <a:p>
                      <a:r>
                        <a:rPr lang="en-US" sz="2000" b="0" i="0" kern="1200" dirty="0" smtClean="0">
                          <a:solidFill>
                            <a:schemeClr val="dk1"/>
                          </a:solidFill>
                          <a:latin typeface="+mn-lt"/>
                          <a:ea typeface="+mn-ea"/>
                          <a:cs typeface="+mn-cs"/>
                        </a:rPr>
                        <a:t> is used to suspend or pause a thread.</a:t>
                      </a:r>
                    </a:p>
                  </a:txBody>
                  <a:tcPr/>
                </a:tc>
              </a:tr>
              <a:tr h="437298">
                <a:tc>
                  <a:txBody>
                    <a:bodyPr/>
                    <a:lstStyle/>
                    <a:p>
                      <a:pPr marL="0" algn="l" defTabSz="914400" rtl="0" eaLnBrk="1" latinLnBrk="0" hangingPunct="1"/>
                      <a:r>
                        <a:rPr lang="en-US" sz="2000" b="0" i="0" kern="1200" dirty="0" smtClean="0">
                          <a:solidFill>
                            <a:schemeClr val="dk1"/>
                          </a:solidFill>
                          <a:latin typeface="+mn-lt"/>
                          <a:ea typeface="+mn-ea"/>
                          <a:cs typeface="+mn-cs"/>
                        </a:rPr>
                        <a:t> resume()</a:t>
                      </a:r>
                    </a:p>
                  </a:txBody>
                  <a:tcPr/>
                </a:tc>
                <a:tc>
                  <a:txBody>
                    <a:bodyPr/>
                    <a:lstStyle/>
                    <a:p>
                      <a:r>
                        <a:rPr lang="en-US" sz="2000" b="0" i="0" kern="1200" dirty="0" smtClean="0">
                          <a:solidFill>
                            <a:schemeClr val="dk1"/>
                          </a:solidFill>
                          <a:latin typeface="+mn-lt"/>
                          <a:ea typeface="+mn-ea"/>
                          <a:cs typeface="+mn-cs"/>
                        </a:rPr>
                        <a:t>used to resume the suspended thread</a:t>
                      </a:r>
                    </a:p>
                  </a:txBody>
                  <a:tcPr/>
                </a:tc>
              </a:tr>
            </a:tbl>
          </a:graphicData>
        </a:graphic>
      </p:graphicFrame>
    </p:spTree>
    <p:extLst>
      <p:ext uri="{BB962C8B-B14F-4D97-AF65-F5344CB8AC3E}">
        <p14:creationId xmlns:p14="http://schemas.microsoft.com/office/powerpoint/2010/main" xmlns="" val="11634250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template" id="{E113D134-A897-462E-B43D-8D30C77657C3}" vid="{011CB3EC-DAE0-4EBB-B2E2-B83A9EFDAD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OOP_21-22</Template>
  <TotalTime>12437</TotalTime>
  <Words>709</Words>
  <Application>Microsoft Office PowerPoint</Application>
  <PresentationFormat>Custom</PresentationFormat>
  <Paragraphs>105</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Object Oriented Programming Lecture - 30</vt:lpstr>
      <vt:lpstr>Multithreading</vt:lpstr>
      <vt:lpstr>Multithreading</vt:lpstr>
      <vt:lpstr>Why Java threads are lightweight process?</vt:lpstr>
      <vt:lpstr>Main Thread in Java</vt:lpstr>
      <vt:lpstr>Thread Life Cycle</vt:lpstr>
      <vt:lpstr>Use of Thread in Java</vt:lpstr>
      <vt:lpstr>Thread  Methods  in Java</vt:lpstr>
      <vt:lpstr>Thread  Methods  in Java</vt:lpstr>
      <vt:lpstr>Creating Thread in Java</vt:lpstr>
      <vt:lpstr>Extending Thread class in Java</vt:lpstr>
      <vt:lpstr>Extending Thread Class in Java</vt:lpstr>
      <vt:lpstr>Thread Priority  in Java</vt:lpstr>
      <vt:lpstr>Daemon Thread    in Java</vt:lpstr>
      <vt:lpstr>Synchronization in Java</vt:lpstr>
      <vt:lpstr>Synchronization in Java</vt:lpstr>
      <vt:lpstr>Synchronization in Java</vt:lpstr>
      <vt:lpstr>Synchronization in Java</vt:lpstr>
      <vt:lpstr>Synchronization in Java</vt:lpstr>
      <vt:lpstr>Synchronization in Java</vt:lpstr>
      <vt:lpstr>Inter  Thread  Communication in Java</vt:lpstr>
      <vt:lpstr>Inter  Thread  Communication in Java</vt:lpstr>
      <vt:lpstr>Deadlock in Java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Unit4</dc:title>
  <dc:creator>Varsha Dange</dc:creator>
  <cp:lastModifiedBy>Rahul Dange</cp:lastModifiedBy>
  <cp:revision>209</cp:revision>
  <dcterms:created xsi:type="dcterms:W3CDTF">2021-08-25T05:28:10Z</dcterms:created>
  <dcterms:modified xsi:type="dcterms:W3CDTF">2022-06-06T18:33:21Z</dcterms:modified>
</cp:coreProperties>
</file>