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525" r:id="rId2"/>
    <p:sldId id="291" r:id="rId3"/>
    <p:sldId id="1537" r:id="rId4"/>
    <p:sldId id="1527" r:id="rId5"/>
    <p:sldId id="1526" r:id="rId6"/>
    <p:sldId id="1535" r:id="rId7"/>
    <p:sldId id="1536" r:id="rId8"/>
    <p:sldId id="1528" r:id="rId9"/>
    <p:sldId id="1529" r:id="rId10"/>
    <p:sldId id="1530" r:id="rId11"/>
    <p:sldId id="1531" r:id="rId12"/>
    <p:sldId id="1533" r:id="rId13"/>
    <p:sldId id="1532" r:id="rId14"/>
    <p:sldId id="15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6" d="100"/>
          <a:sy n="66" d="100"/>
        </p:scale>
        <p:origin x="-9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03/06/2022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- </a:t>
            </a:r>
            <a:r>
              <a:rPr lang="en-IN" sz="2400" dirty="0" smtClean="0">
                <a:solidFill>
                  <a:schemeClr val="tx1"/>
                </a:solidFill>
              </a:rPr>
              <a:t>36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03/06/2022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="" xmlns:a16="http://schemas.microsoft.com/office/drawing/2014/main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3716079" y="39624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</p:spTree>
    <p:extLst>
      <p:ext uri="{BB962C8B-B14F-4D97-AF65-F5344CB8AC3E}">
        <p14:creationId xmlns=""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File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33" y="1524001"/>
            <a:ext cx="108712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533400"/>
            <a:ext cx="10871200" cy="304800"/>
          </a:xfrm>
        </p:spPr>
        <p:txBody>
          <a:bodyPr>
            <a:noAutofit/>
          </a:bodyPr>
          <a:lstStyle/>
          <a:p>
            <a:pPr marL="32004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dirty="0" smtClean="0">
                <a:solidFill>
                  <a:srgbClr val="C00000"/>
                </a:solidFill>
              </a:rPr>
              <a:t>Object data processing 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836713"/>
            <a:ext cx="11247040" cy="5289452"/>
          </a:xfrm>
        </p:spPr>
        <p:txBody>
          <a:bodyPr>
            <a:normAutofit/>
          </a:bodyPr>
          <a:lstStyle/>
          <a:p>
            <a:r>
              <a:rPr lang="en-US" dirty="0" smtClean="0"/>
              <a:t>Serialization in the process of converting java object in network supported file format</a:t>
            </a:r>
          </a:p>
          <a:p>
            <a:r>
              <a:rPr lang="en-US" dirty="0" smtClean="0"/>
              <a:t>Writing  java object in text file (</a:t>
            </a:r>
            <a:r>
              <a:rPr lang="en-US" dirty="0" err="1" smtClean="0"/>
              <a:t>writeObject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Classes are required –</a:t>
            </a:r>
            <a:r>
              <a:rPr lang="en-US" dirty="0" err="1" smtClean="0"/>
              <a:t>FileOutputStream,ObjectOutputStream</a:t>
            </a:r>
            <a:endParaRPr lang="en-US" dirty="0" smtClean="0"/>
          </a:p>
          <a:p>
            <a:r>
              <a:rPr lang="en-US" dirty="0" smtClean="0"/>
              <a:t>Process of reading the object from network supported file format is called </a:t>
            </a:r>
            <a:r>
              <a:rPr lang="en-US" dirty="0" err="1" smtClean="0"/>
              <a:t>deserialization</a:t>
            </a:r>
            <a:r>
              <a:rPr lang="en-US" dirty="0" smtClean="0"/>
              <a:t> (</a:t>
            </a:r>
            <a:r>
              <a:rPr lang="en-US" dirty="0" err="1" smtClean="0"/>
              <a:t>readObject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Classes are required –</a:t>
            </a:r>
            <a:r>
              <a:rPr lang="en-US" dirty="0" err="1" smtClean="0"/>
              <a:t>FileInputStream,ObjectInputStream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404664"/>
            <a:ext cx="10871200" cy="304800"/>
          </a:xfrm>
        </p:spPr>
        <p:txBody>
          <a:bodyPr>
            <a:noAutofit/>
          </a:bodyPr>
          <a:lstStyle/>
          <a:p>
            <a:pPr marL="32004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dirty="0" smtClean="0">
                <a:solidFill>
                  <a:srgbClr val="C00000"/>
                </a:solidFill>
              </a:rPr>
              <a:t>Object data processing 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488" y="1124744"/>
            <a:ext cx="3384376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015880" y="1052736"/>
            <a:ext cx="66967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Serialization and </a:t>
            </a:r>
            <a:r>
              <a:rPr lang="en-US" sz="2400" b="1" dirty="0" err="1" smtClean="0"/>
              <a:t>Deserialization</a:t>
            </a:r>
            <a:r>
              <a:rPr lang="en-US" sz="2400" b="1" dirty="0" smtClean="0"/>
              <a:t> in Java: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/>
              <a:t>Serialization in Java</a:t>
            </a:r>
            <a:r>
              <a:rPr lang="en-US" sz="2400" dirty="0" smtClean="0"/>
              <a:t> is mainly used in Hibernate, RMI, JPA, EJB and JMS technologies.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 </a:t>
            </a:r>
            <a:r>
              <a:rPr lang="en-US" sz="2400" b="1" dirty="0" err="1" smtClean="0"/>
              <a:t>Serializable</a:t>
            </a:r>
            <a:r>
              <a:rPr lang="en-US" sz="2400" dirty="0" smtClean="0"/>
              <a:t> interface must be implemented by the class whose object needs to be persisted.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String class and all the wrapper classes implement the </a:t>
            </a:r>
            <a:r>
              <a:rPr lang="en-US" sz="2400" dirty="0" err="1" smtClean="0"/>
              <a:t>java.io.Serializable</a:t>
            </a:r>
            <a:r>
              <a:rPr lang="en-US" sz="2400" dirty="0" smtClean="0"/>
              <a:t>  interface by default.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If you don't want to serialize any data member of a class, you can mark it as </a:t>
            </a:r>
            <a:r>
              <a:rPr lang="en-US" sz="2400" b="1" dirty="0" smtClean="0"/>
              <a:t>transient.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533400"/>
            <a:ext cx="10871200" cy="304800"/>
          </a:xfrm>
        </p:spPr>
        <p:txBody>
          <a:bodyPr>
            <a:noAutofit/>
          </a:bodyPr>
          <a:lstStyle/>
          <a:p>
            <a:pPr marL="32004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dirty="0" smtClean="0">
                <a:solidFill>
                  <a:srgbClr val="C00000"/>
                </a:solidFill>
              </a:rPr>
              <a:t>Primitive data processing 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416" y="764705"/>
            <a:ext cx="10585175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533400"/>
            <a:ext cx="10871200" cy="304800"/>
          </a:xfrm>
        </p:spPr>
        <p:txBody>
          <a:bodyPr>
            <a:noAutofit/>
          </a:bodyPr>
          <a:lstStyle/>
          <a:p>
            <a:pPr marL="32004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dirty="0" smtClean="0">
                <a:solidFill>
                  <a:srgbClr val="C00000"/>
                </a:solidFill>
              </a:rPr>
              <a:t>Primitive data processing </a:t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343472" y="764704"/>
          <a:ext cx="10441160" cy="513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4843"/>
                <a:gridCol w="7426317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Method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/>
                        <a:t>Description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int size()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It is used to return the number of bytes written to the data output stream.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void write(int b)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It is used to write the specified byte to the underlying output stream.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void </a:t>
                      </a:r>
                      <a:r>
                        <a:rPr lang="en-US" dirty="0" err="1"/>
                        <a:t>writeBoolean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v)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It is used to write Boolean to the output stream as a 1-byte value.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void writeChar(int v)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It is used to write char to the output stream as a 2-byte value.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void </a:t>
                      </a:r>
                      <a:r>
                        <a:rPr lang="en-US" dirty="0" err="1"/>
                        <a:t>writeByte</a:t>
                      </a:r>
                      <a:r>
                        <a:rPr lang="en-US" dirty="0"/>
                        <a:t>(int v)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It is used to write a byte to the output stream as a 1-byte value.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void </a:t>
                      </a:r>
                      <a:r>
                        <a:rPr lang="en-US" dirty="0" err="1"/>
                        <a:t>writeInt</a:t>
                      </a:r>
                      <a:r>
                        <a:rPr lang="en-US" dirty="0"/>
                        <a:t>(int v)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It is used to write an int to the output stream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void writeShort(int v)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It is used to write a short to the output stream.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void </a:t>
                      </a:r>
                      <a:r>
                        <a:rPr lang="en-US" dirty="0" err="1"/>
                        <a:t>writeLong</a:t>
                      </a:r>
                      <a:r>
                        <a:rPr lang="en-US" dirty="0"/>
                        <a:t>(long v)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It is used to write a long to the output stream.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void </a:t>
                      </a:r>
                      <a:r>
                        <a:rPr lang="en-US" dirty="0" err="1"/>
                        <a:t>writeUTF</a:t>
                      </a:r>
                      <a:r>
                        <a:rPr lang="en-US" dirty="0"/>
                        <a:t>(String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/>
                        <a:t>It is used to write a string to the output stream using UTF-8 encoding in portable manner.</a:t>
                      </a:r>
                      <a:endParaRPr lang="en-US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void flush()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It is used to flushes the data output stream.</a:t>
                      </a:r>
                      <a:endParaRPr lang="en-US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Handling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7585"/>
            <a:ext cx="10972800" cy="5298580"/>
          </a:xfrm>
        </p:spPr>
        <p:txBody>
          <a:bodyPr>
            <a:normAutofit/>
          </a:bodyPr>
          <a:lstStyle/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Modern version of Java define two types of streams: byte and character to perform operations on file----</a:t>
            </a:r>
          </a:p>
          <a:p>
            <a:pPr algn="just"/>
            <a:r>
              <a:rPr lang="en-US" sz="2400" b="1" u="sng" dirty="0" smtClean="0">
                <a:solidFill>
                  <a:srgbClr val="FF0000"/>
                </a:solidFill>
              </a:rPr>
              <a:t>Byte Stream</a:t>
            </a:r>
            <a:r>
              <a:rPr lang="en-US" sz="2400" dirty="0" smtClean="0"/>
              <a:t>: provide convenient means for handling input and output of bytes</a:t>
            </a:r>
          </a:p>
          <a:p>
            <a:pPr algn="just"/>
            <a:r>
              <a:rPr lang="en-US" sz="2400" b="1" u="sng" dirty="0" smtClean="0">
                <a:solidFill>
                  <a:srgbClr val="FF0000"/>
                </a:solidFill>
              </a:rPr>
              <a:t>Character Stream</a:t>
            </a:r>
            <a:r>
              <a:rPr lang="en-US" sz="2400" u="sng" dirty="0" smtClean="0"/>
              <a:t>: </a:t>
            </a:r>
            <a:r>
              <a:rPr lang="en-US" sz="2400" dirty="0" smtClean="0"/>
              <a:t>designed for handling input and output of characters</a:t>
            </a:r>
          </a:p>
          <a:p>
            <a:endParaRPr lang="en-US" sz="2400" dirty="0" smtClean="0"/>
          </a:p>
          <a:p>
            <a:r>
              <a:rPr lang="en-US" sz="2400" dirty="0" smtClean="0"/>
              <a:t>Read operation</a:t>
            </a:r>
          </a:p>
          <a:p>
            <a:r>
              <a:rPr lang="en-US" sz="2400" dirty="0" smtClean="0"/>
              <a:t>Write operation</a:t>
            </a:r>
            <a:endParaRPr lang="en-US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813842"/>
            <a:ext cx="9505056" cy="1319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Input and Output Stream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33" y="1676401"/>
            <a:ext cx="11070167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Handling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7585"/>
            <a:ext cx="6638528" cy="5298580"/>
          </a:xfrm>
        </p:spPr>
        <p:txBody>
          <a:bodyPr>
            <a:normAutofit/>
          </a:bodyPr>
          <a:lstStyle/>
          <a:p>
            <a:endParaRPr lang="en-US" sz="2400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            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FileInputSream</a:t>
            </a:r>
            <a:r>
              <a:rPr lang="en-US" sz="2400" b="1" dirty="0" smtClean="0">
                <a:solidFill>
                  <a:srgbClr val="FF0000"/>
                </a:solidFill>
              </a:rPr>
              <a:t>  ----(read)</a:t>
            </a:r>
          </a:p>
          <a:p>
            <a:r>
              <a:rPr lang="en-US" sz="2400" b="1" u="sng" dirty="0" smtClean="0">
                <a:solidFill>
                  <a:srgbClr val="FF0000"/>
                </a:solidFill>
              </a:rPr>
              <a:t>Byte Stream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            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FileOutputSream</a:t>
            </a:r>
            <a:r>
              <a:rPr lang="en-US" sz="2400" b="1" dirty="0" smtClean="0">
                <a:solidFill>
                  <a:srgbClr val="FF0000"/>
                </a:solidFill>
              </a:rPr>
              <a:t>  ----(write)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				 </a:t>
            </a:r>
            <a:r>
              <a:rPr lang="en-US" sz="2400" b="1" dirty="0" err="1" smtClean="0">
                <a:solidFill>
                  <a:srgbClr val="FF0000"/>
                </a:solidFill>
              </a:rPr>
              <a:t>FileReader</a:t>
            </a:r>
            <a:r>
              <a:rPr lang="en-US" sz="2400" b="1" dirty="0" smtClean="0">
                <a:solidFill>
                  <a:srgbClr val="FF0000"/>
                </a:solidFill>
              </a:rPr>
              <a:t>  ----(read)</a:t>
            </a:r>
          </a:p>
          <a:p>
            <a:r>
              <a:rPr lang="en-US" sz="2400" b="1" u="sng" dirty="0" err="1" smtClean="0">
                <a:solidFill>
                  <a:srgbClr val="FF0000"/>
                </a:solidFill>
              </a:rPr>
              <a:t>CharStream</a:t>
            </a:r>
            <a:endParaRPr lang="en-US" sz="2400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                                    </a:t>
            </a:r>
            <a:r>
              <a:rPr lang="en-US" sz="2400" b="1" dirty="0" err="1" smtClean="0">
                <a:solidFill>
                  <a:srgbClr val="FF0000"/>
                </a:solidFill>
              </a:rPr>
              <a:t>FileWriter</a:t>
            </a:r>
            <a:r>
              <a:rPr lang="en-US" sz="2400" b="1" dirty="0" smtClean="0">
                <a:solidFill>
                  <a:srgbClr val="FF0000"/>
                </a:solidFill>
              </a:rPr>
              <a:t>  ----(write)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/>
              <a:t>Abc.txt is mandatory but xyz.txt is not</a:t>
            </a:r>
          </a:p>
          <a:p>
            <a:pPr>
              <a:buNone/>
            </a:pP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23592" y="1556792"/>
            <a:ext cx="936104" cy="864096"/>
            <a:chOff x="2999656" y="1700808"/>
            <a:chExt cx="936104" cy="864096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999656" y="1700808"/>
              <a:ext cx="864096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99656" y="2204864"/>
              <a:ext cx="936104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67608" y="4221088"/>
            <a:ext cx="936104" cy="864096"/>
            <a:chOff x="3071664" y="4725144"/>
            <a:chExt cx="936104" cy="864096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3071664" y="4725144"/>
              <a:ext cx="864096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071664" y="5229200"/>
              <a:ext cx="936104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536160" y="1196752"/>
            <a:ext cx="4320480" cy="1872208"/>
            <a:chOff x="7536160" y="1196752"/>
            <a:chExt cx="4320480" cy="3384376"/>
          </a:xfrm>
        </p:grpSpPr>
        <p:sp>
          <p:nvSpPr>
            <p:cNvPr id="14" name="Rectangle 13"/>
            <p:cNvSpPr/>
            <p:nvPr/>
          </p:nvSpPr>
          <p:spPr>
            <a:xfrm>
              <a:off x="7536160" y="1412776"/>
              <a:ext cx="1224136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Abc.txt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272464" y="1412776"/>
              <a:ext cx="1224136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java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048328" y="3429000"/>
              <a:ext cx="1224136" cy="11521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xyz.txt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976320" y="119675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904312" y="198884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read</a:t>
              </a:r>
              <a:endParaRPr lang="en-US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760296" y="1844824"/>
              <a:ext cx="151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2"/>
            </p:cNvCxnSpPr>
            <p:nvPr/>
          </p:nvCxnSpPr>
          <p:spPr>
            <a:xfrm flipH="1">
              <a:off x="10272464" y="2564904"/>
              <a:ext cx="612068" cy="17281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704512" y="3140968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FOS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88488" y="378904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write</a:t>
              </a:r>
              <a:endParaRPr lang="en-US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056" y="3068960"/>
            <a:ext cx="5066506" cy="357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File Handling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464" y="764704"/>
            <a:ext cx="9649072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3472" y="3284984"/>
            <a:ext cx="4896544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3832" y="5733256"/>
            <a:ext cx="5472608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FileReader</a:t>
            </a:r>
            <a:r>
              <a:rPr lang="en-US" dirty="0">
                <a:solidFill>
                  <a:srgbClr val="C00000"/>
                </a:solidFill>
              </a:rPr>
              <a:t>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812800" y="1752600"/>
          <a:ext cx="108712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3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 </a:t>
                      </a:r>
                      <a:r>
                        <a:rPr lang="en-US" dirty="0"/>
                        <a:t>read()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read character data</a:t>
                      </a:r>
                      <a:r>
                        <a:rPr lang="en-US" baseline="0" dirty="0"/>
                        <a:t> using read </a:t>
                      </a:r>
                      <a:r>
                        <a:rPr lang="en-US" baseline="0" dirty="0" smtClean="0"/>
                        <a:t>stream and indicate </a:t>
                      </a:r>
                      <a:r>
                        <a:rPr lang="en-US" baseline="0" smtClean="0"/>
                        <a:t>EOF with -1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Void close()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close the </a:t>
                      </a:r>
                      <a:r>
                        <a:rPr lang="en-US" dirty="0" err="1"/>
                        <a:t>FileReader</a:t>
                      </a:r>
                      <a:r>
                        <a:rPr lang="en-US" baseline="0" dirty="0"/>
                        <a:t> stream</a:t>
                      </a:r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12800" y="3352800"/>
            <a:ext cx="10871200" cy="2682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 err="1"/>
              <a:t>FileReader</a:t>
            </a:r>
            <a:r>
              <a:rPr lang="en-US" sz="2900" dirty="0"/>
              <a:t>(File </a:t>
            </a:r>
            <a:r>
              <a:rPr lang="en-US" sz="2900" dirty="0" err="1"/>
              <a:t>file</a:t>
            </a:r>
            <a:r>
              <a:rPr lang="en-US" sz="2900" dirty="0"/>
              <a:t>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900" dirty="0"/>
              <a:t>	 Pass File class object to constructor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900" dirty="0" err="1"/>
              <a:t>FileReader</a:t>
            </a:r>
            <a:r>
              <a:rPr lang="en-US" sz="2900" dirty="0"/>
              <a:t>(String Filename)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900" dirty="0"/>
              <a:t>    Pass file name to constructor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sz="2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D53E8-5754-4E0A-8B74-7793C383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Methods of </a:t>
            </a:r>
            <a:r>
              <a:rPr lang="en-US" dirty="0" err="1">
                <a:solidFill>
                  <a:schemeClr val="bg1"/>
                </a:solidFill>
              </a:rPr>
              <a:t>FileWriter</a:t>
            </a:r>
            <a:r>
              <a:rPr lang="en-US" dirty="0">
                <a:solidFill>
                  <a:schemeClr val="bg1"/>
                </a:solidFill>
              </a:rPr>
              <a:t> class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4AD1AC0-88ED-405B-A13B-45B8B8E0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D3064BE-F0BC-4066-BBBE-96D4E5641C7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0059" y="1981200"/>
            <a:ext cx="9601200" cy="37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239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533400"/>
            <a:ext cx="10871200" cy="304800"/>
          </a:xfrm>
        </p:spPr>
        <p:txBody>
          <a:bodyPr>
            <a:noAutofit/>
          </a:bodyPr>
          <a:lstStyle/>
          <a:p>
            <a:pPr marL="320040" indent="-320040" algn="ctr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dirty="0">
                <a:solidFill>
                  <a:srgbClr val="C00000"/>
                </a:solidFill>
              </a:rPr>
              <a:t>File Handling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Files are useful for storing the persistent and shared information.</a:t>
            </a:r>
          </a:p>
          <a:p>
            <a:r>
              <a:rPr lang="en-US" dirty="0"/>
              <a:t>Various commonly used operations using File class are –</a:t>
            </a:r>
          </a:p>
          <a:p>
            <a:pPr>
              <a:buNone/>
            </a:pPr>
            <a:r>
              <a:rPr lang="en-US" dirty="0"/>
              <a:t>	1) File creation.</a:t>
            </a:r>
          </a:p>
          <a:p>
            <a:pPr>
              <a:buNone/>
            </a:pPr>
            <a:r>
              <a:rPr lang="en-US" dirty="0"/>
              <a:t>	2) reading a file </a:t>
            </a:r>
          </a:p>
          <a:p>
            <a:pPr>
              <a:buNone/>
            </a:pPr>
            <a:r>
              <a:rPr lang="en-US" dirty="0"/>
              <a:t>	3) Closing a file.</a:t>
            </a:r>
          </a:p>
          <a:p>
            <a:pPr>
              <a:buNone/>
            </a:pPr>
            <a:r>
              <a:rPr lang="en-US" dirty="0"/>
              <a:t>	4) Getting name of file.</a:t>
            </a:r>
          </a:p>
          <a:p>
            <a:pPr>
              <a:buNone/>
            </a:pPr>
            <a:r>
              <a:rPr lang="en-US" dirty="0"/>
              <a:t>	5) delete a file.</a:t>
            </a:r>
          </a:p>
          <a:p>
            <a:pPr>
              <a:buNone/>
            </a:pPr>
            <a:r>
              <a:rPr lang="en-US" dirty="0"/>
              <a:t>	6) Checking whether the file is writable.</a:t>
            </a:r>
          </a:p>
          <a:p>
            <a:pPr>
              <a:buNone/>
            </a:pPr>
            <a:r>
              <a:rPr lang="en-US" dirty="0"/>
              <a:t>	7) Checking whether the file is readable.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8712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File Constructor and Methods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8891E9A0-87C9-469B-AA07-B037054D8B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file constructor is used in Java while handling the file I/O.  </a:t>
            </a:r>
          </a:p>
          <a:p>
            <a:pPr>
              <a:buNone/>
            </a:pPr>
            <a:r>
              <a:rPr lang="en-US" sz="3200" dirty="0"/>
              <a:t>               File f1=new File("input.txt");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10369</TotalTime>
  <Words>436</Words>
  <Application>Microsoft Office PowerPoint</Application>
  <PresentationFormat>Custom</PresentationFormat>
  <Paragraphs>110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Object Oriented Programming Lecture - 36</vt:lpstr>
      <vt:lpstr>File Handling</vt:lpstr>
      <vt:lpstr>Input and Output Stream</vt:lpstr>
      <vt:lpstr>File Handling</vt:lpstr>
      <vt:lpstr>File Handling</vt:lpstr>
      <vt:lpstr>FileReader class</vt:lpstr>
      <vt:lpstr>Methods of FileWriter class </vt:lpstr>
      <vt:lpstr>File Handling </vt:lpstr>
      <vt:lpstr>File Constructor and Methods</vt:lpstr>
      <vt:lpstr>File Methods</vt:lpstr>
      <vt:lpstr>Object data processing  </vt:lpstr>
      <vt:lpstr>Object data processing  </vt:lpstr>
      <vt:lpstr>Primitive data processing  </vt:lpstr>
      <vt:lpstr>Primitive data processing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Rahul Dange</cp:lastModifiedBy>
  <cp:revision>187</cp:revision>
  <dcterms:created xsi:type="dcterms:W3CDTF">2021-08-25T05:28:10Z</dcterms:created>
  <dcterms:modified xsi:type="dcterms:W3CDTF">2022-06-03T16:54:00Z</dcterms:modified>
</cp:coreProperties>
</file>