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4"/>
    <p:sldMasterId id="2147483687" r:id="rId5"/>
  </p:sldMasterIdLst>
  <p:notesMasterIdLst>
    <p:notesMasterId r:id="rId21"/>
  </p:notesMasterIdLst>
  <p:handoutMasterIdLst>
    <p:handoutMasterId r:id="rId22"/>
  </p:handoutMasterIdLst>
  <p:sldIdLst>
    <p:sldId id="257" r:id="rId6"/>
    <p:sldId id="1525" r:id="rId7"/>
    <p:sldId id="1550" r:id="rId8"/>
    <p:sldId id="1541" r:id="rId9"/>
    <p:sldId id="1551" r:id="rId10"/>
    <p:sldId id="1543" r:id="rId11"/>
    <p:sldId id="1559" r:id="rId12"/>
    <p:sldId id="1548" r:id="rId13"/>
    <p:sldId id="1545" r:id="rId14"/>
    <p:sldId id="1560" r:id="rId15"/>
    <p:sldId id="1549" r:id="rId16"/>
    <p:sldId id="1552" r:id="rId17"/>
    <p:sldId id="1553" r:id="rId18"/>
    <p:sldId id="1558" r:id="rId19"/>
    <p:sldId id="15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nyanesh Kanade" initials="DK" lastIdx="1" clrIdx="0">
    <p:extLst>
      <p:ext uri="{19B8F6BF-5375-455C-9EA6-DF929625EA0E}">
        <p15:presenceInfo xmlns:p15="http://schemas.microsoft.com/office/powerpoint/2012/main" xmlns="" userId="128bfb93f41ac6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C56B9"/>
    <a:srgbClr val="5CC6D6"/>
    <a:srgbClr val="57903F"/>
    <a:srgbClr val="344529"/>
    <a:srgbClr val="2B3922"/>
    <a:srgbClr val="2E3722"/>
    <a:srgbClr val="FCF7F1"/>
    <a:srgbClr val="B8D233"/>
    <a:srgbClr val="F8D22F"/>
    <a:srgbClr val="F03F2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66" d="100"/>
          <a:sy n="66" d="100"/>
        </p:scale>
        <p:origin x="-8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C2AF8B6-C1B1-466F-813F-08EB128C7E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8DE78A3-3A2F-4E4D-A588-E19DE77F4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F71FD-4EB9-49D9-AC60-DDA7185E4AB1}" type="datetimeFigureOut">
              <a:rPr lang="en-US" smtClean="0"/>
              <a:pPr/>
              <a:t>11/10/2022</a:t>
            </a:fld>
            <a:endParaRPr lang="en-US"/>
          </a:p>
        </p:txBody>
      </p:sp>
      <p:sp>
        <p:nvSpPr>
          <p:cNvPr id="4" name="Footer Placeholder 3">
            <a:extLst>
              <a:ext uri="{FF2B5EF4-FFF2-40B4-BE49-F238E27FC236}">
                <a16:creationId xmlns:a16="http://schemas.microsoft.com/office/drawing/2014/main" xmlns="" id="{8A8D0960-B9DA-476B-B259-CD8C65D508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E7DE495-585B-4C1E-AC27-6DCEDA1992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6C69D-43DC-4CE4-B823-DD19394DB88E}" type="slidenum">
              <a:rPr lang="en-US" smtClean="0"/>
              <a:pPr/>
              <a:t>‹#›</a:t>
            </a:fld>
            <a:endParaRPr lang="en-US"/>
          </a:p>
        </p:txBody>
      </p:sp>
    </p:spTree>
    <p:extLst>
      <p:ext uri="{BB962C8B-B14F-4D97-AF65-F5344CB8AC3E}">
        <p14:creationId xmlns:p14="http://schemas.microsoft.com/office/powerpoint/2010/main" xmlns="" val="29290681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DE9C5-B1D9-4CDC-9801-92B6F0187320}" type="datetimeFigureOut">
              <a:rPr lang="en-US" smtClean="0"/>
              <a:pPr/>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6703B-3C44-48A9-86B4-2F1AAD4C1FC9}" type="slidenum">
              <a:rPr lang="en-US" smtClean="0"/>
              <a:pPr/>
              <a:t>‹#›</a:t>
            </a:fld>
            <a:endParaRPr lang="en-US"/>
          </a:p>
        </p:txBody>
      </p:sp>
    </p:spTree>
    <p:extLst>
      <p:ext uri="{BB962C8B-B14F-4D97-AF65-F5344CB8AC3E}">
        <p14:creationId xmlns:p14="http://schemas.microsoft.com/office/powerpoint/2010/main" xmlns="" val="8886637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F551FB-5316-4B3F-9361-77787AE70004}" type="datetime1">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2425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38DB9-2733-499F-8946-60E511992936}" type="datetime1">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756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DB712-B2BE-41F9-A161-C87FF494B9B2}" type="datetime1">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3548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FE4483-9658-4424-AC61-EF9B9F28014A}"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42053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DDDAA2-4989-4E8E-B6F7-D464CF877A44}"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534401" y="6345769"/>
            <a:ext cx="2844800" cy="365125"/>
          </a:xfrm>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93765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FEF6D-3CF9-48EA-B97C-231866236921}"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4416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EDB02E-61A5-40CA-AD8C-B0B5B0CF9528}" type="datetime1">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228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36FE2-1046-416A-99B4-3BC4C89F4059}" type="datetime1">
              <a:rPr lang="en-US" smtClean="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85145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DB638D-17D0-4EF0-80DD-84E68CF6DA6F}" type="datetime1">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243440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5814E-2A6D-4367-AF71-72724DE2AA30}" type="datetime1">
              <a:rPr lang="en-US" smtClean="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060358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AD950-AC4B-45D4-B9ED-BEBF20689AA2}" type="datetime1">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0752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72196-ACB7-4FCF-9D81-11ED243DEE57}" type="datetime1">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17174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226EF-F078-4901-8AC7-6EA7AF8785BE}" type="datetime1">
              <a:rPr lang="en-US" smtClean="0"/>
              <a:pPr/>
              <a:t>11/10/2022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880579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F6A76C-40E3-4D1E-89CF-0DAFA4854B79}"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232879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303325-0082-4590-B7EF-79EC1475B97D}" type="datetime1">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04765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ounded Rectangle 3"/>
          <p:cNvSpPr/>
          <p:nvPr/>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9" name="Picture 12" descr="C:\Users\HP\Pictures\animations\1.gif"/>
          <p:cNvPicPr>
            <a:picLocks noChangeArrowheads="1"/>
          </p:cNvPicPr>
          <p:nvPr/>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
        <p:nvSpPr>
          <p:cNvPr id="7" name="Title Placeholder 1"/>
          <p:cNvSpPr>
            <a:spLocks noGrp="1"/>
          </p:cNvSpPr>
          <p:nvPr>
            <p:ph type="title"/>
          </p:nvPr>
        </p:nvSpPr>
        <p:spPr bwMode="auto">
          <a:xfrm>
            <a:off x="2196893" y="3"/>
            <a:ext cx="77216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a:t>Click to edit Master title style</a:t>
            </a:r>
            <a:endParaRPr lang="en-US" dirty="0"/>
          </a:p>
        </p:txBody>
      </p:sp>
      <p:sp>
        <p:nvSpPr>
          <p:cNvPr id="8" name="Text Placeholder 2"/>
          <p:cNvSpPr>
            <a:spLocks noGrp="1"/>
          </p:cNvSpPr>
          <p:nvPr>
            <p:ph idx="5"/>
          </p:nvPr>
        </p:nvSpPr>
        <p:spPr bwMode="auto">
          <a:xfrm>
            <a:off x="812800" y="667404"/>
            <a:ext cx="11137464"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Footer Placeholder 4"/>
          <p:cNvSpPr>
            <a:spLocks noGrp="1"/>
          </p:cNvSpPr>
          <p:nvPr>
            <p:ph type="ftr" sz="quarter" idx="11"/>
          </p:nvPr>
        </p:nvSpPr>
        <p:spPr>
          <a:xfrm>
            <a:off x="4165600" y="6553200"/>
            <a:ext cx="3860800" cy="260350"/>
          </a:xfrm>
        </p:spPr>
        <p:txBody>
          <a:bodyPr/>
          <a:lstStyle>
            <a:lvl1pPr>
              <a:defRPr/>
            </a:lvl1pPr>
          </a:lstStyle>
          <a:p>
            <a:endParaRPr lang="en-US" dirty="0"/>
          </a:p>
        </p:txBody>
      </p:sp>
      <p:sp>
        <p:nvSpPr>
          <p:cNvPr id="12" name="Slide Number Placeholder 5"/>
          <p:cNvSpPr>
            <a:spLocks noGrp="1"/>
          </p:cNvSpPr>
          <p:nvPr>
            <p:ph type="sldNum" sz="quarter" idx="12"/>
          </p:nvPr>
        </p:nvSpPr>
        <p:spPr>
          <a:xfrm>
            <a:off x="9266864" y="6538422"/>
            <a:ext cx="2844800" cy="260350"/>
          </a:xfrm>
        </p:spPr>
        <p:txBody>
          <a:bodyPr/>
          <a:lstStyle>
            <a:lvl1pPr>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86481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88414-5765-4941-AC43-0E12AA07C2F3}" type="datetime1">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8794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48B1FF-D980-4597-B019-B640FF9B7FF7}" type="datetime1">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8154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629ED5-B310-431C-A90F-379E0D6328FE}" type="datetime1">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046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F1013-2563-40CA-B554-C1020314DE94}" type="datetime1">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5911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3DD63-9DEE-404C-B330-AB6390E9727B}" type="datetime1">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3711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A14821-066F-4BFF-BCBA-0AC2C55D7870}" type="datetime1">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94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A53E9-C066-48E5-9FF2-6C2ACFAC5674}" type="datetime1">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1146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BD860-ED46-4B6C-A657-7654791C80AB}" type="datetime1">
              <a:rPr lang="en-US" smtClean="0"/>
              <a:pPr/>
              <a:t>11/10/2022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352591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3BF3B-975B-4747-A4BA-605862DBF047}" type="datetime1">
              <a:rPr lang="en-US" smtClean="0"/>
              <a:pPr/>
              <a:t>11/10/2022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647052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onlinegdb.com/NRhTVQzwf"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onlinegdb.com/6FhIVJHX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gdb.com/WV90DahKi" TargetMode="External"/><Relationship Id="rId2" Type="http://schemas.openxmlformats.org/officeDocument/2006/relationships/hyperlink" Target="https://onlinegdb.com/463aZjiQ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onlinegdb.com/I-ABU28p8"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onlinegdb.com/TIHImkCsd" TargetMode="External"/><Relationship Id="rId2" Type="http://schemas.openxmlformats.org/officeDocument/2006/relationships/hyperlink" Target="https://onlinegdb.com/tFjO853ux"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746262" y="2613546"/>
            <a:ext cx="4775075" cy="1630907"/>
          </a:xfrm>
          <a:solidFill>
            <a:srgbClr val="002060"/>
          </a:solidFill>
        </p:spPr>
        <p:txBody>
          <a:bodyPr>
            <a:normAutofit/>
          </a:bodyPr>
          <a:lstStyle/>
          <a:p>
            <a:r>
              <a:rPr lang="en-US" sz="4400" dirty="0">
                <a:solidFill>
                  <a:srgbClr val="FFFF00"/>
                </a:solidFill>
              </a:rPr>
              <a:t>Object Oriented Programming</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746262" y="4598024"/>
            <a:ext cx="4775075" cy="911236"/>
          </a:xfrm>
        </p:spPr>
        <p:txBody>
          <a:bodyPr>
            <a:normAutofit/>
          </a:bodyPr>
          <a:lstStyle/>
          <a:p>
            <a:pPr>
              <a:spcAft>
                <a:spcPts val="600"/>
              </a:spcAft>
            </a:pPr>
            <a:r>
              <a:rPr lang="en-US" sz="4000" b="1" dirty="0">
                <a:ln w="12700" cmpd="sng">
                  <a:solidFill>
                    <a:schemeClr val="accent4"/>
                  </a:solidFill>
                  <a:prstDash val="solid"/>
                </a:ln>
                <a:solidFill>
                  <a:srgbClr val="FF0000"/>
                </a:solidFill>
              </a:rPr>
              <a:t>Prof. Varsha Dange</a:t>
            </a:r>
          </a:p>
        </p:txBody>
      </p:sp>
    </p:spTree>
    <p:extLst>
      <p:ext uri="{BB962C8B-B14F-4D97-AF65-F5344CB8AC3E}">
        <p14:creationId xmlns:p14="http://schemas.microsoft.com/office/powerpoint/2010/main" xmlns=""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finally block </a:t>
            </a:r>
            <a:endParaRPr lang="en-IN" b="1" dirty="0">
              <a:solidFill>
                <a:schemeClr val="bg1"/>
              </a:solidFill>
            </a:endParaRPr>
          </a:p>
        </p:txBody>
      </p:sp>
      <p:sp>
        <p:nvSpPr>
          <p:cNvPr id="4" name="Slide Number Placeholder 3">
            <a:extLst>
              <a:ext uri="{FF2B5EF4-FFF2-40B4-BE49-F238E27FC236}">
                <a16:creationId xmlns:a16="http://schemas.microsoft.com/office/drawing/2014/main" xmlns="" id="{FC30941E-FEB5-46AF-9C18-11A3D4900EB9}"/>
              </a:ext>
            </a:extLst>
          </p:cNvPr>
          <p:cNvSpPr>
            <a:spLocks noGrp="1"/>
          </p:cNvSpPr>
          <p:nvPr>
            <p:ph type="sldNum" sz="quarter" idx="12"/>
          </p:nvPr>
        </p:nvSpPr>
        <p:spPr/>
        <p:txBody>
          <a:bodyPr/>
          <a:lstStyle/>
          <a:p>
            <a:fld id="{34B7E4EF-A1BD-40F4-AB7B-04F084DD991D}" type="slidenum">
              <a:rPr lang="en-US" smtClean="0"/>
              <a:pPr/>
              <a:t>10</a:t>
            </a:fld>
            <a:endParaRPr lang="en-US" dirty="0"/>
          </a:p>
        </p:txBody>
      </p:sp>
      <p:sp>
        <p:nvSpPr>
          <p:cNvPr id="5" name="Date Placeholder 4">
            <a:extLst>
              <a:ext uri="{FF2B5EF4-FFF2-40B4-BE49-F238E27FC236}">
                <a16:creationId xmlns:a16="http://schemas.microsoft.com/office/drawing/2014/main" xmlns="" id="{5C2899A8-2A0B-4BBF-8283-7CC44AC06D84}"/>
              </a:ext>
            </a:extLst>
          </p:cNvPr>
          <p:cNvSpPr>
            <a:spLocks noGrp="1"/>
          </p:cNvSpPr>
          <p:nvPr>
            <p:ph type="dt" sz="half" idx="10"/>
          </p:nvPr>
        </p:nvSpPr>
        <p:spPr/>
        <p:txBody>
          <a:bodyPr/>
          <a:lstStyle/>
          <a:p>
            <a:fld id="{CDA7F77F-DDD8-4DEA-A108-1AF3E46A958B}" type="datetime1">
              <a:rPr lang="en-US" smtClean="0"/>
              <a:pPr/>
              <a:t>11/10/2022</a:t>
            </a:fld>
            <a:endParaRPr lang="en-US" dirty="0"/>
          </a:p>
        </p:txBody>
      </p:sp>
      <p:pic>
        <p:nvPicPr>
          <p:cNvPr id="2050" name="Picture 2"/>
          <p:cNvPicPr>
            <a:picLocks noChangeAspect="1" noChangeArrowheads="1"/>
          </p:cNvPicPr>
          <p:nvPr/>
        </p:nvPicPr>
        <p:blipFill>
          <a:blip r:embed="rId2"/>
          <a:srcRect/>
          <a:stretch>
            <a:fillRect/>
          </a:stretch>
        </p:blipFill>
        <p:spPr bwMode="auto">
          <a:xfrm>
            <a:off x="1727199" y="943429"/>
            <a:ext cx="9405257" cy="5355771"/>
          </a:xfrm>
          <a:prstGeom prst="rect">
            <a:avLst/>
          </a:prstGeom>
          <a:noFill/>
          <a:ln w="9525">
            <a:noFill/>
            <a:miter lim="800000"/>
            <a:headEnd/>
            <a:tailEnd/>
          </a:ln>
        </p:spPr>
      </p:pic>
    </p:spTree>
    <p:extLst>
      <p:ext uri="{BB962C8B-B14F-4D97-AF65-F5344CB8AC3E}">
        <p14:creationId xmlns:p14="http://schemas.microsoft.com/office/powerpoint/2010/main" xmlns="" val="1362735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Throw keyword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sz="3600" dirty="0"/>
              <a:t>The Java throw keyword is used to explicitly </a:t>
            </a:r>
            <a:r>
              <a:rPr lang="en-US" sz="3600" smtClean="0"/>
              <a:t>or manually throw </a:t>
            </a:r>
            <a:r>
              <a:rPr lang="en-US" sz="3600" dirty="0"/>
              <a:t>an exception within a method or block of code.</a:t>
            </a:r>
          </a:p>
          <a:p>
            <a:pPr algn="just"/>
            <a:r>
              <a:rPr lang="en-US" dirty="0"/>
              <a:t>We can define our own set of conditions or rules and throw an exception explicitly using throw keyword. </a:t>
            </a:r>
          </a:p>
          <a:p>
            <a:pPr algn="just"/>
            <a:r>
              <a:rPr lang="en-US" dirty="0"/>
              <a:t>For example, we can throw </a:t>
            </a:r>
            <a:r>
              <a:rPr lang="en-US" dirty="0" err="1"/>
              <a:t>ArithmeticException</a:t>
            </a:r>
            <a:r>
              <a:rPr lang="en-US" dirty="0"/>
              <a:t> when we divide number by 5, or any other numbers,</a:t>
            </a:r>
          </a:p>
          <a:p>
            <a:pPr algn="just"/>
            <a:r>
              <a:rPr lang="en-US" dirty="0"/>
              <a:t> what we need to do is just set the condition and throw any exception using throw keyword. </a:t>
            </a:r>
          </a:p>
          <a:p>
            <a:pPr algn="just"/>
            <a:r>
              <a:rPr lang="en-US" dirty="0"/>
              <a:t>Throw keyword can also be used for throwing custom exceptions</a:t>
            </a:r>
            <a:endParaRPr lang="en-US" sz="3600" dirty="0"/>
          </a:p>
          <a:p>
            <a:pPr algn="just"/>
            <a:endParaRPr lang="en-US" dirty="0"/>
          </a:p>
        </p:txBody>
      </p:sp>
      <p:sp>
        <p:nvSpPr>
          <p:cNvPr id="4" name="Slide Number Placeholder 3">
            <a:extLst>
              <a:ext uri="{FF2B5EF4-FFF2-40B4-BE49-F238E27FC236}">
                <a16:creationId xmlns:a16="http://schemas.microsoft.com/office/drawing/2014/main" xmlns="" id="{2265E10E-1565-4FCB-97F7-EB790570E0F3}"/>
              </a:ext>
            </a:extLst>
          </p:cNvPr>
          <p:cNvSpPr>
            <a:spLocks noGrp="1"/>
          </p:cNvSpPr>
          <p:nvPr>
            <p:ph type="sldNum" sz="quarter" idx="12"/>
          </p:nvPr>
        </p:nvSpPr>
        <p:spPr/>
        <p:txBody>
          <a:bodyPr/>
          <a:lstStyle/>
          <a:p>
            <a:fld id="{34B7E4EF-A1BD-40F4-AB7B-04F084DD991D}" type="slidenum">
              <a:rPr lang="en-US" smtClean="0"/>
              <a:pPr/>
              <a:t>11</a:t>
            </a:fld>
            <a:endParaRPr lang="en-US" dirty="0"/>
          </a:p>
        </p:txBody>
      </p:sp>
      <p:sp>
        <p:nvSpPr>
          <p:cNvPr id="5" name="Date Placeholder 4">
            <a:extLst>
              <a:ext uri="{FF2B5EF4-FFF2-40B4-BE49-F238E27FC236}">
                <a16:creationId xmlns:a16="http://schemas.microsoft.com/office/drawing/2014/main" xmlns="" id="{D571D933-2C65-4C89-B129-0EC28D572DB4}"/>
              </a:ext>
            </a:extLst>
          </p:cNvPr>
          <p:cNvSpPr>
            <a:spLocks noGrp="1"/>
          </p:cNvSpPr>
          <p:nvPr>
            <p:ph type="dt" sz="half" idx="10"/>
          </p:nvPr>
        </p:nvSpPr>
        <p:spPr/>
        <p:txBody>
          <a:bodyPr/>
          <a:lstStyle/>
          <a:p>
            <a:fld id="{0FB49D11-5C37-4DE7-9960-E4B05D9CC92F}" type="datetime1">
              <a:rPr lang="en-US" smtClean="0"/>
              <a:pPr/>
              <a:t>11/10/2022</a:t>
            </a:fld>
            <a:endParaRPr lang="en-US" dirty="0"/>
          </a:p>
        </p:txBody>
      </p:sp>
    </p:spTree>
    <p:extLst>
      <p:ext uri="{BB962C8B-B14F-4D97-AF65-F5344CB8AC3E}">
        <p14:creationId xmlns:p14="http://schemas.microsoft.com/office/powerpoint/2010/main" xmlns="" val="3781901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Throw keyword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lvl="0" algn="just" fontAlgn="base">
              <a:spcAft>
                <a:spcPct val="0"/>
              </a:spcAft>
            </a:pPr>
            <a:r>
              <a:rPr lang="en-US" dirty="0" smtClean="0"/>
              <a:t>When an exception occurs in the try block, throw keyword transfers the control of execution to the caller by throwing an object of exception.</a:t>
            </a:r>
            <a:endParaRPr lang="en-US" altLang="en-US" dirty="0" smtClean="0"/>
          </a:p>
          <a:p>
            <a:pPr lvl="0" algn="just" fontAlgn="base">
              <a:spcAft>
                <a:spcPct val="0"/>
              </a:spcAft>
            </a:pPr>
            <a:r>
              <a:rPr lang="en-US" altLang="en-US" dirty="0" smtClean="0"/>
              <a:t>Syntax </a:t>
            </a:r>
            <a:r>
              <a:rPr lang="en-US" altLang="en-US" dirty="0"/>
              <a:t>of throw keyword:</a:t>
            </a:r>
          </a:p>
          <a:p>
            <a:pPr lvl="1" algn="just" fontAlgn="base">
              <a:spcAft>
                <a:spcPct val="0"/>
              </a:spcAft>
            </a:pPr>
            <a:r>
              <a:rPr lang="en-US" altLang="en-US" dirty="0"/>
              <a:t>throw new </a:t>
            </a:r>
            <a:r>
              <a:rPr lang="en-US" altLang="en-US" dirty="0" err="1"/>
              <a:t>exception_class</a:t>
            </a:r>
            <a:r>
              <a:rPr lang="en-US" altLang="en-US" dirty="0"/>
              <a:t>("error message");</a:t>
            </a:r>
          </a:p>
          <a:p>
            <a:pPr lvl="0" algn="just" fontAlgn="base">
              <a:spcAft>
                <a:spcPct val="0"/>
              </a:spcAft>
            </a:pPr>
            <a:r>
              <a:rPr lang="en-US" altLang="en-US" dirty="0"/>
              <a:t>For example:</a:t>
            </a:r>
          </a:p>
          <a:p>
            <a:pPr lvl="1" algn="just" fontAlgn="base">
              <a:spcAft>
                <a:spcPct val="0"/>
              </a:spcAft>
            </a:pPr>
            <a:r>
              <a:rPr lang="en-US" altLang="en-US" dirty="0"/>
              <a:t>throw new </a:t>
            </a:r>
            <a:r>
              <a:rPr lang="en-US" altLang="en-US" dirty="0" err="1"/>
              <a:t>ArithmeticException</a:t>
            </a:r>
            <a:r>
              <a:rPr lang="en-US" altLang="en-US" dirty="0"/>
              <a:t>("dividing a number by 5 is not allowed in this program"); </a:t>
            </a:r>
          </a:p>
          <a:p>
            <a:pPr marL="457200" lvl="1" indent="0" algn="just" fontAlgn="base">
              <a:spcAft>
                <a:spcPct val="0"/>
              </a:spcAft>
              <a:buNone/>
            </a:pPr>
            <a:endParaRPr lang="en-US" altLang="en-US" dirty="0"/>
          </a:p>
          <a:p>
            <a:pPr algn="just"/>
            <a:r>
              <a:rPr lang="en-US" sz="3600" dirty="0">
                <a:hlinkClick r:id="rId2"/>
              </a:rPr>
              <a:t>Example</a:t>
            </a:r>
            <a:endParaRPr lang="en-US" sz="3600" dirty="0"/>
          </a:p>
        </p:txBody>
      </p:sp>
      <p:sp>
        <p:nvSpPr>
          <p:cNvPr id="4" name="Slide Number Placeholder 3">
            <a:extLst>
              <a:ext uri="{FF2B5EF4-FFF2-40B4-BE49-F238E27FC236}">
                <a16:creationId xmlns:a16="http://schemas.microsoft.com/office/drawing/2014/main" xmlns="" id="{1308074D-3CCB-4B01-A123-B14E8CF4604B}"/>
              </a:ext>
            </a:extLst>
          </p:cNvPr>
          <p:cNvSpPr>
            <a:spLocks noGrp="1"/>
          </p:cNvSpPr>
          <p:nvPr>
            <p:ph type="sldNum" sz="quarter" idx="12"/>
          </p:nvPr>
        </p:nvSpPr>
        <p:spPr>
          <a:xfrm>
            <a:off x="9000490" y="6412864"/>
            <a:ext cx="2844800" cy="365125"/>
          </a:xfrm>
        </p:spPr>
        <p:txBody>
          <a:bodyPr/>
          <a:lstStyle/>
          <a:p>
            <a:fld id="{34B7E4EF-A1BD-40F4-AB7B-04F084DD991D}" type="slidenum">
              <a:rPr lang="en-US" smtClean="0"/>
              <a:pPr/>
              <a:t>12</a:t>
            </a:fld>
            <a:endParaRPr lang="en-US" dirty="0"/>
          </a:p>
        </p:txBody>
      </p:sp>
      <p:sp>
        <p:nvSpPr>
          <p:cNvPr id="5" name="Date Placeholder 4">
            <a:extLst>
              <a:ext uri="{FF2B5EF4-FFF2-40B4-BE49-F238E27FC236}">
                <a16:creationId xmlns:a16="http://schemas.microsoft.com/office/drawing/2014/main" xmlns="" id="{F0A2EF31-5B89-481E-927C-D9C532AC0DA1}"/>
              </a:ext>
            </a:extLst>
          </p:cNvPr>
          <p:cNvSpPr>
            <a:spLocks noGrp="1"/>
          </p:cNvSpPr>
          <p:nvPr>
            <p:ph type="dt" sz="half" idx="10"/>
          </p:nvPr>
        </p:nvSpPr>
        <p:spPr/>
        <p:txBody>
          <a:bodyPr/>
          <a:lstStyle/>
          <a:p>
            <a:fld id="{6D8440FE-5933-42C1-B5E6-C7CAE1453971}" type="datetime1">
              <a:rPr lang="en-US" smtClean="0"/>
              <a:pPr/>
              <a:t>11/10/2022</a:t>
            </a:fld>
            <a:endParaRPr lang="en-US" dirty="0"/>
          </a:p>
        </p:txBody>
      </p:sp>
    </p:spTree>
    <p:extLst>
      <p:ext uri="{BB962C8B-B14F-4D97-AF65-F5344CB8AC3E}">
        <p14:creationId xmlns:p14="http://schemas.microsoft.com/office/powerpoint/2010/main" xmlns="" val="1757057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Throws keyword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lvl="0" fontAlgn="base">
              <a:spcAft>
                <a:spcPct val="0"/>
              </a:spcAft>
            </a:pPr>
            <a:r>
              <a:rPr lang="en-US" sz="2800" dirty="0"/>
              <a:t>throws is a keyword in Java which is used in the signature of method </a:t>
            </a:r>
          </a:p>
          <a:p>
            <a:pPr lvl="0" fontAlgn="base">
              <a:spcAft>
                <a:spcPct val="0"/>
              </a:spcAft>
            </a:pPr>
            <a:r>
              <a:rPr lang="en-US" sz="2800" dirty="0"/>
              <a:t>Throws indicate that method might throw one of the listed type exceptions. </a:t>
            </a:r>
          </a:p>
          <a:p>
            <a:pPr lvl="0" fontAlgn="base">
              <a:spcAft>
                <a:spcPct val="0"/>
              </a:spcAft>
            </a:pPr>
            <a:r>
              <a:rPr lang="en-US" sz="2800" dirty="0"/>
              <a:t>Its not handling the exception ,its used only for delegation </a:t>
            </a:r>
            <a:r>
              <a:rPr lang="en-US" sz="2800" dirty="0" smtClean="0"/>
              <a:t>or propagation of </a:t>
            </a:r>
            <a:r>
              <a:rPr lang="en-US" sz="2800" dirty="0"/>
              <a:t>exception </a:t>
            </a:r>
            <a:r>
              <a:rPr lang="en-US" sz="2800" dirty="0" smtClean="0"/>
              <a:t>purpose.</a:t>
            </a:r>
            <a:endParaRPr lang="en-US" sz="2800" dirty="0"/>
          </a:p>
          <a:p>
            <a:pPr lvl="0" fontAlgn="base">
              <a:spcAft>
                <a:spcPct val="0"/>
              </a:spcAft>
            </a:pPr>
            <a:r>
              <a:rPr lang="en-US" sz="2800" dirty="0"/>
              <a:t>The caller to these methods has to handle the exception using a try-catch block. </a:t>
            </a:r>
          </a:p>
          <a:p>
            <a:pPr fontAlgn="base">
              <a:spcAft>
                <a:spcPct val="0"/>
              </a:spcAft>
            </a:pPr>
            <a:r>
              <a:rPr lang="en-US" sz="2800" dirty="0"/>
              <a:t>More than one type of exception can be declared with method signature, they should be comma </a:t>
            </a:r>
            <a:r>
              <a:rPr lang="en-US" sz="2800"/>
              <a:t>separated</a:t>
            </a:r>
            <a:r>
              <a:rPr lang="en-US" sz="2800" smtClean="0"/>
              <a:t>.</a:t>
            </a:r>
            <a:endParaRPr lang="en-US" sz="2800" dirty="0" smtClean="0"/>
          </a:p>
        </p:txBody>
      </p:sp>
      <p:sp>
        <p:nvSpPr>
          <p:cNvPr id="4" name="Slide Number Placeholder 3">
            <a:extLst>
              <a:ext uri="{FF2B5EF4-FFF2-40B4-BE49-F238E27FC236}">
                <a16:creationId xmlns:a16="http://schemas.microsoft.com/office/drawing/2014/main" xmlns="" id="{5D6806EE-E8CB-4481-92EB-DB193B4E2F44}"/>
              </a:ext>
            </a:extLst>
          </p:cNvPr>
          <p:cNvSpPr>
            <a:spLocks noGrp="1"/>
          </p:cNvSpPr>
          <p:nvPr>
            <p:ph type="sldNum" sz="quarter" idx="12"/>
          </p:nvPr>
        </p:nvSpPr>
        <p:spPr>
          <a:xfrm>
            <a:off x="9000490" y="6397625"/>
            <a:ext cx="2844800" cy="365125"/>
          </a:xfrm>
        </p:spPr>
        <p:txBody>
          <a:bodyPr/>
          <a:lstStyle/>
          <a:p>
            <a:fld id="{34B7E4EF-A1BD-40F4-AB7B-04F084DD991D}" type="slidenum">
              <a:rPr lang="en-US" smtClean="0"/>
              <a:pPr/>
              <a:t>13</a:t>
            </a:fld>
            <a:endParaRPr lang="en-US" dirty="0"/>
          </a:p>
        </p:txBody>
      </p:sp>
      <p:sp>
        <p:nvSpPr>
          <p:cNvPr id="5" name="Date Placeholder 4">
            <a:extLst>
              <a:ext uri="{FF2B5EF4-FFF2-40B4-BE49-F238E27FC236}">
                <a16:creationId xmlns:a16="http://schemas.microsoft.com/office/drawing/2014/main" xmlns="" id="{543A6D91-7788-4A7F-9F93-71A16B73C09E}"/>
              </a:ext>
            </a:extLst>
          </p:cNvPr>
          <p:cNvSpPr>
            <a:spLocks noGrp="1"/>
          </p:cNvSpPr>
          <p:nvPr>
            <p:ph type="dt" sz="half" idx="10"/>
          </p:nvPr>
        </p:nvSpPr>
        <p:spPr/>
        <p:txBody>
          <a:bodyPr/>
          <a:lstStyle/>
          <a:p>
            <a:fld id="{9188CF13-3E6B-4F42-81B6-DB9007C42B02}" type="datetime1">
              <a:rPr lang="en-US" smtClean="0"/>
              <a:pPr/>
              <a:t>11/10/2022</a:t>
            </a:fld>
            <a:endParaRPr lang="en-US" dirty="0"/>
          </a:p>
        </p:txBody>
      </p:sp>
    </p:spTree>
    <p:extLst>
      <p:ext uri="{BB962C8B-B14F-4D97-AF65-F5344CB8AC3E}">
        <p14:creationId xmlns:p14="http://schemas.microsoft.com/office/powerpoint/2010/main" xmlns="" val="3998429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Throws keyword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fontAlgn="base">
              <a:spcAft>
                <a:spcPct val="0"/>
              </a:spcAft>
            </a:pPr>
            <a:r>
              <a:rPr lang="en-US" sz="2800" dirty="0" smtClean="0"/>
              <a:t>Unchecked exceptions are automatically propagated but for checked can use throws  </a:t>
            </a:r>
          </a:p>
          <a:p>
            <a:pPr fontAlgn="base">
              <a:spcAft>
                <a:spcPct val="0"/>
              </a:spcAft>
            </a:pPr>
            <a:r>
              <a:rPr lang="en-US" sz="2800" dirty="0" smtClean="0"/>
              <a:t>By the help of throws keyword we can provide information to the caller of the method about the exception.</a:t>
            </a:r>
          </a:p>
          <a:p>
            <a:pPr fontAlgn="base">
              <a:spcAft>
                <a:spcPct val="0"/>
              </a:spcAft>
            </a:pPr>
            <a:r>
              <a:rPr lang="en-US" sz="2800" dirty="0" smtClean="0"/>
              <a:t>throws keyword does not prevent abnormal termination of program.</a:t>
            </a:r>
          </a:p>
          <a:p>
            <a:pPr lvl="0" fontAlgn="base">
              <a:spcAft>
                <a:spcPct val="0"/>
              </a:spcAft>
            </a:pPr>
            <a:r>
              <a:rPr lang="en-US" sz="3600" dirty="0" smtClean="0">
                <a:hlinkClick r:id="rId2"/>
              </a:rPr>
              <a:t>Example</a:t>
            </a:r>
            <a:endParaRPr lang="en-US" sz="3600" dirty="0"/>
          </a:p>
        </p:txBody>
      </p:sp>
      <p:sp>
        <p:nvSpPr>
          <p:cNvPr id="4" name="Slide Number Placeholder 3">
            <a:extLst>
              <a:ext uri="{FF2B5EF4-FFF2-40B4-BE49-F238E27FC236}">
                <a16:creationId xmlns:a16="http://schemas.microsoft.com/office/drawing/2014/main" xmlns="" id="{5D6806EE-E8CB-4481-92EB-DB193B4E2F44}"/>
              </a:ext>
            </a:extLst>
          </p:cNvPr>
          <p:cNvSpPr>
            <a:spLocks noGrp="1"/>
          </p:cNvSpPr>
          <p:nvPr>
            <p:ph type="sldNum" sz="quarter" idx="12"/>
          </p:nvPr>
        </p:nvSpPr>
        <p:spPr>
          <a:xfrm>
            <a:off x="9000490" y="6397625"/>
            <a:ext cx="2844800" cy="365125"/>
          </a:xfrm>
        </p:spPr>
        <p:txBody>
          <a:bodyPr/>
          <a:lstStyle/>
          <a:p>
            <a:fld id="{34B7E4EF-A1BD-40F4-AB7B-04F084DD991D}" type="slidenum">
              <a:rPr lang="en-US" smtClean="0"/>
              <a:pPr/>
              <a:t>14</a:t>
            </a:fld>
            <a:endParaRPr lang="en-US" dirty="0"/>
          </a:p>
        </p:txBody>
      </p:sp>
      <p:sp>
        <p:nvSpPr>
          <p:cNvPr id="5" name="Date Placeholder 4">
            <a:extLst>
              <a:ext uri="{FF2B5EF4-FFF2-40B4-BE49-F238E27FC236}">
                <a16:creationId xmlns:a16="http://schemas.microsoft.com/office/drawing/2014/main" xmlns="" id="{543A6D91-7788-4A7F-9F93-71A16B73C09E}"/>
              </a:ext>
            </a:extLst>
          </p:cNvPr>
          <p:cNvSpPr>
            <a:spLocks noGrp="1"/>
          </p:cNvSpPr>
          <p:nvPr>
            <p:ph type="dt" sz="half" idx="10"/>
          </p:nvPr>
        </p:nvSpPr>
        <p:spPr/>
        <p:txBody>
          <a:bodyPr/>
          <a:lstStyle/>
          <a:p>
            <a:fld id="{9188CF13-3E6B-4F42-81B6-DB9007C42B02}" type="datetime1">
              <a:rPr lang="en-US" smtClean="0"/>
              <a:pPr/>
              <a:t>11/10/2022</a:t>
            </a:fld>
            <a:endParaRPr lang="en-US" dirty="0"/>
          </a:p>
        </p:txBody>
      </p:sp>
    </p:spTree>
    <p:extLst>
      <p:ext uri="{BB962C8B-B14F-4D97-AF65-F5344CB8AC3E}">
        <p14:creationId xmlns:p14="http://schemas.microsoft.com/office/powerpoint/2010/main" xmlns="" val="3998429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Difference between throw and throws</a:t>
            </a:r>
            <a:endParaRPr lang="en-IN" b="1" dirty="0">
              <a:solidFill>
                <a:schemeClr val="bg1"/>
              </a:solidFill>
            </a:endParaRPr>
          </a:p>
        </p:txBody>
      </p:sp>
      <p:graphicFrame>
        <p:nvGraphicFramePr>
          <p:cNvPr id="9" name="Content Placeholder 8">
            <a:extLst>
              <a:ext uri="{FF2B5EF4-FFF2-40B4-BE49-F238E27FC236}">
                <a16:creationId xmlns:a16="http://schemas.microsoft.com/office/drawing/2014/main" xmlns="" id="{CAC4D9A9-EB4D-4AEA-BCE6-03144BD1205E}"/>
              </a:ext>
            </a:extLst>
          </p:cNvPr>
          <p:cNvGraphicFramePr>
            <a:graphicFrameLocks noGrp="1"/>
          </p:cNvGraphicFramePr>
          <p:nvPr>
            <p:ph idx="1"/>
            <p:extLst>
              <p:ext uri="{D42A27DB-BD31-4B8C-83A1-F6EECF244321}">
                <p14:modId xmlns:p14="http://schemas.microsoft.com/office/powerpoint/2010/main" xmlns="" val="3244093468"/>
              </p:ext>
            </p:extLst>
          </p:nvPr>
        </p:nvGraphicFramePr>
        <p:xfrm>
          <a:off x="1066800" y="925830"/>
          <a:ext cx="10515600" cy="5574229"/>
        </p:xfrm>
        <a:graphic>
          <a:graphicData uri="http://schemas.openxmlformats.org/drawingml/2006/table">
            <a:tbl>
              <a:tblPr firstRow="1" bandRow="1">
                <a:tableStyleId>{69CF1AB2-1976-4502-BF36-3FF5EA218861}</a:tableStyleId>
              </a:tblPr>
              <a:tblGrid>
                <a:gridCol w="5311140">
                  <a:extLst>
                    <a:ext uri="{9D8B030D-6E8A-4147-A177-3AD203B41FA5}">
                      <a16:colId xmlns:a16="http://schemas.microsoft.com/office/drawing/2014/main" xmlns="" val="116352167"/>
                    </a:ext>
                  </a:extLst>
                </a:gridCol>
                <a:gridCol w="5204460">
                  <a:extLst>
                    <a:ext uri="{9D8B030D-6E8A-4147-A177-3AD203B41FA5}">
                      <a16:colId xmlns:a16="http://schemas.microsoft.com/office/drawing/2014/main" xmlns="" val="682930384"/>
                    </a:ext>
                  </a:extLst>
                </a:gridCol>
              </a:tblGrid>
              <a:tr h="671020">
                <a:tc>
                  <a:txBody>
                    <a:bodyPr/>
                    <a:lstStyle/>
                    <a:p>
                      <a:pPr algn="ctr" fontAlgn="base"/>
                      <a:r>
                        <a:rPr lang="en-US" sz="3200" b="1" kern="1200" dirty="0">
                          <a:solidFill>
                            <a:srgbClr val="333333"/>
                          </a:solidFill>
                          <a:effectLst/>
                          <a:latin typeface="inter-regular"/>
                          <a:ea typeface="+mn-ea"/>
                          <a:cs typeface="+mn-cs"/>
                        </a:rPr>
                        <a:t>throw</a:t>
                      </a:r>
                    </a:p>
                  </a:txBody>
                  <a:tcPr anchor="ctr">
                    <a:solidFill>
                      <a:schemeClr val="accent3"/>
                    </a:solidFill>
                  </a:tcPr>
                </a:tc>
                <a:tc>
                  <a:txBody>
                    <a:bodyPr/>
                    <a:lstStyle/>
                    <a:p>
                      <a:pPr algn="ctr" fontAlgn="base"/>
                      <a:r>
                        <a:rPr lang="en-US" sz="3200" b="1" kern="1200" dirty="0">
                          <a:solidFill>
                            <a:srgbClr val="333333"/>
                          </a:solidFill>
                          <a:effectLst/>
                          <a:latin typeface="inter-regular"/>
                          <a:ea typeface="+mn-ea"/>
                          <a:cs typeface="+mn-cs"/>
                        </a:rPr>
                        <a:t>throws</a:t>
                      </a:r>
                    </a:p>
                  </a:txBody>
                  <a:tcPr anchor="ctr">
                    <a:solidFill>
                      <a:schemeClr val="accent3"/>
                    </a:solidFill>
                  </a:tcPr>
                </a:tc>
                <a:extLst>
                  <a:ext uri="{0D108BD9-81ED-4DB2-BD59-A6C34878D82A}">
                    <a16:rowId xmlns:a16="http://schemas.microsoft.com/office/drawing/2014/main" xmlns="" val="1204910672"/>
                  </a:ext>
                </a:extLst>
              </a:tr>
              <a:tr h="984163">
                <a:tc>
                  <a:txBody>
                    <a:bodyPr/>
                    <a:lstStyle/>
                    <a:p>
                      <a:pPr algn="l" fontAlgn="base"/>
                      <a:r>
                        <a:rPr lang="en-US" sz="2000" b="0" dirty="0">
                          <a:effectLst/>
                        </a:rPr>
                        <a:t>throw keyword is used to throw an exception explicitly.</a:t>
                      </a:r>
                    </a:p>
                  </a:txBody>
                  <a:tcPr marL="76200" marR="76200" marT="106680" marB="106680" anchor="ctr"/>
                </a:tc>
                <a:tc>
                  <a:txBody>
                    <a:bodyPr/>
                    <a:lstStyle/>
                    <a:p>
                      <a:pPr algn="l" fontAlgn="base"/>
                      <a:r>
                        <a:rPr lang="en-US" sz="2000" b="0">
                          <a:effectLst/>
                        </a:rPr>
                        <a:t>throws keyword is used to declare one or more exceptions, separated by commas.</a:t>
                      </a:r>
                    </a:p>
                  </a:txBody>
                  <a:tcPr marL="76200" marR="76200" marT="106680" marB="106680" anchor="ctr"/>
                </a:tc>
                <a:extLst>
                  <a:ext uri="{0D108BD9-81ED-4DB2-BD59-A6C34878D82A}">
                    <a16:rowId xmlns:a16="http://schemas.microsoft.com/office/drawing/2014/main" xmlns="" val="2116852704"/>
                  </a:ext>
                </a:extLst>
              </a:tr>
              <a:tr h="984163">
                <a:tc>
                  <a:txBody>
                    <a:bodyPr/>
                    <a:lstStyle/>
                    <a:p>
                      <a:pPr algn="l" fontAlgn="base"/>
                      <a:r>
                        <a:rPr lang="en-US" sz="2000" b="0" dirty="0">
                          <a:effectLst/>
                        </a:rPr>
                        <a:t>Only single exception is thrown by using throw.</a:t>
                      </a:r>
                    </a:p>
                  </a:txBody>
                  <a:tcPr marL="76200" marR="76200" marT="106680" marB="106680" anchor="ctr"/>
                </a:tc>
                <a:tc>
                  <a:txBody>
                    <a:bodyPr/>
                    <a:lstStyle/>
                    <a:p>
                      <a:pPr algn="l" fontAlgn="base"/>
                      <a:r>
                        <a:rPr lang="en-US" sz="2000" b="0" dirty="0">
                          <a:effectLst/>
                        </a:rPr>
                        <a:t>Multiple exceptions can be thrown by using throws.</a:t>
                      </a:r>
                    </a:p>
                  </a:txBody>
                  <a:tcPr marL="76200" marR="76200" marT="106680" marB="106680" anchor="ctr"/>
                </a:tc>
                <a:extLst>
                  <a:ext uri="{0D108BD9-81ED-4DB2-BD59-A6C34878D82A}">
                    <a16:rowId xmlns:a16="http://schemas.microsoft.com/office/drawing/2014/main" xmlns="" val="2970305053"/>
                  </a:ext>
                </a:extLst>
              </a:tr>
              <a:tr h="984163">
                <a:tc>
                  <a:txBody>
                    <a:bodyPr/>
                    <a:lstStyle/>
                    <a:p>
                      <a:pPr algn="l" fontAlgn="base"/>
                      <a:r>
                        <a:rPr lang="en-US" sz="2000" b="0">
                          <a:effectLst/>
                        </a:rPr>
                        <a:t>throw keyword is used within the method.</a:t>
                      </a:r>
                    </a:p>
                  </a:txBody>
                  <a:tcPr marL="76200" marR="76200" marT="106680" marB="106680" anchor="ctr"/>
                </a:tc>
                <a:tc>
                  <a:txBody>
                    <a:bodyPr/>
                    <a:lstStyle/>
                    <a:p>
                      <a:pPr algn="l" fontAlgn="base"/>
                      <a:r>
                        <a:rPr lang="en-US" sz="2000" b="0" dirty="0">
                          <a:effectLst/>
                        </a:rPr>
                        <a:t>throws keyword is used with the method signature.</a:t>
                      </a:r>
                    </a:p>
                  </a:txBody>
                  <a:tcPr marL="76200" marR="76200" marT="106680" marB="106680" anchor="ctr"/>
                </a:tc>
                <a:extLst>
                  <a:ext uri="{0D108BD9-81ED-4DB2-BD59-A6C34878D82A}">
                    <a16:rowId xmlns:a16="http://schemas.microsoft.com/office/drawing/2014/main" xmlns="" val="1322546460"/>
                  </a:ext>
                </a:extLst>
              </a:tr>
              <a:tr h="581551">
                <a:tc>
                  <a:txBody>
                    <a:bodyPr/>
                    <a:lstStyle/>
                    <a:p>
                      <a:pPr algn="l" fontAlgn="base"/>
                      <a:r>
                        <a:rPr lang="en-US" sz="2000" b="0">
                          <a:effectLst/>
                        </a:rPr>
                        <a:t>Syntax wise throw keyword is followed by the instance variable.</a:t>
                      </a:r>
                    </a:p>
                  </a:txBody>
                  <a:tcPr marL="76200" marR="76200" marT="106680" marB="106680" anchor="ctr"/>
                </a:tc>
                <a:tc>
                  <a:txBody>
                    <a:bodyPr/>
                    <a:lstStyle/>
                    <a:p>
                      <a:pPr algn="l" fontAlgn="base"/>
                      <a:r>
                        <a:rPr lang="en-US" sz="2000" b="0" dirty="0">
                          <a:effectLst/>
                        </a:rPr>
                        <a:t>Syntax wise throws keyword is followed by exception class names.</a:t>
                      </a:r>
                    </a:p>
                  </a:txBody>
                  <a:tcPr marL="76200" marR="76200" marT="106680" marB="106680" anchor="ctr"/>
                </a:tc>
                <a:extLst>
                  <a:ext uri="{0D108BD9-81ED-4DB2-BD59-A6C34878D82A}">
                    <a16:rowId xmlns:a16="http://schemas.microsoft.com/office/drawing/2014/main" xmlns="" val="3012208917"/>
                  </a:ext>
                </a:extLst>
              </a:tr>
              <a:tr h="984163">
                <a:tc>
                  <a:txBody>
                    <a:bodyPr/>
                    <a:lstStyle/>
                    <a:p>
                      <a:pPr algn="l" fontAlgn="base"/>
                      <a:r>
                        <a:rPr lang="en-US" sz="2000" b="0">
                          <a:effectLst/>
                        </a:rPr>
                        <a:t>Checked exception cannot be propagated using throw only.Unchecked exception can be propagated using throw.</a:t>
                      </a:r>
                    </a:p>
                  </a:txBody>
                  <a:tcPr marL="76200" marR="76200" marT="106680" marB="106680" anchor="ctr"/>
                </a:tc>
                <a:tc>
                  <a:txBody>
                    <a:bodyPr/>
                    <a:lstStyle/>
                    <a:p>
                      <a:pPr algn="l" fontAlgn="base"/>
                      <a:r>
                        <a:rPr lang="en-US" sz="2000" b="0" dirty="0">
                          <a:effectLst/>
                        </a:rPr>
                        <a:t>For the propagation checked exception must use throws keyword followed by specific exception class name.</a:t>
                      </a:r>
                    </a:p>
                  </a:txBody>
                  <a:tcPr marL="76200" marR="76200" marT="106680" marB="106680" anchor="ctr"/>
                </a:tc>
                <a:extLst>
                  <a:ext uri="{0D108BD9-81ED-4DB2-BD59-A6C34878D82A}">
                    <a16:rowId xmlns:a16="http://schemas.microsoft.com/office/drawing/2014/main" xmlns="" val="1706722175"/>
                  </a:ext>
                </a:extLst>
              </a:tr>
            </a:tbl>
          </a:graphicData>
        </a:graphic>
      </p:graphicFrame>
      <p:sp>
        <p:nvSpPr>
          <p:cNvPr id="3" name="Slide Number Placeholder 2">
            <a:extLst>
              <a:ext uri="{FF2B5EF4-FFF2-40B4-BE49-F238E27FC236}">
                <a16:creationId xmlns:a16="http://schemas.microsoft.com/office/drawing/2014/main" xmlns="" id="{61FFCF50-B352-4EFD-80E7-7F4A60FF2B19}"/>
              </a:ext>
            </a:extLst>
          </p:cNvPr>
          <p:cNvSpPr>
            <a:spLocks noGrp="1"/>
          </p:cNvSpPr>
          <p:nvPr>
            <p:ph type="sldNum" sz="quarter" idx="12"/>
          </p:nvPr>
        </p:nvSpPr>
        <p:spPr/>
        <p:txBody>
          <a:bodyPr/>
          <a:lstStyle/>
          <a:p>
            <a:fld id="{34B7E4EF-A1BD-40F4-AB7B-04F084DD991D}" type="slidenum">
              <a:rPr lang="en-US" smtClean="0"/>
              <a:pPr/>
              <a:t>15</a:t>
            </a:fld>
            <a:endParaRPr lang="en-US" dirty="0"/>
          </a:p>
        </p:txBody>
      </p:sp>
      <p:sp>
        <p:nvSpPr>
          <p:cNvPr id="4" name="Date Placeholder 3">
            <a:extLst>
              <a:ext uri="{FF2B5EF4-FFF2-40B4-BE49-F238E27FC236}">
                <a16:creationId xmlns:a16="http://schemas.microsoft.com/office/drawing/2014/main" xmlns="" id="{D39717A3-3ADE-4CB2-BCB6-5D75ABC1A7E8}"/>
              </a:ext>
            </a:extLst>
          </p:cNvPr>
          <p:cNvSpPr>
            <a:spLocks noGrp="1"/>
          </p:cNvSpPr>
          <p:nvPr>
            <p:ph type="dt" sz="half" idx="10"/>
          </p:nvPr>
        </p:nvSpPr>
        <p:spPr/>
        <p:txBody>
          <a:bodyPr/>
          <a:lstStyle/>
          <a:p>
            <a:fld id="{387F3155-B8EC-40E5-8769-D3924D5FC122}" type="datetime1">
              <a:rPr lang="en-US" smtClean="0"/>
              <a:pPr/>
              <a:t>11/10/2022</a:t>
            </a:fld>
            <a:endParaRPr lang="en-US" dirty="0"/>
          </a:p>
        </p:txBody>
      </p:sp>
    </p:spTree>
    <p:extLst>
      <p:ext uri="{BB962C8B-B14F-4D97-AF65-F5344CB8AC3E}">
        <p14:creationId xmlns:p14="http://schemas.microsoft.com/office/powerpoint/2010/main" xmlns="" val="389641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Section 2</a:t>
            </a:r>
            <a:r>
              <a:rPr lang="en-IN" dirty="0"/>
              <a:t/>
            </a:r>
            <a:br>
              <a:rPr lang="en-IN" dirty="0"/>
            </a:br>
            <a:r>
              <a:rPr lang="en-IN" sz="2400" dirty="0">
                <a:solidFill>
                  <a:schemeClr val="tx1"/>
                </a:solidFill>
              </a:rPr>
              <a:t>Lecture – 22 </a:t>
            </a:r>
          </a:p>
        </p:txBody>
      </p:sp>
      <p:sp>
        <p:nvSpPr>
          <p:cNvPr id="7" name="Subtitle 6">
            <a:extLst>
              <a:ext uri="{FF2B5EF4-FFF2-40B4-BE49-F238E27FC236}">
                <a16:creationId xmlns:a16="http://schemas.microsoft.com/office/drawing/2014/main" xmlns="" id="{E3D7FEC2-9237-4DA4-BB56-9ACECE121171}"/>
              </a:ext>
            </a:extLst>
          </p:cNvPr>
          <p:cNvSpPr>
            <a:spLocks noGrp="1"/>
          </p:cNvSpPr>
          <p:nvPr>
            <p:ph type="subTitle" idx="1"/>
          </p:nvPr>
        </p:nvSpPr>
        <p:spPr>
          <a:xfrm>
            <a:off x="3563679" y="3810000"/>
            <a:ext cx="6400800" cy="533400"/>
          </a:xfrm>
        </p:spPr>
        <p:txBody>
          <a:bodyPr>
            <a:normAutofit lnSpcReduction="10000"/>
          </a:bodyPr>
          <a:lstStyle/>
          <a:p>
            <a:pPr algn="r"/>
            <a:r>
              <a:rPr lang="en-IN" b="1" dirty="0">
                <a:solidFill>
                  <a:srgbClr val="C00000"/>
                </a:solidFill>
              </a:rPr>
              <a:t>Prof. Varsha Dange</a:t>
            </a:r>
          </a:p>
        </p:txBody>
      </p:sp>
    </p:spTree>
    <p:extLst>
      <p:ext uri="{BB962C8B-B14F-4D97-AF65-F5344CB8AC3E}">
        <p14:creationId xmlns:p14="http://schemas.microsoft.com/office/powerpoint/2010/main" xmlns="" val="135998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C7EE5-6820-4287-B9C9-53B3D19B03D2}"/>
              </a:ext>
            </a:extLst>
          </p:cNvPr>
          <p:cNvSpPr>
            <a:spLocks noGrp="1"/>
          </p:cNvSpPr>
          <p:nvPr>
            <p:ph type="title"/>
          </p:nvPr>
        </p:nvSpPr>
        <p:spPr>
          <a:xfrm>
            <a:off x="609600" y="-66903"/>
            <a:ext cx="10972800" cy="769441"/>
          </a:xfrm>
        </p:spPr>
        <p:txBody>
          <a:bodyPr>
            <a:spAutoFit/>
          </a:bodyPr>
          <a:lstStyle/>
          <a:p>
            <a:r>
              <a:rPr lang="en-US" b="1" dirty="0" smtClean="0">
                <a:solidFill>
                  <a:schemeClr val="bg1"/>
                </a:solidFill>
              </a:rPr>
              <a:t>Ways of </a:t>
            </a:r>
            <a:r>
              <a:rPr lang="en-US" b="1" dirty="0">
                <a:solidFill>
                  <a:schemeClr val="bg1"/>
                </a:solidFill>
              </a:rPr>
              <a:t>handling exception</a:t>
            </a:r>
            <a:endParaRPr lang="en-IN" b="1" dirty="0">
              <a:solidFill>
                <a:schemeClr val="bg1"/>
              </a:solidFill>
            </a:endParaRPr>
          </a:p>
        </p:txBody>
      </p:sp>
      <p:graphicFrame>
        <p:nvGraphicFramePr>
          <p:cNvPr id="9" name="Content Placeholder 8">
            <a:extLst>
              <a:ext uri="{FF2B5EF4-FFF2-40B4-BE49-F238E27FC236}">
                <a16:creationId xmlns:a16="http://schemas.microsoft.com/office/drawing/2014/main" xmlns="" id="{CAC4D9A9-EB4D-4AEA-BCE6-03144BD1205E}"/>
              </a:ext>
            </a:extLst>
          </p:cNvPr>
          <p:cNvGraphicFramePr>
            <a:graphicFrameLocks noGrp="1"/>
          </p:cNvGraphicFramePr>
          <p:nvPr>
            <p:ph idx="1"/>
            <p:extLst>
              <p:ext uri="{D42A27DB-BD31-4B8C-83A1-F6EECF244321}">
                <p14:modId xmlns:p14="http://schemas.microsoft.com/office/powerpoint/2010/main" xmlns="" val="3730247753"/>
              </p:ext>
            </p:extLst>
          </p:nvPr>
        </p:nvGraphicFramePr>
        <p:xfrm>
          <a:off x="1066800" y="982980"/>
          <a:ext cx="10515600" cy="5154933"/>
        </p:xfrm>
        <a:graphic>
          <a:graphicData uri="http://schemas.openxmlformats.org/drawingml/2006/table">
            <a:tbl>
              <a:tblPr firstRow="1" bandRow="1">
                <a:tableStyleId>{69CF1AB2-1976-4502-BF36-3FF5EA218861}</a:tableStyleId>
              </a:tblPr>
              <a:tblGrid>
                <a:gridCol w="1630680">
                  <a:extLst>
                    <a:ext uri="{9D8B030D-6E8A-4147-A177-3AD203B41FA5}">
                      <a16:colId xmlns:a16="http://schemas.microsoft.com/office/drawing/2014/main" xmlns="" val="116352167"/>
                    </a:ext>
                  </a:extLst>
                </a:gridCol>
                <a:gridCol w="8884920">
                  <a:extLst>
                    <a:ext uri="{9D8B030D-6E8A-4147-A177-3AD203B41FA5}">
                      <a16:colId xmlns:a16="http://schemas.microsoft.com/office/drawing/2014/main" xmlns="" val="682930384"/>
                    </a:ext>
                  </a:extLst>
                </a:gridCol>
              </a:tblGrid>
              <a:tr h="636730">
                <a:tc>
                  <a:txBody>
                    <a:bodyPr/>
                    <a:lstStyle/>
                    <a:p>
                      <a:pPr algn="ctr" fontAlgn="t"/>
                      <a:r>
                        <a:rPr lang="en-US" sz="2800" b="1" kern="1200" dirty="0">
                          <a:solidFill>
                            <a:srgbClr val="333333"/>
                          </a:solidFill>
                          <a:effectLst/>
                          <a:latin typeface="inter-regular"/>
                          <a:ea typeface="+mn-ea"/>
                          <a:cs typeface="+mn-cs"/>
                        </a:rPr>
                        <a:t>Keyword</a:t>
                      </a:r>
                    </a:p>
                  </a:txBody>
                  <a:tcPr marT="91440" marB="91440">
                    <a:solidFill>
                      <a:schemeClr val="accent3"/>
                    </a:solidFill>
                  </a:tcPr>
                </a:tc>
                <a:tc>
                  <a:txBody>
                    <a:bodyPr/>
                    <a:lstStyle/>
                    <a:p>
                      <a:pPr algn="ctr" fontAlgn="t"/>
                      <a:r>
                        <a:rPr lang="en-US" sz="2800" kern="1200" dirty="0">
                          <a:solidFill>
                            <a:srgbClr val="333333"/>
                          </a:solidFill>
                          <a:effectLst/>
                          <a:latin typeface="inter-regular"/>
                          <a:ea typeface="+mn-ea"/>
                          <a:cs typeface="+mn-cs"/>
                        </a:rPr>
                        <a:t>Description</a:t>
                      </a:r>
                      <a:endParaRPr lang="en-US" sz="1800" kern="1200" dirty="0">
                        <a:solidFill>
                          <a:srgbClr val="333333"/>
                        </a:solidFill>
                        <a:effectLst/>
                        <a:latin typeface="inter-regular"/>
                        <a:ea typeface="+mn-ea"/>
                        <a:cs typeface="+mn-cs"/>
                      </a:endParaRPr>
                    </a:p>
                  </a:txBody>
                  <a:tcPr marT="91440" marB="91440">
                    <a:solidFill>
                      <a:schemeClr val="accent3"/>
                    </a:solidFill>
                  </a:tcPr>
                </a:tc>
                <a:extLst>
                  <a:ext uri="{0D108BD9-81ED-4DB2-BD59-A6C34878D82A}">
                    <a16:rowId xmlns:a16="http://schemas.microsoft.com/office/drawing/2014/main" xmlns="" val="1204910672"/>
                  </a:ext>
                </a:extLst>
              </a:tr>
              <a:tr h="984163">
                <a:tc>
                  <a:txBody>
                    <a:bodyPr/>
                    <a:lstStyle/>
                    <a:p>
                      <a:pPr algn="l" fontAlgn="t"/>
                      <a:r>
                        <a:rPr lang="en-US" sz="2400" b="1" dirty="0">
                          <a:solidFill>
                            <a:srgbClr val="333333"/>
                          </a:solidFill>
                          <a:effectLst/>
                          <a:latin typeface="inter-regular"/>
                        </a:rPr>
                        <a:t>try</a:t>
                      </a:r>
                    </a:p>
                  </a:txBody>
                  <a:tcPr marL="60960" marR="60960" marT="60960" marB="60960"/>
                </a:tc>
                <a:tc>
                  <a:txBody>
                    <a:bodyPr/>
                    <a:lstStyle/>
                    <a:p>
                      <a:pPr algn="just" fontAlgn="t"/>
                      <a:r>
                        <a:rPr lang="en-US" dirty="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60960" marR="60960" marT="60960" marB="60960"/>
                </a:tc>
                <a:extLst>
                  <a:ext uri="{0D108BD9-81ED-4DB2-BD59-A6C34878D82A}">
                    <a16:rowId xmlns:a16="http://schemas.microsoft.com/office/drawing/2014/main" xmlns="" val="2116852704"/>
                  </a:ext>
                </a:extLst>
              </a:tr>
              <a:tr h="984163">
                <a:tc>
                  <a:txBody>
                    <a:bodyPr/>
                    <a:lstStyle/>
                    <a:p>
                      <a:pPr algn="l" fontAlgn="t"/>
                      <a:r>
                        <a:rPr lang="en-US" sz="2400" b="1" dirty="0">
                          <a:solidFill>
                            <a:srgbClr val="333333"/>
                          </a:solidFill>
                          <a:effectLst/>
                          <a:latin typeface="inter-regular"/>
                        </a:rPr>
                        <a:t>catch</a:t>
                      </a:r>
                    </a:p>
                  </a:txBody>
                  <a:tcPr marL="60960" marR="60960" marT="60960" marB="60960"/>
                </a:tc>
                <a:tc>
                  <a:txBody>
                    <a:bodyPr/>
                    <a:lstStyle/>
                    <a:p>
                      <a:pPr algn="just" fontAlgn="t"/>
                      <a:r>
                        <a:rPr lang="en-US" dirty="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60960" marR="60960" marT="60960" marB="60960"/>
                </a:tc>
                <a:extLst>
                  <a:ext uri="{0D108BD9-81ED-4DB2-BD59-A6C34878D82A}">
                    <a16:rowId xmlns:a16="http://schemas.microsoft.com/office/drawing/2014/main" xmlns="" val="2970305053"/>
                  </a:ext>
                </a:extLst>
              </a:tr>
              <a:tr h="984163">
                <a:tc>
                  <a:txBody>
                    <a:bodyPr/>
                    <a:lstStyle/>
                    <a:p>
                      <a:pPr algn="l" fontAlgn="t"/>
                      <a:r>
                        <a:rPr lang="en-US" sz="2400" b="1" dirty="0">
                          <a:solidFill>
                            <a:srgbClr val="333333"/>
                          </a:solidFill>
                          <a:effectLst/>
                          <a:latin typeface="inter-regular"/>
                        </a:rPr>
                        <a:t>finally</a:t>
                      </a:r>
                    </a:p>
                  </a:txBody>
                  <a:tcPr marL="60960" marR="60960" marT="60960" marB="60960"/>
                </a:tc>
                <a:tc>
                  <a:txBody>
                    <a:bodyPr/>
                    <a:lstStyle/>
                    <a:p>
                      <a:pPr algn="just" fontAlgn="t"/>
                      <a:r>
                        <a:rPr lang="en-US" dirty="0">
                          <a:solidFill>
                            <a:srgbClr val="333333"/>
                          </a:solidFill>
                          <a:effectLst/>
                          <a:latin typeface="inter-regular"/>
                        </a:rPr>
                        <a:t>The "finally" block is used to execute the necessary code of the program. It is executed whether an exception is handled or not.</a:t>
                      </a:r>
                    </a:p>
                  </a:txBody>
                  <a:tcPr marL="60960" marR="60960" marT="60960" marB="60960"/>
                </a:tc>
                <a:extLst>
                  <a:ext uri="{0D108BD9-81ED-4DB2-BD59-A6C34878D82A}">
                    <a16:rowId xmlns:a16="http://schemas.microsoft.com/office/drawing/2014/main" xmlns="" val="1322546460"/>
                  </a:ext>
                </a:extLst>
              </a:tr>
              <a:tr h="581551">
                <a:tc>
                  <a:txBody>
                    <a:bodyPr/>
                    <a:lstStyle/>
                    <a:p>
                      <a:pPr algn="l" fontAlgn="t"/>
                      <a:r>
                        <a:rPr lang="en-US" sz="2400" b="1" dirty="0">
                          <a:solidFill>
                            <a:srgbClr val="333333"/>
                          </a:solidFill>
                          <a:effectLst/>
                          <a:latin typeface="inter-regular"/>
                        </a:rPr>
                        <a:t>throw</a:t>
                      </a:r>
                    </a:p>
                  </a:txBody>
                  <a:tcPr marL="60960" marR="60960" marT="60960" marB="60960"/>
                </a:tc>
                <a:tc>
                  <a:txBody>
                    <a:bodyPr/>
                    <a:lstStyle/>
                    <a:p>
                      <a:pPr algn="just" fontAlgn="t"/>
                      <a:r>
                        <a:rPr lang="en-US" dirty="0">
                          <a:solidFill>
                            <a:srgbClr val="333333"/>
                          </a:solidFill>
                          <a:effectLst/>
                          <a:latin typeface="inter-regular"/>
                        </a:rPr>
                        <a:t>The "throw" keyword is used to throw an </a:t>
                      </a:r>
                      <a:r>
                        <a:rPr lang="en-US" dirty="0" smtClean="0">
                          <a:solidFill>
                            <a:srgbClr val="333333"/>
                          </a:solidFill>
                          <a:effectLst/>
                          <a:latin typeface="inter-regular"/>
                        </a:rPr>
                        <a:t>exception explicitly.</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xmlns="" val="3012208917"/>
                  </a:ext>
                </a:extLst>
              </a:tr>
              <a:tr h="984163">
                <a:tc>
                  <a:txBody>
                    <a:bodyPr/>
                    <a:lstStyle/>
                    <a:p>
                      <a:pPr algn="l" fontAlgn="t"/>
                      <a:r>
                        <a:rPr lang="en-US" sz="2400" b="1" dirty="0">
                          <a:solidFill>
                            <a:srgbClr val="333333"/>
                          </a:solidFill>
                          <a:effectLst/>
                          <a:latin typeface="inter-regular"/>
                        </a:rPr>
                        <a:t>throws</a:t>
                      </a:r>
                    </a:p>
                  </a:txBody>
                  <a:tcPr marL="60960" marR="60960" marT="60960" marB="60960"/>
                </a:tc>
                <a:tc>
                  <a:txBody>
                    <a:bodyPr/>
                    <a:lstStyle/>
                    <a:p>
                      <a:pPr algn="just" fontAlgn="t"/>
                      <a:r>
                        <a:rPr lang="en-US" dirty="0">
                          <a:solidFill>
                            <a:srgbClr val="333333"/>
                          </a:solidFill>
                          <a:effectLst/>
                          <a:latin typeface="inter-regular"/>
                        </a:rPr>
                        <a:t>The "throws" keyword is used to declare exceptions. It specifies that there may occur an exception in the method. </a:t>
                      </a:r>
                      <a:r>
                        <a:rPr lang="en-US" dirty="0" smtClean="0">
                          <a:solidFill>
                            <a:srgbClr val="333333"/>
                          </a:solidFill>
                          <a:effectLst/>
                          <a:latin typeface="inter-regular"/>
                        </a:rPr>
                        <a:t>It delegates </a:t>
                      </a:r>
                      <a:r>
                        <a:rPr lang="en-US" smtClean="0">
                          <a:solidFill>
                            <a:srgbClr val="333333"/>
                          </a:solidFill>
                          <a:effectLst/>
                          <a:latin typeface="inter-regular"/>
                        </a:rPr>
                        <a:t>the exception to caller method. </a:t>
                      </a:r>
                      <a:r>
                        <a:rPr lang="en-US" dirty="0">
                          <a:solidFill>
                            <a:srgbClr val="333333"/>
                          </a:solidFill>
                          <a:effectLst/>
                          <a:latin typeface="inter-regular"/>
                        </a:rPr>
                        <a:t>It is always used with method signature.</a:t>
                      </a:r>
                    </a:p>
                  </a:txBody>
                  <a:tcPr marL="60960" marR="60960" marT="60960" marB="60960"/>
                </a:tc>
                <a:extLst>
                  <a:ext uri="{0D108BD9-81ED-4DB2-BD59-A6C34878D82A}">
                    <a16:rowId xmlns:a16="http://schemas.microsoft.com/office/drawing/2014/main" xmlns="" val="1706722175"/>
                  </a:ext>
                </a:extLst>
              </a:tr>
            </a:tbl>
          </a:graphicData>
        </a:graphic>
      </p:graphicFrame>
      <p:sp>
        <p:nvSpPr>
          <p:cNvPr id="3" name="Slide Number Placeholder 2">
            <a:extLst>
              <a:ext uri="{FF2B5EF4-FFF2-40B4-BE49-F238E27FC236}">
                <a16:creationId xmlns:a16="http://schemas.microsoft.com/office/drawing/2014/main" xmlns="" id="{524E7758-7E6A-4C77-9EBB-46E717C3AFDC}"/>
              </a:ext>
            </a:extLst>
          </p:cNvPr>
          <p:cNvSpPr>
            <a:spLocks noGrp="1"/>
          </p:cNvSpPr>
          <p:nvPr>
            <p:ph type="sldNum" sz="quarter" idx="12"/>
          </p:nvPr>
        </p:nvSpPr>
        <p:spPr/>
        <p:txBody>
          <a:bodyPr/>
          <a:lstStyle/>
          <a:p>
            <a:fld id="{34B7E4EF-A1BD-40F4-AB7B-04F084DD991D}" type="slidenum">
              <a:rPr lang="en-US" smtClean="0"/>
              <a:pPr/>
              <a:t>3</a:t>
            </a:fld>
            <a:endParaRPr lang="en-US" dirty="0"/>
          </a:p>
        </p:txBody>
      </p:sp>
      <p:sp>
        <p:nvSpPr>
          <p:cNvPr id="4" name="Date Placeholder 3">
            <a:extLst>
              <a:ext uri="{FF2B5EF4-FFF2-40B4-BE49-F238E27FC236}">
                <a16:creationId xmlns:a16="http://schemas.microsoft.com/office/drawing/2014/main" xmlns="" id="{7995B8DA-8A80-49F4-9FF4-1C6BF5EFBAD9}"/>
              </a:ext>
            </a:extLst>
          </p:cNvPr>
          <p:cNvSpPr>
            <a:spLocks noGrp="1"/>
          </p:cNvSpPr>
          <p:nvPr>
            <p:ph type="dt" sz="half" idx="10"/>
          </p:nvPr>
        </p:nvSpPr>
        <p:spPr/>
        <p:txBody>
          <a:bodyPr/>
          <a:lstStyle/>
          <a:p>
            <a:fld id="{420B8D77-DF38-48DC-8B6A-112D1E4550EB}" type="datetime1">
              <a:rPr lang="en-US" smtClean="0"/>
              <a:pPr/>
              <a:t>11/10/2022</a:t>
            </a:fld>
            <a:endParaRPr lang="en-US" dirty="0"/>
          </a:p>
        </p:txBody>
      </p:sp>
    </p:spTree>
    <p:extLst>
      <p:ext uri="{BB962C8B-B14F-4D97-AF65-F5344CB8AC3E}">
        <p14:creationId xmlns:p14="http://schemas.microsoft.com/office/powerpoint/2010/main" xmlns="" val="403216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217170"/>
            <a:ext cx="10972800" cy="609918"/>
          </a:xfrm>
        </p:spPr>
        <p:txBody>
          <a:bodyPr>
            <a:normAutofit fontScale="90000"/>
          </a:bodyPr>
          <a:lstStyle/>
          <a:p>
            <a:r>
              <a:rPr lang="en-US" sz="4900" b="1" dirty="0">
                <a:solidFill>
                  <a:schemeClr val="bg1"/>
                </a:solidFill>
              </a:rPr>
              <a:t>Try And Catch Blocks </a:t>
            </a:r>
            <a:r>
              <a:rPr lang="en-US" dirty="0">
                <a:solidFill>
                  <a:srgbClr val="FF0000"/>
                </a:solidFill>
              </a:rPr>
              <a:t/>
            </a:r>
            <a:br>
              <a:rPr lang="en-US" dirty="0">
                <a:solidFill>
                  <a:srgbClr val="FF0000"/>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738554" y="827088"/>
            <a:ext cx="11172092" cy="5611811"/>
          </a:xfrm>
        </p:spPr>
        <p:txBody>
          <a:bodyPr>
            <a:normAutofit/>
          </a:bodyPr>
          <a:lstStyle/>
          <a:p>
            <a:pPr algn="just"/>
            <a:r>
              <a:rPr lang="en-US" dirty="0"/>
              <a:t>Try block is used to enclose the code that might throw an exception.</a:t>
            </a:r>
          </a:p>
          <a:p>
            <a:pPr algn="just"/>
            <a:r>
              <a:rPr lang="en-US" dirty="0"/>
              <a:t> It must be used within the method. </a:t>
            </a:r>
          </a:p>
          <a:p>
            <a:pPr algn="just"/>
            <a:r>
              <a:rPr lang="en-US" dirty="0"/>
              <a:t>If an exception occurs at the particular statement in the try block, the rest of the block code will not execute. </a:t>
            </a:r>
          </a:p>
          <a:p>
            <a:pPr algn="just"/>
            <a:r>
              <a:rPr lang="en-US" dirty="0"/>
              <a:t>not to keep the code in try block that will not throw an exception.</a:t>
            </a:r>
          </a:p>
          <a:p>
            <a:pPr algn="just"/>
            <a:r>
              <a:rPr lang="en-US" dirty="0"/>
              <a:t>Try block must be followed by either catch or finally or both .</a:t>
            </a:r>
          </a:p>
          <a:p>
            <a:pPr algn="just"/>
            <a:r>
              <a:rPr lang="en-US" dirty="0"/>
              <a:t>For each try block there can be one or more catch blocks, but only one finally block.</a:t>
            </a:r>
          </a:p>
          <a:p>
            <a:pPr algn="just"/>
            <a:endParaRPr lang="en-US" dirty="0"/>
          </a:p>
          <a:p>
            <a:pPr algn="just">
              <a:buNone/>
            </a:pPr>
            <a:endParaRPr lang="en-US" dirty="0"/>
          </a:p>
          <a:p>
            <a:pPr algn="just"/>
            <a:endParaRPr lang="en-US" dirty="0"/>
          </a:p>
        </p:txBody>
      </p:sp>
      <p:sp>
        <p:nvSpPr>
          <p:cNvPr id="4" name="Slide Number Placeholder 3">
            <a:extLst>
              <a:ext uri="{FF2B5EF4-FFF2-40B4-BE49-F238E27FC236}">
                <a16:creationId xmlns:a16="http://schemas.microsoft.com/office/drawing/2014/main" xmlns="" id="{B2C89A1D-1D39-4821-9140-89984F42672F}"/>
              </a:ext>
            </a:extLst>
          </p:cNvPr>
          <p:cNvSpPr>
            <a:spLocks noGrp="1"/>
          </p:cNvSpPr>
          <p:nvPr>
            <p:ph type="sldNum" sz="quarter" idx="12"/>
          </p:nvPr>
        </p:nvSpPr>
        <p:spPr/>
        <p:txBody>
          <a:bodyPr/>
          <a:lstStyle/>
          <a:p>
            <a:fld id="{34B7E4EF-A1BD-40F4-AB7B-04F084DD991D}" type="slidenum">
              <a:rPr lang="en-US" smtClean="0"/>
              <a:pPr/>
              <a:t>4</a:t>
            </a:fld>
            <a:endParaRPr lang="en-US" dirty="0"/>
          </a:p>
        </p:txBody>
      </p:sp>
      <p:sp>
        <p:nvSpPr>
          <p:cNvPr id="5" name="Date Placeholder 4">
            <a:extLst>
              <a:ext uri="{FF2B5EF4-FFF2-40B4-BE49-F238E27FC236}">
                <a16:creationId xmlns:a16="http://schemas.microsoft.com/office/drawing/2014/main" xmlns="" id="{691FB569-ABBA-43EB-B75F-3B66515CA55A}"/>
              </a:ext>
            </a:extLst>
          </p:cNvPr>
          <p:cNvSpPr>
            <a:spLocks noGrp="1"/>
          </p:cNvSpPr>
          <p:nvPr>
            <p:ph type="dt" sz="half" idx="10"/>
          </p:nvPr>
        </p:nvSpPr>
        <p:spPr/>
        <p:txBody>
          <a:bodyPr/>
          <a:lstStyle/>
          <a:p>
            <a:fld id="{92C0F3AC-FC4F-497F-9D0B-4781996EEBC3}" type="datetime1">
              <a:rPr lang="en-US" smtClean="0"/>
              <a:pPr/>
              <a:t>11/10/2022</a:t>
            </a:fld>
            <a:endParaRPr lang="en-US" dirty="0"/>
          </a:p>
        </p:txBody>
      </p:sp>
    </p:spTree>
    <p:extLst>
      <p:ext uri="{BB962C8B-B14F-4D97-AF65-F5344CB8AC3E}">
        <p14:creationId xmlns:p14="http://schemas.microsoft.com/office/powerpoint/2010/main" xmlns="" val="318469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217170"/>
            <a:ext cx="10972800" cy="609918"/>
          </a:xfrm>
        </p:spPr>
        <p:txBody>
          <a:bodyPr>
            <a:normAutofit fontScale="90000"/>
          </a:bodyPr>
          <a:lstStyle/>
          <a:p>
            <a:r>
              <a:rPr lang="en-US" sz="4900" b="1" dirty="0">
                <a:solidFill>
                  <a:schemeClr val="bg1"/>
                </a:solidFill>
              </a:rPr>
              <a:t>Try And Catch Blocks </a:t>
            </a:r>
            <a:r>
              <a:rPr lang="en-US" dirty="0">
                <a:solidFill>
                  <a:srgbClr val="FF0000"/>
                </a:solidFill>
              </a:rPr>
              <a:t/>
            </a:r>
            <a:br>
              <a:rPr lang="en-US" dirty="0">
                <a:solidFill>
                  <a:srgbClr val="FF0000"/>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738554" y="827088"/>
            <a:ext cx="11172092" cy="5611811"/>
          </a:xfrm>
        </p:spPr>
        <p:txBody>
          <a:bodyPr>
            <a:normAutofit/>
          </a:bodyPr>
          <a:lstStyle/>
          <a:p>
            <a:pPr algn="just"/>
            <a:r>
              <a:rPr lang="en-US" dirty="0"/>
              <a:t>catch block is used to handle the Exception by declaring the type of exception within the parameter. </a:t>
            </a:r>
          </a:p>
          <a:p>
            <a:pPr algn="just"/>
            <a:r>
              <a:rPr lang="en-US" smtClean="0"/>
              <a:t>catch </a:t>
            </a:r>
            <a:r>
              <a:rPr lang="en-US" dirty="0"/>
              <a:t>block must be used after the try block only. </a:t>
            </a:r>
          </a:p>
          <a:p>
            <a:pPr algn="just"/>
            <a:r>
              <a:rPr lang="en-US" dirty="0"/>
              <a:t>Finally block is  optional.</a:t>
            </a:r>
          </a:p>
          <a:p>
            <a:r>
              <a:rPr lang="en-US" b="1" dirty="0"/>
              <a:t>finally block</a:t>
            </a:r>
            <a:r>
              <a:rPr lang="en-US" dirty="0"/>
              <a:t> is a block used to execute important code such as closing the connection, etc.</a:t>
            </a:r>
          </a:p>
          <a:p>
            <a:r>
              <a:rPr lang="en-US" dirty="0"/>
              <a:t>Java finally block is always executed whether an exception is handled or not. </a:t>
            </a:r>
          </a:p>
          <a:p>
            <a:r>
              <a:rPr lang="en-US" dirty="0"/>
              <a:t>So , it contains all the necessary statements that need to be printed regardless of the exception occurs or not.</a:t>
            </a:r>
          </a:p>
          <a:p>
            <a:pPr algn="just"/>
            <a:endParaRPr lang="en-US" dirty="0"/>
          </a:p>
        </p:txBody>
      </p:sp>
      <p:sp>
        <p:nvSpPr>
          <p:cNvPr id="4" name="Slide Number Placeholder 3">
            <a:extLst>
              <a:ext uri="{FF2B5EF4-FFF2-40B4-BE49-F238E27FC236}">
                <a16:creationId xmlns:a16="http://schemas.microsoft.com/office/drawing/2014/main" xmlns="" id="{1B9765C2-A122-418D-A86C-9BCD7B31B293}"/>
              </a:ext>
            </a:extLst>
          </p:cNvPr>
          <p:cNvSpPr>
            <a:spLocks noGrp="1"/>
          </p:cNvSpPr>
          <p:nvPr>
            <p:ph type="sldNum" sz="quarter" idx="12"/>
          </p:nvPr>
        </p:nvSpPr>
        <p:spPr/>
        <p:txBody>
          <a:bodyPr/>
          <a:lstStyle/>
          <a:p>
            <a:fld id="{34B7E4EF-A1BD-40F4-AB7B-04F084DD991D}" type="slidenum">
              <a:rPr lang="en-US" smtClean="0"/>
              <a:pPr/>
              <a:t>5</a:t>
            </a:fld>
            <a:endParaRPr lang="en-US" dirty="0"/>
          </a:p>
        </p:txBody>
      </p:sp>
      <p:sp>
        <p:nvSpPr>
          <p:cNvPr id="5" name="Date Placeholder 4">
            <a:extLst>
              <a:ext uri="{FF2B5EF4-FFF2-40B4-BE49-F238E27FC236}">
                <a16:creationId xmlns:a16="http://schemas.microsoft.com/office/drawing/2014/main" xmlns="" id="{EE1B5C12-4D39-4756-841D-9582823F52B1}"/>
              </a:ext>
            </a:extLst>
          </p:cNvPr>
          <p:cNvSpPr>
            <a:spLocks noGrp="1"/>
          </p:cNvSpPr>
          <p:nvPr>
            <p:ph type="dt" sz="half" idx="10"/>
          </p:nvPr>
        </p:nvSpPr>
        <p:spPr/>
        <p:txBody>
          <a:bodyPr/>
          <a:lstStyle/>
          <a:p>
            <a:fld id="{1A4592E9-E0B5-4D39-877B-4DCA2245F40B}" type="datetime1">
              <a:rPr lang="en-US" smtClean="0"/>
              <a:pPr/>
              <a:t>11/10/2022</a:t>
            </a:fld>
            <a:endParaRPr lang="en-US" dirty="0"/>
          </a:p>
        </p:txBody>
      </p:sp>
    </p:spTree>
    <p:extLst>
      <p:ext uri="{BB962C8B-B14F-4D97-AF65-F5344CB8AC3E}">
        <p14:creationId xmlns:p14="http://schemas.microsoft.com/office/powerpoint/2010/main" xmlns="" val="369511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Try And Catch Blocks</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914400" y="827088"/>
            <a:ext cx="10668000" cy="5764212"/>
          </a:xfrm>
        </p:spPr>
        <p:txBody>
          <a:bodyPr>
            <a:normAutofit/>
          </a:bodyPr>
          <a:lstStyle/>
          <a:p>
            <a:pPr>
              <a:buNone/>
            </a:pPr>
            <a:r>
              <a:rPr lang="en-US" b="1" i="1" dirty="0"/>
              <a:t>try </a:t>
            </a:r>
          </a:p>
          <a:p>
            <a:pPr>
              <a:buNone/>
            </a:pPr>
            <a:r>
              <a:rPr lang="en-US" b="1" i="1" dirty="0"/>
              <a:t>	{ </a:t>
            </a:r>
            <a:r>
              <a:rPr lang="en-US" b="1" i="1" dirty="0">
                <a:solidFill>
                  <a:srgbClr val="7030A0"/>
                </a:solidFill>
              </a:rPr>
              <a:t>//</a:t>
            </a:r>
            <a:r>
              <a:rPr lang="en-US" dirty="0">
                <a:solidFill>
                  <a:srgbClr val="7030A0"/>
                </a:solidFill>
              </a:rPr>
              <a:t> the code you think can raise an exception </a:t>
            </a:r>
            <a:r>
              <a:rPr lang="en-US" b="1" i="1" dirty="0"/>
              <a:t>}</a:t>
            </a:r>
          </a:p>
          <a:p>
            <a:pPr>
              <a:buNone/>
            </a:pPr>
            <a:r>
              <a:rPr lang="en-US" b="1" i="1" dirty="0"/>
              <a:t>catch(</a:t>
            </a:r>
            <a:r>
              <a:rPr lang="en-US" b="1" i="1" dirty="0" err="1"/>
              <a:t>Exception_name</a:t>
            </a:r>
            <a:r>
              <a:rPr lang="en-US" b="1" i="1" dirty="0"/>
              <a:t>  reference_object)	                                                     { </a:t>
            </a:r>
            <a:r>
              <a:rPr lang="en-US" dirty="0">
                <a:solidFill>
                  <a:srgbClr val="FFC000"/>
                </a:solidFill>
              </a:rPr>
              <a:t>// exception handler for ExceptionType1  	</a:t>
            </a:r>
            <a:r>
              <a:rPr lang="en-US" b="1" i="1" dirty="0"/>
              <a:t>}</a:t>
            </a:r>
          </a:p>
          <a:p>
            <a:pPr>
              <a:buNone/>
            </a:pPr>
            <a:r>
              <a:rPr lang="en-US" b="1" i="1" dirty="0"/>
              <a:t>finally	</a:t>
            </a:r>
          </a:p>
          <a:p>
            <a:pPr>
              <a:buNone/>
            </a:pPr>
            <a:r>
              <a:rPr lang="en-US" b="1" i="1" dirty="0"/>
              <a:t>	 { </a:t>
            </a:r>
            <a:r>
              <a:rPr lang="en-US" dirty="0">
                <a:solidFill>
                  <a:srgbClr val="00B050"/>
                </a:solidFill>
              </a:rPr>
              <a:t>//block of code to be executed after try block ends</a:t>
            </a:r>
            <a:r>
              <a:rPr lang="en-US" b="1" i="1" dirty="0">
                <a:solidFill>
                  <a:srgbClr val="00B050"/>
                </a:solidFill>
              </a:rPr>
              <a:t> ; </a:t>
            </a:r>
            <a:r>
              <a:rPr lang="en-US" b="1" i="1" dirty="0"/>
              <a:t>}</a:t>
            </a:r>
          </a:p>
          <a:p>
            <a:pPr>
              <a:buNone/>
            </a:pPr>
            <a:endParaRPr lang="en-US" b="1" i="1" dirty="0"/>
          </a:p>
          <a:p>
            <a:r>
              <a:rPr lang="en-US" b="1" i="1" dirty="0">
                <a:hlinkClick r:id="rId2"/>
              </a:rPr>
              <a:t>Example</a:t>
            </a:r>
            <a:r>
              <a:rPr lang="en-US" b="1" i="1" dirty="0"/>
              <a:t> without Exception handling</a:t>
            </a:r>
          </a:p>
          <a:p>
            <a:r>
              <a:rPr lang="en-US" b="1" i="1" dirty="0">
                <a:hlinkClick r:id="rId3"/>
              </a:rPr>
              <a:t>Example</a:t>
            </a:r>
            <a:r>
              <a:rPr lang="en-US" b="1" i="1" dirty="0"/>
              <a:t> with Exception handling</a:t>
            </a:r>
          </a:p>
          <a:p>
            <a:endParaRPr lang="en-US" b="1" i="1" dirty="0"/>
          </a:p>
          <a:p>
            <a:pPr>
              <a:buNone/>
            </a:pPr>
            <a:endParaRPr lang="en-US" dirty="0"/>
          </a:p>
        </p:txBody>
      </p:sp>
      <p:sp>
        <p:nvSpPr>
          <p:cNvPr id="4" name="Slide Number Placeholder 3">
            <a:extLst>
              <a:ext uri="{FF2B5EF4-FFF2-40B4-BE49-F238E27FC236}">
                <a16:creationId xmlns:a16="http://schemas.microsoft.com/office/drawing/2014/main" xmlns="" id="{C4612BD2-E3CB-42A5-91FF-61CE436004EC}"/>
              </a:ext>
            </a:extLst>
          </p:cNvPr>
          <p:cNvSpPr>
            <a:spLocks noGrp="1"/>
          </p:cNvSpPr>
          <p:nvPr>
            <p:ph type="sldNum" sz="quarter" idx="12"/>
          </p:nvPr>
        </p:nvSpPr>
        <p:spPr/>
        <p:txBody>
          <a:bodyPr/>
          <a:lstStyle/>
          <a:p>
            <a:fld id="{34B7E4EF-A1BD-40F4-AB7B-04F084DD991D}" type="slidenum">
              <a:rPr lang="en-US" smtClean="0"/>
              <a:pPr/>
              <a:t>6</a:t>
            </a:fld>
            <a:endParaRPr lang="en-US" dirty="0"/>
          </a:p>
        </p:txBody>
      </p:sp>
      <p:sp>
        <p:nvSpPr>
          <p:cNvPr id="5" name="Date Placeholder 4">
            <a:extLst>
              <a:ext uri="{FF2B5EF4-FFF2-40B4-BE49-F238E27FC236}">
                <a16:creationId xmlns:a16="http://schemas.microsoft.com/office/drawing/2014/main" xmlns="" id="{A80D9123-5CA1-4BAE-9946-BBF99708D607}"/>
              </a:ext>
            </a:extLst>
          </p:cNvPr>
          <p:cNvSpPr>
            <a:spLocks noGrp="1"/>
          </p:cNvSpPr>
          <p:nvPr>
            <p:ph type="dt" sz="half" idx="10"/>
          </p:nvPr>
        </p:nvSpPr>
        <p:spPr/>
        <p:txBody>
          <a:bodyPr/>
          <a:lstStyle/>
          <a:p>
            <a:fld id="{C104CE42-E90C-40A7-8764-FB6652799776}" type="datetime1">
              <a:rPr lang="en-US" smtClean="0"/>
              <a:pPr/>
              <a:t>11/10/2022</a:t>
            </a:fld>
            <a:endParaRPr lang="en-US" dirty="0"/>
          </a:p>
        </p:txBody>
      </p:sp>
    </p:spTree>
    <p:extLst>
      <p:ext uri="{BB962C8B-B14F-4D97-AF65-F5344CB8AC3E}">
        <p14:creationId xmlns:p14="http://schemas.microsoft.com/office/powerpoint/2010/main" xmlns="" val="11548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Try And Catch Blocks</a:t>
            </a:r>
            <a:endParaRPr lang="en-IN" b="1" dirty="0">
              <a:solidFill>
                <a:schemeClr val="bg1"/>
              </a:solidFill>
            </a:endParaRPr>
          </a:p>
        </p:txBody>
      </p:sp>
      <p:sp>
        <p:nvSpPr>
          <p:cNvPr id="4" name="Slide Number Placeholder 3">
            <a:extLst>
              <a:ext uri="{FF2B5EF4-FFF2-40B4-BE49-F238E27FC236}">
                <a16:creationId xmlns:a16="http://schemas.microsoft.com/office/drawing/2014/main" xmlns="" id="{C4612BD2-E3CB-42A5-91FF-61CE436004EC}"/>
              </a:ext>
            </a:extLst>
          </p:cNvPr>
          <p:cNvSpPr>
            <a:spLocks noGrp="1"/>
          </p:cNvSpPr>
          <p:nvPr>
            <p:ph type="sldNum" sz="quarter" idx="12"/>
          </p:nvPr>
        </p:nvSpPr>
        <p:spPr/>
        <p:txBody>
          <a:bodyPr/>
          <a:lstStyle/>
          <a:p>
            <a:fld id="{34B7E4EF-A1BD-40F4-AB7B-04F084DD991D}" type="slidenum">
              <a:rPr lang="en-US" smtClean="0"/>
              <a:pPr/>
              <a:t>7</a:t>
            </a:fld>
            <a:endParaRPr lang="en-US" dirty="0"/>
          </a:p>
        </p:txBody>
      </p:sp>
      <p:sp>
        <p:nvSpPr>
          <p:cNvPr id="5" name="Date Placeholder 4">
            <a:extLst>
              <a:ext uri="{FF2B5EF4-FFF2-40B4-BE49-F238E27FC236}">
                <a16:creationId xmlns:a16="http://schemas.microsoft.com/office/drawing/2014/main" xmlns="" id="{A80D9123-5CA1-4BAE-9946-BBF99708D607}"/>
              </a:ext>
            </a:extLst>
          </p:cNvPr>
          <p:cNvSpPr>
            <a:spLocks noGrp="1"/>
          </p:cNvSpPr>
          <p:nvPr>
            <p:ph type="dt" sz="half" idx="10"/>
          </p:nvPr>
        </p:nvSpPr>
        <p:spPr/>
        <p:txBody>
          <a:bodyPr/>
          <a:lstStyle/>
          <a:p>
            <a:fld id="{C104CE42-E90C-40A7-8764-FB6652799776}" type="datetime1">
              <a:rPr lang="en-US" smtClean="0"/>
              <a:pPr/>
              <a:t>11/10/2022</a:t>
            </a:fld>
            <a:endParaRPr lang="en-US" dirty="0"/>
          </a:p>
        </p:txBody>
      </p:sp>
      <p:sp>
        <p:nvSpPr>
          <p:cNvPr id="6" name="Content Placeholder 5"/>
          <p:cNvSpPr>
            <a:spLocks noGrp="1"/>
          </p:cNvSpPr>
          <p:nvPr>
            <p:ph idx="1"/>
          </p:nvPr>
        </p:nvSpPr>
        <p:spPr/>
        <p:txBody>
          <a:bodyPr/>
          <a:lstStyle/>
          <a:p>
            <a:endParaRPr lang="en-US"/>
          </a:p>
        </p:txBody>
      </p:sp>
      <p:grpSp>
        <p:nvGrpSpPr>
          <p:cNvPr id="9" name="Group 8"/>
          <p:cNvGrpSpPr/>
          <p:nvPr/>
        </p:nvGrpSpPr>
        <p:grpSpPr>
          <a:xfrm>
            <a:off x="609600" y="841829"/>
            <a:ext cx="11045371" cy="5196114"/>
            <a:chOff x="609600" y="841829"/>
            <a:chExt cx="11045371" cy="5196114"/>
          </a:xfrm>
        </p:grpSpPr>
        <p:pic>
          <p:nvPicPr>
            <p:cNvPr id="1026" name="Picture 2"/>
            <p:cNvPicPr>
              <a:picLocks noChangeAspect="1" noChangeArrowheads="1"/>
            </p:cNvPicPr>
            <p:nvPr/>
          </p:nvPicPr>
          <p:blipFill>
            <a:blip r:embed="rId2"/>
            <a:srcRect/>
            <a:stretch>
              <a:fillRect/>
            </a:stretch>
          </p:blipFill>
          <p:spPr bwMode="auto">
            <a:xfrm>
              <a:off x="609600" y="841829"/>
              <a:ext cx="11045371" cy="5196114"/>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9261021" y="5602968"/>
              <a:ext cx="2248807" cy="353384"/>
            </a:xfrm>
            <a:prstGeom prst="rect">
              <a:avLst/>
            </a:prstGeom>
            <a:noFill/>
            <a:ln w="9525">
              <a:noFill/>
              <a:miter lim="800000"/>
              <a:headEnd/>
              <a:tailEnd/>
            </a:ln>
          </p:spPr>
        </p:pic>
      </p:grpSp>
    </p:spTree>
    <p:extLst>
      <p:ext uri="{BB962C8B-B14F-4D97-AF65-F5344CB8AC3E}">
        <p14:creationId xmlns:p14="http://schemas.microsoft.com/office/powerpoint/2010/main" xmlns="" val="115485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normAutofit/>
          </a:bodyPr>
          <a:lstStyle/>
          <a:p>
            <a:r>
              <a:rPr lang="en-US" b="1" dirty="0">
                <a:solidFill>
                  <a:schemeClr val="bg1"/>
                </a:solidFill>
              </a:rPr>
              <a:t>Multi-catch block</a:t>
            </a:r>
          </a:p>
        </p:txBody>
      </p:sp>
      <p:pic>
        <p:nvPicPr>
          <p:cNvPr id="8" name="Picture 2">
            <a:extLst>
              <a:ext uri="{FF2B5EF4-FFF2-40B4-BE49-F238E27FC236}">
                <a16:creationId xmlns:a16="http://schemas.microsoft.com/office/drawing/2014/main" xmlns="" id="{BF789F10-D0CC-4903-A775-0A0BCAF1C07D}"/>
              </a:ext>
            </a:extLst>
          </p:cNvPr>
          <p:cNvPicPr>
            <a:picLocks noGrp="1" noChangeAspect="1" noChangeArrowheads="1"/>
          </p:cNvPicPr>
          <p:nvPr>
            <p:ph idx="1"/>
          </p:nvPr>
        </p:nvPicPr>
        <p:blipFill>
          <a:blip r:embed="rId2" cstate="print"/>
          <a:srcRect/>
          <a:stretch>
            <a:fillRect/>
          </a:stretch>
        </p:blipFill>
        <p:spPr bwMode="auto">
          <a:xfrm>
            <a:off x="6557010" y="1524000"/>
            <a:ext cx="5219700" cy="3115469"/>
          </a:xfrm>
          <a:prstGeom prst="rect">
            <a:avLst/>
          </a:prstGeom>
          <a:noFill/>
          <a:ln w="9525">
            <a:noFill/>
            <a:miter lim="800000"/>
            <a:headEnd/>
            <a:tailEnd/>
          </a:ln>
        </p:spPr>
      </p:pic>
      <p:sp>
        <p:nvSpPr>
          <p:cNvPr id="10" name="Content Placeholder 2">
            <a:extLst>
              <a:ext uri="{FF2B5EF4-FFF2-40B4-BE49-F238E27FC236}">
                <a16:creationId xmlns:a16="http://schemas.microsoft.com/office/drawing/2014/main" xmlns="" id="{1F221AFA-ECDA-4C51-ABBC-C01B2CC71B93}"/>
              </a:ext>
            </a:extLst>
          </p:cNvPr>
          <p:cNvSpPr txBox="1">
            <a:spLocks/>
          </p:cNvSpPr>
          <p:nvPr/>
        </p:nvSpPr>
        <p:spPr>
          <a:xfrm>
            <a:off x="738554" y="827088"/>
            <a:ext cx="5605096" cy="561181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A try block can be followed by one or more catch blocks. </a:t>
            </a:r>
          </a:p>
          <a:p>
            <a:r>
              <a:rPr lang="en-US" dirty="0"/>
              <a:t>At a time only one exception occurs and at a time only one catch block is executed.</a:t>
            </a:r>
          </a:p>
          <a:p>
            <a:r>
              <a:rPr lang="en-US" dirty="0"/>
              <a:t>All catch blocks must be ordered from most specific to most general, i.e. catch for </a:t>
            </a:r>
            <a:r>
              <a:rPr lang="en-US" dirty="0" err="1"/>
              <a:t>ArithmeticException</a:t>
            </a:r>
            <a:r>
              <a:rPr lang="en-US" dirty="0"/>
              <a:t> must come before catch for Exception(</a:t>
            </a:r>
            <a:r>
              <a:rPr lang="en-US" dirty="0" err="1"/>
              <a:t>i.e.super</a:t>
            </a:r>
            <a:r>
              <a:rPr lang="en-US" dirty="0"/>
              <a:t> class)</a:t>
            </a:r>
          </a:p>
        </p:txBody>
      </p:sp>
      <p:sp>
        <p:nvSpPr>
          <p:cNvPr id="3" name="Rectangle 2">
            <a:extLst>
              <a:ext uri="{FF2B5EF4-FFF2-40B4-BE49-F238E27FC236}">
                <a16:creationId xmlns:a16="http://schemas.microsoft.com/office/drawing/2014/main" xmlns="" id="{0645C9C1-EE99-4770-AD95-E81AF8ABB5CC}"/>
              </a:ext>
            </a:extLst>
          </p:cNvPr>
          <p:cNvSpPr/>
          <p:nvPr/>
        </p:nvSpPr>
        <p:spPr>
          <a:xfrm>
            <a:off x="6694170" y="5392380"/>
            <a:ext cx="4105419" cy="584775"/>
          </a:xfrm>
          <a:prstGeom prst="rect">
            <a:avLst/>
          </a:prstGeom>
        </p:spPr>
        <p:txBody>
          <a:bodyPr wrap="none">
            <a:spAutoFit/>
          </a:bodyPr>
          <a:lstStyle/>
          <a:p>
            <a:pPr marL="457200" indent="-457200">
              <a:buFont typeface="Arial" panose="020B0604020202020204" pitchFamily="34" charset="0"/>
              <a:buChar char="•"/>
            </a:pPr>
            <a:r>
              <a:rPr lang="en-US" sz="3200" dirty="0">
                <a:hlinkClick r:id="rId3"/>
              </a:rPr>
              <a:t>Example</a:t>
            </a:r>
            <a:r>
              <a:rPr lang="en-US" sz="3200" dirty="0"/>
              <a:t> Multi-Catch</a:t>
            </a:r>
          </a:p>
        </p:txBody>
      </p:sp>
      <p:sp>
        <p:nvSpPr>
          <p:cNvPr id="4" name="Slide Number Placeholder 3">
            <a:extLst>
              <a:ext uri="{FF2B5EF4-FFF2-40B4-BE49-F238E27FC236}">
                <a16:creationId xmlns:a16="http://schemas.microsoft.com/office/drawing/2014/main" xmlns="" id="{403213DD-BA0D-4C87-9D3E-ECB64C087BAB}"/>
              </a:ext>
            </a:extLst>
          </p:cNvPr>
          <p:cNvSpPr>
            <a:spLocks noGrp="1"/>
          </p:cNvSpPr>
          <p:nvPr>
            <p:ph type="sldNum" sz="quarter" idx="12"/>
          </p:nvPr>
        </p:nvSpPr>
        <p:spPr/>
        <p:txBody>
          <a:bodyPr/>
          <a:lstStyle/>
          <a:p>
            <a:fld id="{34B7E4EF-A1BD-40F4-AB7B-04F084DD991D}" type="slidenum">
              <a:rPr lang="en-US" smtClean="0"/>
              <a:pPr/>
              <a:t>8</a:t>
            </a:fld>
            <a:endParaRPr lang="en-US" dirty="0"/>
          </a:p>
        </p:txBody>
      </p:sp>
      <p:sp>
        <p:nvSpPr>
          <p:cNvPr id="5" name="Date Placeholder 4">
            <a:extLst>
              <a:ext uri="{FF2B5EF4-FFF2-40B4-BE49-F238E27FC236}">
                <a16:creationId xmlns:a16="http://schemas.microsoft.com/office/drawing/2014/main" xmlns="" id="{85777B30-2550-4BEC-9B32-7E42B084C617}"/>
              </a:ext>
            </a:extLst>
          </p:cNvPr>
          <p:cNvSpPr>
            <a:spLocks noGrp="1"/>
          </p:cNvSpPr>
          <p:nvPr>
            <p:ph type="dt" sz="half" idx="10"/>
          </p:nvPr>
        </p:nvSpPr>
        <p:spPr/>
        <p:txBody>
          <a:bodyPr/>
          <a:lstStyle/>
          <a:p>
            <a:fld id="{B859B300-4A07-4F36-9F65-86826BB284FC}" type="datetime1">
              <a:rPr lang="en-US" smtClean="0"/>
              <a:pPr/>
              <a:t>11/10/2022</a:t>
            </a:fld>
            <a:endParaRPr lang="en-US" dirty="0"/>
          </a:p>
        </p:txBody>
      </p:sp>
    </p:spTree>
    <p:extLst>
      <p:ext uri="{BB962C8B-B14F-4D97-AF65-F5344CB8AC3E}">
        <p14:creationId xmlns:p14="http://schemas.microsoft.com/office/powerpoint/2010/main" xmlns="" val="217462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finally block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0972800" cy="5611811"/>
          </a:xfrm>
        </p:spPr>
        <p:txBody>
          <a:bodyPr>
            <a:normAutofit/>
          </a:bodyPr>
          <a:lstStyle/>
          <a:p>
            <a:r>
              <a:rPr lang="en-US" b="1" dirty="0"/>
              <a:t>finally block</a:t>
            </a:r>
            <a:r>
              <a:rPr lang="en-US" dirty="0"/>
              <a:t> is a block used to execute important code such as closing the </a:t>
            </a:r>
            <a:r>
              <a:rPr lang="en-US" dirty="0" smtClean="0"/>
              <a:t>connection, freeing up resources, cleaning up code, close  </a:t>
            </a:r>
            <a:r>
              <a:rPr lang="en-US" dirty="0" err="1" smtClean="0"/>
              <a:t>iostream</a:t>
            </a:r>
            <a:r>
              <a:rPr lang="en-US" dirty="0" smtClean="0"/>
              <a:t> etc</a:t>
            </a:r>
            <a:r>
              <a:rPr lang="en-US" dirty="0"/>
              <a:t>.</a:t>
            </a:r>
          </a:p>
          <a:p>
            <a:r>
              <a:rPr lang="en-US" dirty="0"/>
              <a:t>Java finally block is always executed whether an exception is handled or not. </a:t>
            </a:r>
            <a:endParaRPr lang="en-US" dirty="0" smtClean="0"/>
          </a:p>
          <a:p>
            <a:r>
              <a:rPr lang="en-US" dirty="0" smtClean="0"/>
              <a:t>A java finally block is used to prevent resource leak.</a:t>
            </a:r>
            <a:endParaRPr lang="en-US" dirty="0"/>
          </a:p>
          <a:p>
            <a:r>
              <a:rPr lang="en-US" dirty="0"/>
              <a:t>it contains all the necessary statements that need to be printed regardless of the exception occurs or not.</a:t>
            </a:r>
          </a:p>
          <a:p>
            <a:r>
              <a:rPr lang="en-US" dirty="0"/>
              <a:t>The finally block follows the try-catch block.</a:t>
            </a:r>
          </a:p>
          <a:p>
            <a:r>
              <a:rPr lang="en-US" dirty="0" smtClean="0">
                <a:hlinkClick r:id="rId2"/>
              </a:rPr>
              <a:t>Example</a:t>
            </a:r>
            <a:r>
              <a:rPr lang="en-US" dirty="0" smtClean="0"/>
              <a:t>1                              </a:t>
            </a:r>
            <a:r>
              <a:rPr lang="en-US" dirty="0" smtClean="0">
                <a:hlinkClick r:id="rId3"/>
              </a:rPr>
              <a:t>Example</a:t>
            </a:r>
            <a:r>
              <a:rPr lang="en-US" dirty="0" smtClean="0"/>
              <a:t>2</a:t>
            </a:r>
            <a:endParaRPr lang="en-US" dirty="0"/>
          </a:p>
          <a:p>
            <a:pPr algn="just"/>
            <a:endParaRPr lang="en-US" dirty="0"/>
          </a:p>
        </p:txBody>
      </p:sp>
      <p:sp>
        <p:nvSpPr>
          <p:cNvPr id="4" name="Slide Number Placeholder 3">
            <a:extLst>
              <a:ext uri="{FF2B5EF4-FFF2-40B4-BE49-F238E27FC236}">
                <a16:creationId xmlns:a16="http://schemas.microsoft.com/office/drawing/2014/main" xmlns="" id="{FC30941E-FEB5-46AF-9C18-11A3D4900EB9}"/>
              </a:ext>
            </a:extLst>
          </p:cNvPr>
          <p:cNvSpPr>
            <a:spLocks noGrp="1"/>
          </p:cNvSpPr>
          <p:nvPr>
            <p:ph type="sldNum" sz="quarter" idx="12"/>
          </p:nvPr>
        </p:nvSpPr>
        <p:spPr/>
        <p:txBody>
          <a:bodyPr/>
          <a:lstStyle/>
          <a:p>
            <a:fld id="{34B7E4EF-A1BD-40F4-AB7B-04F084DD991D}" type="slidenum">
              <a:rPr lang="en-US" smtClean="0"/>
              <a:pPr/>
              <a:t>9</a:t>
            </a:fld>
            <a:endParaRPr lang="en-US" dirty="0"/>
          </a:p>
        </p:txBody>
      </p:sp>
      <p:sp>
        <p:nvSpPr>
          <p:cNvPr id="5" name="Date Placeholder 4">
            <a:extLst>
              <a:ext uri="{FF2B5EF4-FFF2-40B4-BE49-F238E27FC236}">
                <a16:creationId xmlns:a16="http://schemas.microsoft.com/office/drawing/2014/main" xmlns="" id="{5C2899A8-2A0B-4BBF-8283-7CC44AC06D84}"/>
              </a:ext>
            </a:extLst>
          </p:cNvPr>
          <p:cNvSpPr>
            <a:spLocks noGrp="1"/>
          </p:cNvSpPr>
          <p:nvPr>
            <p:ph type="dt" sz="half" idx="10"/>
          </p:nvPr>
        </p:nvSpPr>
        <p:spPr/>
        <p:txBody>
          <a:bodyPr/>
          <a:lstStyle/>
          <a:p>
            <a:fld id="{CDA7F77F-DDD8-4DEA-A108-1AF3E46A958B}" type="datetime1">
              <a:rPr lang="en-US" smtClean="0"/>
              <a:pPr/>
              <a:t>11/10/2022</a:t>
            </a:fld>
            <a:endParaRPr lang="en-US" dirty="0"/>
          </a:p>
        </p:txBody>
      </p:sp>
    </p:spTree>
    <p:extLst>
      <p:ext uri="{BB962C8B-B14F-4D97-AF65-F5344CB8AC3E}">
        <p14:creationId xmlns:p14="http://schemas.microsoft.com/office/powerpoint/2010/main" xmlns="" val="136273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OP_21-22" id="{3BB6369F-73EF-4F0F-872D-38F434AC5059}" vid="{1DF60808-1836-4FC8-BCA8-1518923398BB}"/>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1" id="{80ADAB7D-A020-4056-A91E-AB977729C1C2}" vid="{3CDE05E5-7F5C-42B8-9293-3D2A49FC2B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purl.org/dc/elements/1.1/"/>
    <ds:schemaRef ds:uri="http://purl.org/dc/terms/"/>
    <ds:schemaRef ds:uri="http://purl.org/dc/dcmitype/"/>
    <ds:schemaRef ds:uri="http://schemas.microsoft.com/office/infopath/2007/PartnerControls"/>
    <ds:schemaRef ds:uri="16c05727-aa75-4e4a-9b5f-8a80a1165891"/>
    <ds:schemaRef ds:uri="71af3243-3dd4-4a8d-8c0d-dd76da1f02a5"/>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{6D2A1871-C02E-43C0-8717-5684970A3C60}tf78438558_win32</Template>
  <TotalTime>12127</TotalTime>
  <Words>745</Words>
  <Application>Microsoft Office PowerPoint</Application>
  <PresentationFormat>Custom</PresentationFormat>
  <Paragraphs>119</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Theme1</vt:lpstr>
      <vt:lpstr>Object Oriented Programming</vt:lpstr>
      <vt:lpstr>Section 2 Lecture – 22 </vt:lpstr>
      <vt:lpstr>Ways of handling exception</vt:lpstr>
      <vt:lpstr>Try And Catch Blocks  </vt:lpstr>
      <vt:lpstr>Try And Catch Blocks  </vt:lpstr>
      <vt:lpstr>Try And Catch Blocks</vt:lpstr>
      <vt:lpstr>Try And Catch Blocks</vt:lpstr>
      <vt:lpstr>Multi-catch block</vt:lpstr>
      <vt:lpstr>finally block </vt:lpstr>
      <vt:lpstr>finally block </vt:lpstr>
      <vt:lpstr>Throw keyword </vt:lpstr>
      <vt:lpstr>Throw keyword </vt:lpstr>
      <vt:lpstr>Throws keyword </vt:lpstr>
      <vt:lpstr>Throws keyword </vt:lpstr>
      <vt:lpstr>Difference between throw and throws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Unit4</dc:title>
  <dc:creator>Varsha Dange</dc:creator>
  <cp:lastModifiedBy>Rahul Dange</cp:lastModifiedBy>
  <cp:revision>168</cp:revision>
  <dcterms:created xsi:type="dcterms:W3CDTF">2021-08-24T09:58:05Z</dcterms:created>
  <dcterms:modified xsi:type="dcterms:W3CDTF">2022-10-11T07:06:50Z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