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 id="2147483687" r:id="rId5"/>
  </p:sldMasterIdLst>
  <p:sldIdLst>
    <p:sldId id="257" r:id="rId6"/>
    <p:sldId id="1525" r:id="rId7"/>
    <p:sldId id="1557" r:id="rId8"/>
    <p:sldId id="1559" r:id="rId9"/>
    <p:sldId id="1560" r:id="rId10"/>
    <p:sldId id="1561" r:id="rId11"/>
    <p:sldId id="1570" r:id="rId12"/>
    <p:sldId id="1571" r:id="rId13"/>
    <p:sldId id="1567" r:id="rId14"/>
    <p:sldId id="1562" r:id="rId15"/>
    <p:sldId id="1566" r:id="rId16"/>
    <p:sldId id="1550" r:id="rId17"/>
    <p:sldId id="1568" r:id="rId18"/>
    <p:sldId id="1569" r:id="rId19"/>
    <p:sldId id="15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nyanesh Kanade" initials="DK" lastIdx="1" clrIdx="0">
    <p:extLst>
      <p:ext uri="{19B8F6BF-5375-455C-9EA6-DF929625EA0E}">
        <p15:presenceInfo xmlns="" xmlns:p15="http://schemas.microsoft.com/office/powerpoint/2012/main" userId="128bfb93f41ac61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DC56B9"/>
    <a:srgbClr val="5CC6D6"/>
    <a:srgbClr val="57903F"/>
    <a:srgbClr val="344529"/>
    <a:srgbClr val="2B3922"/>
    <a:srgbClr val="2E3722"/>
    <a:srgbClr val="FCF7F1"/>
    <a:srgbClr val="B8D233"/>
    <a:srgbClr val="F8D22F"/>
    <a:srgbClr val="F03F2B"/>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19" autoAdjust="0"/>
  </p:normalViewPr>
  <p:slideViewPr>
    <p:cSldViewPr snapToGrid="0">
      <p:cViewPr varScale="1">
        <p:scale>
          <a:sx n="60" d="100"/>
          <a:sy n="60" d="100"/>
        </p:scale>
        <p:origin x="-108" y="-1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AFDDEF9-B2E9-46EA-A5FB-0F55ED130031}" type="datetime1">
              <a:rPr lang="en-US" smtClean="0"/>
              <a:pPr/>
              <a:t>14/10/2022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9242562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B484A6-4302-4DE9-B677-0768C64EA57E}" type="datetime1">
              <a:rPr lang="en-US" smtClean="0"/>
              <a:pPr/>
              <a:t>14/10/2022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875640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BD17423-B3AC-4F71-A3A1-AD699B87C198}" type="datetime1">
              <a:rPr lang="en-US" smtClean="0"/>
              <a:pPr/>
              <a:t>14/10/2022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6354831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0C0817-A112-4847-8014-A94B7D2A4EA3}" type="datetime1">
              <a:rPr lang="en-US" smtClean="0"/>
              <a:pPr/>
              <a:t>14/10/2022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1420533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32B432-ACDA-4023-A761-2BAB76577B62}" type="datetime1">
              <a:rPr lang="en-US" smtClean="0"/>
              <a:pPr/>
              <a:t>14/10/2022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19376513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pPr/>
              <a:t>14/10/2022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344163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186D26-FA5F-4637-B602-B7C2DC34CFD4}" type="datetime1">
              <a:rPr lang="en-US" smtClean="0"/>
              <a:pPr/>
              <a:t>14/10/2022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622821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7F15D8-96D1-4781-BC50-CA8A088B2FE4}" type="datetime1">
              <a:rPr lang="en-US" smtClean="0"/>
              <a:pPr/>
              <a:t>14/10/2022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1851458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9A96C99-B8F8-4528-BD05-0E16E943DC09}" type="datetime1">
              <a:rPr lang="en-US" smtClean="0"/>
              <a:pPr/>
              <a:t>14/10/2022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42434402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pPr/>
              <a:t>14/10/2022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30603581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pPr/>
              <a:t>14/10/2022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1007520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480DAC-05B3-4649-9CBD-3C14F1F71087}" type="datetime1">
              <a:rPr lang="en-US" smtClean="0"/>
              <a:pPr/>
              <a:t>14/10/2022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5171740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14/10/2022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8805796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pPr/>
              <a:t>14/10/2022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3232879156"/>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FA2B21-3FCD-4721-B95C-427943F61125}" type="datetime1">
              <a:rPr lang="en-US" smtClean="0"/>
              <a:pPr/>
              <a:t>14/10/2022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104765959"/>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Rounded Rectangle 3"/>
          <p:cNvSpPr/>
          <p:nvPr/>
        </p:nvSpPr>
        <p:spPr>
          <a:xfrm>
            <a:off x="1117600" y="77450"/>
            <a:ext cx="10261600" cy="457200"/>
          </a:xfrm>
          <a:prstGeom prst="round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sz="1350" dirty="0">
              <a:solidFill>
                <a:schemeClr val="bg1"/>
              </a:solidFill>
            </a:endParaRPr>
          </a:p>
        </p:txBody>
      </p:sp>
      <p:sp>
        <p:nvSpPr>
          <p:cNvPr id="5" name="Text Box 14"/>
          <p:cNvSpPr txBox="1">
            <a:spLocks noChangeArrowheads="1"/>
          </p:cNvSpPr>
          <p:nvPr/>
        </p:nvSpPr>
        <p:spPr bwMode="auto">
          <a:xfrm rot="16198651">
            <a:off x="-3142211" y="3275496"/>
            <a:ext cx="6858028" cy="307007"/>
          </a:xfrm>
          <a:prstGeom prst="rect">
            <a:avLst/>
          </a:prstGeom>
          <a:solidFill>
            <a:srgbClr val="000080"/>
          </a:solidFill>
          <a:ln w="9525">
            <a:noFill/>
            <a:miter lim="800000"/>
            <a:headEnd/>
            <a:tailEnd/>
          </a:ln>
          <a:scene3d>
            <a:camera prst="orthographicFront"/>
            <a:lightRig rig="threePt" dir="t"/>
          </a:scene3d>
          <a:sp3d>
            <a:bevelT/>
            <a:bevelB/>
          </a:sp3d>
        </p:spPr>
        <p:txBody>
          <a:bodyPr tIns="6858" bIns="68580">
            <a:spAutoFit/>
          </a:bodyPr>
          <a:lstStyle/>
          <a:p>
            <a:pPr fontAlgn="auto">
              <a:spcBef>
                <a:spcPct val="50000"/>
              </a:spcBef>
              <a:spcAft>
                <a:spcPts val="0"/>
              </a:spcAft>
              <a:defRPr/>
            </a:pPr>
            <a:r>
              <a:rPr lang="en-US" sz="1500" b="1" dirty="0">
                <a:solidFill>
                  <a:schemeClr val="bg1"/>
                </a:solidFill>
                <a:latin typeface="Verdana" pitchFamily="34" charset="0"/>
                <a:ea typeface="Verdana" pitchFamily="34" charset="0"/>
                <a:cs typeface="Verdana" pitchFamily="34" charset="0"/>
              </a:rPr>
              <a:t>   </a:t>
            </a:r>
            <a:r>
              <a:rPr lang="en-US" sz="1500" b="1" dirty="0" err="1">
                <a:solidFill>
                  <a:schemeClr val="bg1"/>
                </a:solidFill>
                <a:latin typeface="Verdana" pitchFamily="34" charset="0"/>
                <a:ea typeface="Verdana" pitchFamily="34" charset="0"/>
                <a:cs typeface="Verdana" pitchFamily="34" charset="0"/>
              </a:rPr>
              <a:t>Vishwakarma</a:t>
            </a:r>
            <a:r>
              <a:rPr lang="en-US" sz="1500" b="1" dirty="0">
                <a:solidFill>
                  <a:schemeClr val="bg1"/>
                </a:solidFill>
                <a:latin typeface="Verdana" pitchFamily="34" charset="0"/>
                <a:ea typeface="Verdana" pitchFamily="34" charset="0"/>
                <a:cs typeface="Verdana" pitchFamily="34" charset="0"/>
              </a:rPr>
              <a:t>  Institute  of  Technology</a:t>
            </a:r>
          </a:p>
        </p:txBody>
      </p:sp>
      <p:pic>
        <p:nvPicPr>
          <p:cNvPr id="6" name="Picture 43"/>
          <p:cNvPicPr>
            <a:picLocks noChangeAspect="1" noChangeArrowheads="1"/>
          </p:cNvPicPr>
          <p:nvPr/>
        </p:nvPicPr>
        <p:blipFill>
          <a:blip r:embed="rId2" cstate="print"/>
          <a:srcRect/>
          <a:stretch>
            <a:fillRect/>
          </a:stretch>
        </p:blipFill>
        <p:spPr bwMode="auto">
          <a:xfrm>
            <a:off x="2" y="3"/>
            <a:ext cx="596900" cy="614363"/>
          </a:xfrm>
          <a:prstGeom prst="rect">
            <a:avLst/>
          </a:prstGeom>
          <a:noFill/>
          <a:ln w="9525">
            <a:noFill/>
            <a:miter lim="800000"/>
            <a:headEnd/>
            <a:tailEnd/>
          </a:ln>
        </p:spPr>
      </p:pic>
      <p:pic>
        <p:nvPicPr>
          <p:cNvPr id="9" name="Picture 12" descr="C:\Users\HP\Pictures\animations\1.gif"/>
          <p:cNvPicPr>
            <a:picLocks noChangeArrowheads="1"/>
          </p:cNvPicPr>
          <p:nvPr/>
        </p:nvPicPr>
        <p:blipFill>
          <a:blip r:embed="rId3" cstate="print"/>
          <a:srcRect/>
          <a:stretch>
            <a:fillRect/>
          </a:stretch>
        </p:blipFill>
        <p:spPr bwMode="auto">
          <a:xfrm>
            <a:off x="546100" y="581025"/>
            <a:ext cx="11633200" cy="71438"/>
          </a:xfrm>
          <a:prstGeom prst="rect">
            <a:avLst/>
          </a:prstGeom>
          <a:noFill/>
          <a:ln w="9525">
            <a:noFill/>
            <a:miter lim="800000"/>
            <a:headEnd/>
            <a:tailEnd/>
          </a:ln>
        </p:spPr>
      </p:pic>
      <p:sp>
        <p:nvSpPr>
          <p:cNvPr id="7" name="Title Placeholder 1"/>
          <p:cNvSpPr>
            <a:spLocks noGrp="1"/>
          </p:cNvSpPr>
          <p:nvPr>
            <p:ph type="title"/>
          </p:nvPr>
        </p:nvSpPr>
        <p:spPr bwMode="auto">
          <a:xfrm>
            <a:off x="2196893" y="3"/>
            <a:ext cx="7721600" cy="639763"/>
          </a:xfrm>
          <a:prstGeom prst="rect">
            <a:avLst/>
          </a:prstGeom>
          <a:noFill/>
          <a:ln w="9525">
            <a:noFill/>
            <a:miter lim="800000"/>
            <a:headEnd/>
            <a:tailEnd/>
          </a:ln>
        </p:spPr>
        <p:txBody>
          <a:bodyPr>
            <a:normAutofit/>
          </a:bodyPr>
          <a:lstStyle>
            <a:lvl1pPr>
              <a:defRPr sz="2800">
                <a:solidFill>
                  <a:schemeClr val="bg1"/>
                </a:solidFill>
                <a:latin typeface="Verdana" panose="020B0604030504040204" pitchFamily="34" charset="0"/>
                <a:ea typeface="Verdana" panose="020B0604030504040204" pitchFamily="34" charset="0"/>
              </a:defRPr>
            </a:lvl1pPr>
          </a:lstStyle>
          <a:p>
            <a:pPr lvl="0"/>
            <a:r>
              <a:rPr lang="en-US"/>
              <a:t>Click to edit Master title style</a:t>
            </a:r>
            <a:endParaRPr lang="en-US" dirty="0"/>
          </a:p>
        </p:txBody>
      </p:sp>
      <p:sp>
        <p:nvSpPr>
          <p:cNvPr id="8" name="Text Placeholder 2"/>
          <p:cNvSpPr>
            <a:spLocks noGrp="1"/>
          </p:cNvSpPr>
          <p:nvPr>
            <p:ph idx="5"/>
          </p:nvPr>
        </p:nvSpPr>
        <p:spPr bwMode="auto">
          <a:xfrm>
            <a:off x="812800" y="667404"/>
            <a:ext cx="11137464" cy="57333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a:lnSpc>
                <a:spcPct val="150000"/>
              </a:lnSpc>
              <a:defRPr sz="2000">
                <a:latin typeface="Verdana" pitchFamily="34" charset="0"/>
                <a:ea typeface="Verdana" pitchFamily="34" charset="0"/>
                <a:cs typeface="Verdana" pitchFamily="34" charset="0"/>
              </a:defRPr>
            </a:lvl1pPr>
            <a:lvl2pPr>
              <a:lnSpc>
                <a:spcPct val="150000"/>
              </a:lnSpc>
              <a:defRPr sz="2000">
                <a:latin typeface="Verdana" pitchFamily="34" charset="0"/>
                <a:ea typeface="Verdana" pitchFamily="34" charset="0"/>
                <a:cs typeface="Verdana" pitchFamily="34" charset="0"/>
              </a:defRPr>
            </a:lvl2pPr>
            <a:lvl3pPr>
              <a:lnSpc>
                <a:spcPct val="150000"/>
              </a:lnSpc>
              <a:defRPr sz="2000">
                <a:latin typeface="Verdana" pitchFamily="34" charset="0"/>
                <a:ea typeface="Verdana" pitchFamily="34" charset="0"/>
                <a:cs typeface="Verdana" pitchFamily="34" charset="0"/>
              </a:defRPr>
            </a:lvl3pPr>
            <a:lvl4pPr>
              <a:lnSpc>
                <a:spcPct val="150000"/>
              </a:lnSpc>
              <a:defRPr sz="2000">
                <a:latin typeface="Verdana" pitchFamily="34" charset="0"/>
                <a:ea typeface="Verdana" pitchFamily="34" charset="0"/>
                <a:cs typeface="Verdana" pitchFamily="34" charset="0"/>
              </a:defRPr>
            </a:lvl4pPr>
            <a:lvl5pPr>
              <a:lnSpc>
                <a:spcPct val="150000"/>
              </a:lnSpc>
              <a:defRPr sz="2000">
                <a:latin typeface="Verdana" pitchFamily="34" charset="0"/>
                <a:ea typeface="Verdana" pitchFamily="34" charset="0"/>
                <a:cs typeface="Verdana" pitchFamily="34" charset="0"/>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1" name="Footer Placeholder 4"/>
          <p:cNvSpPr>
            <a:spLocks noGrp="1"/>
          </p:cNvSpPr>
          <p:nvPr>
            <p:ph type="ftr" sz="quarter" idx="11"/>
          </p:nvPr>
        </p:nvSpPr>
        <p:spPr>
          <a:xfrm>
            <a:off x="4165600" y="6553200"/>
            <a:ext cx="3860800" cy="260350"/>
          </a:xfrm>
        </p:spPr>
        <p:txBody>
          <a:bodyPr/>
          <a:lstStyle>
            <a:lvl1pPr>
              <a:defRPr/>
            </a:lvl1pPr>
          </a:lstStyle>
          <a:p>
            <a:endParaRPr lang="en-US" dirty="0"/>
          </a:p>
        </p:txBody>
      </p:sp>
      <p:sp>
        <p:nvSpPr>
          <p:cNvPr id="12" name="Slide Number Placeholder 5"/>
          <p:cNvSpPr>
            <a:spLocks noGrp="1"/>
          </p:cNvSpPr>
          <p:nvPr>
            <p:ph type="sldNum" sz="quarter" idx="12"/>
          </p:nvPr>
        </p:nvSpPr>
        <p:spPr>
          <a:xfrm>
            <a:off x="9266864" y="6538422"/>
            <a:ext cx="2844800" cy="260350"/>
          </a:xfrm>
        </p:spPr>
        <p:txBody>
          <a:bodyPr/>
          <a:lstStyle>
            <a:lvl1pPr>
              <a:defRPr/>
            </a:lvl1p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186481436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AFCD43D-CA8C-411A-9A1C-6E2C3205A50C}" type="datetime1">
              <a:rPr lang="en-US" smtClean="0"/>
              <a:pPr/>
              <a:t>14/10/2022</a:t>
            </a:fld>
            <a:endParaRPr lang="en-US"/>
          </a:p>
        </p:txBody>
      </p:sp>
      <p:sp>
        <p:nvSpPr>
          <p:cNvPr id="5" name="Footer Placeholder 4"/>
          <p:cNvSpPr>
            <a:spLocks noGrp="1"/>
          </p:cNvSpPr>
          <p:nvPr>
            <p:ph type="ftr" sz="quarter" idx="11"/>
          </p:nvPr>
        </p:nvSpPr>
        <p:spPr/>
        <p:txBody>
          <a:bodyPr/>
          <a:lstStyle/>
          <a:p>
            <a:r>
              <a:rPr lang="en-US"/>
              <a:t>Object Oriented Programming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78794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2AEFAE0-0EC1-4689-884C-6CED0C723D14}" type="datetime1">
              <a:rPr lang="en-US" smtClean="0"/>
              <a:pPr/>
              <a:t>14/10/2022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8815427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C31F7D3-8CE2-4B3D-A1E8-22F07C27346D}" type="datetime1">
              <a:rPr lang="en-US" smtClean="0"/>
              <a:pPr/>
              <a:t>14/10/2022</a:t>
            </a:fld>
            <a:endParaRPr lang="en-US"/>
          </a:p>
        </p:txBody>
      </p:sp>
      <p:sp>
        <p:nvSpPr>
          <p:cNvPr id="8" name="Footer Placeholder 7"/>
          <p:cNvSpPr>
            <a:spLocks noGrp="1"/>
          </p:cNvSpPr>
          <p:nvPr>
            <p:ph type="ftr" sz="quarter" idx="11"/>
          </p:nvPr>
        </p:nvSpPr>
        <p:spPr/>
        <p:txBody>
          <a:bodyPr/>
          <a:lstStyle/>
          <a:p>
            <a:r>
              <a:rPr lang="en-US"/>
              <a:t>Object Oriented Programming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750465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6948D0-E60B-4F04-AA1D-9A2F9035BE72}" type="datetime1">
              <a:rPr lang="en-US" smtClean="0"/>
              <a:pPr/>
              <a:t>14/10/2022</a:t>
            </a:fld>
            <a:endParaRPr lang="en-US"/>
          </a:p>
        </p:txBody>
      </p:sp>
      <p:sp>
        <p:nvSpPr>
          <p:cNvPr id="4" name="Footer Placeholder 3"/>
          <p:cNvSpPr>
            <a:spLocks noGrp="1"/>
          </p:cNvSpPr>
          <p:nvPr>
            <p:ph type="ftr" sz="quarter" idx="11"/>
          </p:nvPr>
        </p:nvSpPr>
        <p:spPr/>
        <p:txBody>
          <a:bodyPr/>
          <a:lstStyle/>
          <a:p>
            <a:r>
              <a:rPr lang="en-US"/>
              <a:t>Object Oriented Programming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159112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7A3F66-EE36-4B28-87ED-205C9015204C}" type="datetime1">
              <a:rPr lang="en-US" smtClean="0"/>
              <a:pPr/>
              <a:t>14/10/2022</a:t>
            </a:fld>
            <a:endParaRPr lang="en-US"/>
          </a:p>
        </p:txBody>
      </p:sp>
      <p:sp>
        <p:nvSpPr>
          <p:cNvPr id="3" name="Footer Placeholder 2"/>
          <p:cNvSpPr>
            <a:spLocks noGrp="1"/>
          </p:cNvSpPr>
          <p:nvPr>
            <p:ph type="ftr" sz="quarter" idx="11"/>
          </p:nvPr>
        </p:nvSpPr>
        <p:spPr/>
        <p:txBody>
          <a:bodyPr/>
          <a:lstStyle/>
          <a:p>
            <a:r>
              <a:rPr lang="en-US"/>
              <a:t>Object Oriented Programming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637117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B11797-3AF0-46BA-87E9-F30940C1987B}" type="datetime1">
              <a:rPr lang="en-US" smtClean="0"/>
              <a:pPr/>
              <a:t>14/10/2022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3994592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3AD728-763A-4C79-8A54-E453C91DC763}" type="datetime1">
              <a:rPr lang="en-US" smtClean="0"/>
              <a:pPr/>
              <a:t>14/10/2022</a:t>
            </a:fld>
            <a:endParaRPr lang="en-US"/>
          </a:p>
        </p:txBody>
      </p:sp>
      <p:sp>
        <p:nvSpPr>
          <p:cNvPr id="6" name="Footer Placeholder 5"/>
          <p:cNvSpPr>
            <a:spLocks noGrp="1"/>
          </p:cNvSpPr>
          <p:nvPr>
            <p:ph type="ftr" sz="quarter" idx="11"/>
          </p:nvPr>
        </p:nvSpPr>
        <p:spPr/>
        <p:txBody>
          <a:bodyPr/>
          <a:lstStyle/>
          <a:p>
            <a:r>
              <a:rPr lang="en-US"/>
              <a:t>Object Oriented Programming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311467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43C600-3278-4C42-8943-AC4E369A050B}" type="datetime1">
              <a:rPr lang="en-US" smtClean="0"/>
              <a:pPr/>
              <a:t>14/10/2022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Object Oriented Programming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273525912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FA2B21-3FCD-4721-B95C-427943F61125}" type="datetime1">
              <a:rPr lang="en-US" smtClean="0"/>
              <a:pPr/>
              <a:t>14/10/2022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E4EF-A1BD-40F4-AB7B-04F084DD991D}" type="slidenum">
              <a:rPr lang="en-US" smtClean="0"/>
              <a:pPr/>
              <a:t>‹#›</a:t>
            </a:fld>
            <a:endParaRPr lang="en-US" dirty="0"/>
          </a:p>
        </p:txBody>
      </p:sp>
    </p:spTree>
    <p:extLst>
      <p:ext uri="{BB962C8B-B14F-4D97-AF65-F5344CB8AC3E}">
        <p14:creationId xmlns="" xmlns:p14="http://schemas.microsoft.com/office/powerpoint/2010/main" val="266470520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onlinegdb.com/bMot191I-"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onlinegdb.com/ZUrCp9oug" TargetMode="Externa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onlinegdb.com/hcS5tze_K"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nlinegdb.com/cN_pL1CJe"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8C3B467-088C-4F3D-A9A7-105C4E1E20CD}"/>
              </a:ext>
            </a:extLst>
          </p:cNvPr>
          <p:cNvSpPr>
            <a:spLocks noGrp="1"/>
          </p:cNvSpPr>
          <p:nvPr>
            <p:ph type="ctrTitle"/>
          </p:nvPr>
        </p:nvSpPr>
        <p:spPr>
          <a:xfrm>
            <a:off x="6746262" y="2613546"/>
            <a:ext cx="4775075" cy="1630907"/>
          </a:xfrm>
          <a:solidFill>
            <a:srgbClr val="002060"/>
          </a:solidFill>
        </p:spPr>
        <p:txBody>
          <a:bodyPr>
            <a:normAutofit/>
          </a:bodyPr>
          <a:lstStyle/>
          <a:p>
            <a:r>
              <a:rPr lang="en-US" sz="4400" dirty="0">
                <a:solidFill>
                  <a:srgbClr val="FFFF00"/>
                </a:solidFill>
              </a:rPr>
              <a:t>Object Oriented Programming</a:t>
            </a:r>
          </a:p>
        </p:txBody>
      </p:sp>
      <p:sp>
        <p:nvSpPr>
          <p:cNvPr id="3" name="Subtitle 2">
            <a:extLst>
              <a:ext uri="{FF2B5EF4-FFF2-40B4-BE49-F238E27FC236}">
                <a16:creationId xmlns="" xmlns:a16="http://schemas.microsoft.com/office/drawing/2014/main" id="{C8722DDC-8EEE-4A06-8DFE-B44871EAA2CF}"/>
              </a:ext>
            </a:extLst>
          </p:cNvPr>
          <p:cNvSpPr>
            <a:spLocks noGrp="1"/>
          </p:cNvSpPr>
          <p:nvPr>
            <p:ph type="subTitle" idx="1"/>
          </p:nvPr>
        </p:nvSpPr>
        <p:spPr>
          <a:xfrm>
            <a:off x="6746262" y="4598024"/>
            <a:ext cx="4775075" cy="911236"/>
          </a:xfrm>
        </p:spPr>
        <p:txBody>
          <a:bodyPr>
            <a:normAutofit/>
          </a:bodyPr>
          <a:lstStyle/>
          <a:p>
            <a:pPr>
              <a:spcAft>
                <a:spcPts val="600"/>
              </a:spcAft>
            </a:pPr>
            <a:r>
              <a:rPr lang="en-US" sz="4000" b="1" dirty="0">
                <a:ln w="12700" cmpd="sng">
                  <a:solidFill>
                    <a:schemeClr val="accent4"/>
                  </a:solidFill>
                  <a:prstDash val="solid"/>
                </a:ln>
                <a:solidFill>
                  <a:srgbClr val="FF0000"/>
                </a:solidFill>
              </a:rPr>
              <a:t>Prof. Varsha Dange</a:t>
            </a:r>
          </a:p>
        </p:txBody>
      </p:sp>
    </p:spTree>
    <p:extLst>
      <p:ext uri="{BB962C8B-B14F-4D97-AF65-F5344CB8AC3E}">
        <p14:creationId xmlns="" xmlns:p14="http://schemas.microsoft.com/office/powerpoint/2010/main" val="25842807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C7EE5-6820-4287-B9C9-53B3D19B03D2}"/>
              </a:ext>
            </a:extLst>
          </p:cNvPr>
          <p:cNvSpPr>
            <a:spLocks noGrp="1"/>
          </p:cNvSpPr>
          <p:nvPr>
            <p:ph type="title"/>
          </p:nvPr>
        </p:nvSpPr>
        <p:spPr>
          <a:xfrm>
            <a:off x="609600" y="-66903"/>
            <a:ext cx="10972800" cy="769441"/>
          </a:xfrm>
        </p:spPr>
        <p:txBody>
          <a:bodyPr>
            <a:spAutoFit/>
          </a:bodyPr>
          <a:lstStyle/>
          <a:p>
            <a:r>
              <a:rPr lang="en-US" b="1" dirty="0">
                <a:solidFill>
                  <a:schemeClr val="bg1"/>
                </a:solidFill>
              </a:rPr>
              <a:t>Why Abstract class in Java?</a:t>
            </a:r>
            <a:endParaRPr lang="en-IN" b="1" dirty="0">
              <a:solidFill>
                <a:schemeClr val="bg1"/>
              </a:solidFill>
            </a:endParaRPr>
          </a:p>
        </p:txBody>
      </p:sp>
      <p:sp>
        <p:nvSpPr>
          <p:cNvPr id="4" name="Content Placeholder 3">
            <a:extLst>
              <a:ext uri="{FF2B5EF4-FFF2-40B4-BE49-F238E27FC236}">
                <a16:creationId xmlns="" xmlns:a16="http://schemas.microsoft.com/office/drawing/2014/main" id="{584D0C5A-E9E6-4C7E-ABC7-B429CF98D16D}"/>
              </a:ext>
            </a:extLst>
          </p:cNvPr>
          <p:cNvSpPr>
            <a:spLocks noGrp="1"/>
          </p:cNvSpPr>
          <p:nvPr>
            <p:ph idx="1"/>
          </p:nvPr>
        </p:nvSpPr>
        <p:spPr>
          <a:xfrm>
            <a:off x="609600" y="925831"/>
            <a:ext cx="10972800" cy="5486399"/>
          </a:xfrm>
        </p:spPr>
        <p:txBody>
          <a:bodyPr>
            <a:normAutofit/>
          </a:bodyPr>
          <a:lstStyle/>
          <a:p>
            <a:pPr lvl="0">
              <a:defRPr/>
            </a:pPr>
            <a:r>
              <a:rPr lang="en-US" dirty="0"/>
              <a:t>Abstract class is used to declared common characteristics of sub classes .</a:t>
            </a:r>
          </a:p>
          <a:p>
            <a:pPr algn="just"/>
            <a:endParaRPr lang="en-US" dirty="0"/>
          </a:p>
        </p:txBody>
      </p:sp>
      <p:pic>
        <p:nvPicPr>
          <p:cNvPr id="5" name="Picture 2">
            <a:extLst>
              <a:ext uri="{FF2B5EF4-FFF2-40B4-BE49-F238E27FC236}">
                <a16:creationId xmlns="" xmlns:a16="http://schemas.microsoft.com/office/drawing/2014/main" id="{35D187F3-ACB8-4DBF-AED8-49AD24119666}"/>
              </a:ext>
            </a:extLst>
          </p:cNvPr>
          <p:cNvPicPr>
            <a:picLocks noChangeAspect="1" noChangeArrowheads="1"/>
          </p:cNvPicPr>
          <p:nvPr/>
        </p:nvPicPr>
        <p:blipFill>
          <a:blip r:embed="rId2" cstate="print"/>
          <a:srcRect/>
          <a:stretch>
            <a:fillRect/>
          </a:stretch>
        </p:blipFill>
        <p:spPr bwMode="auto">
          <a:xfrm>
            <a:off x="2838450" y="2190750"/>
            <a:ext cx="6324600" cy="3276600"/>
          </a:xfrm>
          <a:prstGeom prst="rect">
            <a:avLst/>
          </a:prstGeom>
          <a:noFill/>
          <a:ln w="9525">
            <a:noFill/>
            <a:miter lim="800000"/>
            <a:headEnd/>
            <a:tailEnd/>
          </a:ln>
        </p:spPr>
      </p:pic>
    </p:spTree>
    <p:extLst>
      <p:ext uri="{BB962C8B-B14F-4D97-AF65-F5344CB8AC3E}">
        <p14:creationId xmlns="" xmlns:p14="http://schemas.microsoft.com/office/powerpoint/2010/main" val="27134118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C7EE5-6820-4287-B9C9-53B3D19B03D2}"/>
              </a:ext>
            </a:extLst>
          </p:cNvPr>
          <p:cNvSpPr>
            <a:spLocks noGrp="1"/>
          </p:cNvSpPr>
          <p:nvPr>
            <p:ph type="title"/>
          </p:nvPr>
        </p:nvSpPr>
        <p:spPr>
          <a:xfrm>
            <a:off x="609600" y="-66903"/>
            <a:ext cx="10972800" cy="769441"/>
          </a:xfrm>
        </p:spPr>
        <p:txBody>
          <a:bodyPr>
            <a:spAutoFit/>
          </a:bodyPr>
          <a:lstStyle/>
          <a:p>
            <a:r>
              <a:rPr lang="en-US" b="1" dirty="0">
                <a:solidFill>
                  <a:schemeClr val="bg1"/>
                </a:solidFill>
              </a:rPr>
              <a:t>Abstract Methods in Java</a:t>
            </a:r>
            <a:endParaRPr lang="en-IN" b="1" dirty="0">
              <a:solidFill>
                <a:schemeClr val="bg1"/>
              </a:solidFill>
            </a:endParaRPr>
          </a:p>
        </p:txBody>
      </p:sp>
      <p:pic>
        <p:nvPicPr>
          <p:cNvPr id="3" name="Picture 2">
            <a:extLst>
              <a:ext uri="{FF2B5EF4-FFF2-40B4-BE49-F238E27FC236}">
                <a16:creationId xmlns="" xmlns:a16="http://schemas.microsoft.com/office/drawing/2014/main" id="{25E07498-45AB-4C64-9231-A039311A47EA}"/>
              </a:ext>
            </a:extLst>
          </p:cNvPr>
          <p:cNvPicPr>
            <a:picLocks noChangeAspect="1"/>
          </p:cNvPicPr>
          <p:nvPr/>
        </p:nvPicPr>
        <p:blipFill>
          <a:blip r:embed="rId2"/>
          <a:stretch>
            <a:fillRect/>
          </a:stretch>
        </p:blipFill>
        <p:spPr>
          <a:xfrm>
            <a:off x="1508760" y="1138237"/>
            <a:ext cx="9166859" cy="4576763"/>
          </a:xfrm>
          <a:prstGeom prst="rect">
            <a:avLst/>
          </a:prstGeom>
        </p:spPr>
      </p:pic>
      <p:sp>
        <p:nvSpPr>
          <p:cNvPr id="5" name="Rectangle 4">
            <a:extLst>
              <a:ext uri="{FF2B5EF4-FFF2-40B4-BE49-F238E27FC236}">
                <a16:creationId xmlns="" xmlns:a16="http://schemas.microsoft.com/office/drawing/2014/main" id="{A23A1843-D307-4658-A43A-F2FC02C420C8}"/>
              </a:ext>
            </a:extLst>
          </p:cNvPr>
          <p:cNvSpPr/>
          <p:nvPr/>
        </p:nvSpPr>
        <p:spPr>
          <a:xfrm flipH="1">
            <a:off x="1508760" y="5919866"/>
            <a:ext cx="2068830" cy="461665"/>
          </a:xfrm>
          <a:prstGeom prst="rect">
            <a:avLst/>
          </a:prstGeom>
        </p:spPr>
        <p:txBody>
          <a:bodyPr wrap="square">
            <a:spAutoFit/>
          </a:bodyPr>
          <a:lstStyle/>
          <a:p>
            <a:r>
              <a:rPr lang="en-US" sz="2400" dirty="0">
                <a:hlinkClick r:id="rId3"/>
              </a:rPr>
              <a:t>Example</a:t>
            </a:r>
            <a:endParaRPr lang="en-US" sz="2400" dirty="0"/>
          </a:p>
        </p:txBody>
      </p:sp>
    </p:spTree>
    <p:extLst>
      <p:ext uri="{BB962C8B-B14F-4D97-AF65-F5344CB8AC3E}">
        <p14:creationId xmlns="" xmlns:p14="http://schemas.microsoft.com/office/powerpoint/2010/main" val="32533847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C7EE5-6820-4287-B9C9-53B3D19B03D2}"/>
              </a:ext>
            </a:extLst>
          </p:cNvPr>
          <p:cNvSpPr>
            <a:spLocks noGrp="1"/>
          </p:cNvSpPr>
          <p:nvPr>
            <p:ph type="title"/>
          </p:nvPr>
        </p:nvSpPr>
        <p:spPr>
          <a:xfrm>
            <a:off x="609600" y="-66903"/>
            <a:ext cx="10972800" cy="769441"/>
          </a:xfrm>
        </p:spPr>
        <p:txBody>
          <a:bodyPr>
            <a:spAutoFit/>
          </a:bodyPr>
          <a:lstStyle/>
          <a:p>
            <a:r>
              <a:rPr lang="en-US" b="1" dirty="0">
                <a:solidFill>
                  <a:schemeClr val="bg1"/>
                </a:solidFill>
              </a:rPr>
              <a:t> Features of Abstract class in Java</a:t>
            </a:r>
            <a:endParaRPr lang="en-IN" b="1" dirty="0">
              <a:solidFill>
                <a:schemeClr val="bg1"/>
              </a:solidFill>
            </a:endParaRPr>
          </a:p>
        </p:txBody>
      </p:sp>
      <p:sp>
        <p:nvSpPr>
          <p:cNvPr id="4" name="Content Placeholder 3">
            <a:extLst>
              <a:ext uri="{FF2B5EF4-FFF2-40B4-BE49-F238E27FC236}">
                <a16:creationId xmlns="" xmlns:a16="http://schemas.microsoft.com/office/drawing/2014/main" id="{3DFE4DAA-3E97-4C2D-9712-3F9190E236CE}"/>
              </a:ext>
            </a:extLst>
          </p:cNvPr>
          <p:cNvSpPr>
            <a:spLocks noGrp="1"/>
          </p:cNvSpPr>
          <p:nvPr>
            <p:ph idx="1"/>
          </p:nvPr>
        </p:nvSpPr>
        <p:spPr>
          <a:xfrm>
            <a:off x="609600" y="811531"/>
            <a:ext cx="11209020" cy="5314634"/>
          </a:xfrm>
        </p:spPr>
        <p:txBody>
          <a:bodyPr>
            <a:normAutofit fontScale="92500" lnSpcReduction="20000"/>
          </a:bodyPr>
          <a:lstStyle/>
          <a:p>
            <a:pPr algn="just"/>
            <a:r>
              <a:rPr lang="en-US" dirty="0"/>
              <a:t>Abstract class is not a pure abstraction in java.</a:t>
            </a:r>
          </a:p>
          <a:p>
            <a:pPr algn="just"/>
            <a:r>
              <a:rPr lang="en-US" dirty="0"/>
              <a:t> In Java, object creation is not possible for an abstract class because it is a partially implemented class, not fully implemented class.</a:t>
            </a:r>
          </a:p>
          <a:p>
            <a:pPr algn="just"/>
            <a:r>
              <a:rPr lang="en-US" dirty="0"/>
              <a:t>It can have one or more abstract methods or non-abstract methods (or concrete methods) or combination of both methods.</a:t>
            </a:r>
          </a:p>
          <a:p>
            <a:r>
              <a:rPr lang="en-US" dirty="0"/>
              <a:t>Abstract class allows to define private, final, static and concrete methods. </a:t>
            </a:r>
          </a:p>
          <a:p>
            <a:r>
              <a:rPr lang="en-US" dirty="0"/>
              <a:t>It can have constructor .</a:t>
            </a:r>
          </a:p>
          <a:p>
            <a:r>
              <a:rPr lang="en-US" dirty="0"/>
              <a:t> Abstract class does not support multiple inheritance in java but allows in interfaces.</a:t>
            </a:r>
          </a:p>
          <a:p>
            <a:r>
              <a:rPr lang="en-US" dirty="0"/>
              <a:t>It can implement one or more interfaces in java.        </a:t>
            </a:r>
          </a:p>
          <a:p>
            <a:r>
              <a:rPr lang="en-US" dirty="0">
                <a:hlinkClick r:id="rId2"/>
              </a:rPr>
              <a:t>Example</a:t>
            </a:r>
            <a:endParaRPr lang="en-US" dirty="0"/>
          </a:p>
          <a:p>
            <a:pPr algn="just"/>
            <a:endParaRPr lang="en-US" dirty="0"/>
          </a:p>
        </p:txBody>
      </p:sp>
    </p:spTree>
    <p:extLst>
      <p:ext uri="{BB962C8B-B14F-4D97-AF65-F5344CB8AC3E}">
        <p14:creationId xmlns="" xmlns:p14="http://schemas.microsoft.com/office/powerpoint/2010/main" val="4032166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C7EE5-6820-4287-B9C9-53B3D19B03D2}"/>
              </a:ext>
            </a:extLst>
          </p:cNvPr>
          <p:cNvSpPr>
            <a:spLocks noGrp="1"/>
          </p:cNvSpPr>
          <p:nvPr>
            <p:ph type="title"/>
          </p:nvPr>
        </p:nvSpPr>
        <p:spPr>
          <a:xfrm>
            <a:off x="609600" y="-66903"/>
            <a:ext cx="10972800" cy="769441"/>
          </a:xfrm>
        </p:spPr>
        <p:txBody>
          <a:bodyPr>
            <a:spAutoFit/>
          </a:bodyPr>
          <a:lstStyle/>
          <a:p>
            <a:r>
              <a:rPr lang="en-US" b="1" dirty="0">
                <a:solidFill>
                  <a:schemeClr val="bg1"/>
                </a:solidFill>
              </a:rPr>
              <a:t> Rules of Abstract class in Java</a:t>
            </a:r>
            <a:endParaRPr lang="en-IN" b="1" dirty="0">
              <a:solidFill>
                <a:schemeClr val="bg1"/>
              </a:solidFill>
            </a:endParaRPr>
          </a:p>
        </p:txBody>
      </p:sp>
      <p:sp>
        <p:nvSpPr>
          <p:cNvPr id="4" name="Content Placeholder 3">
            <a:extLst>
              <a:ext uri="{FF2B5EF4-FFF2-40B4-BE49-F238E27FC236}">
                <a16:creationId xmlns="" xmlns:a16="http://schemas.microsoft.com/office/drawing/2014/main" id="{3DFE4DAA-3E97-4C2D-9712-3F9190E236CE}"/>
              </a:ext>
            </a:extLst>
          </p:cNvPr>
          <p:cNvSpPr>
            <a:spLocks noGrp="1"/>
          </p:cNvSpPr>
          <p:nvPr>
            <p:ph idx="1"/>
          </p:nvPr>
        </p:nvSpPr>
        <p:spPr>
          <a:xfrm>
            <a:off x="609600" y="811531"/>
            <a:ext cx="11209020" cy="5314634"/>
          </a:xfrm>
        </p:spPr>
        <p:txBody>
          <a:bodyPr>
            <a:normAutofit/>
          </a:bodyPr>
          <a:lstStyle/>
          <a:p>
            <a:pPr algn="just"/>
            <a:r>
              <a:rPr lang="en-US" sz="2800" dirty="0"/>
              <a:t>Class must be declared with abstract keyword.</a:t>
            </a:r>
          </a:p>
          <a:p>
            <a:pPr algn="just"/>
            <a:r>
              <a:rPr lang="en-US" sz="2800" dirty="0"/>
              <a:t>We cannot instantiate an abstract class </a:t>
            </a:r>
            <a:endParaRPr lang="en-US" sz="2800" dirty="0" smtClean="0"/>
          </a:p>
          <a:p>
            <a:pPr algn="just"/>
            <a:r>
              <a:rPr lang="en-US" sz="2800" dirty="0" smtClean="0"/>
              <a:t>but </a:t>
            </a:r>
            <a:r>
              <a:rPr lang="en-US" sz="2800" dirty="0"/>
              <a:t>we can create object of subclass of the abstract </a:t>
            </a:r>
            <a:r>
              <a:rPr lang="en-US" sz="2800"/>
              <a:t>class </a:t>
            </a:r>
            <a:r>
              <a:rPr lang="en-US" sz="2800" smtClean="0"/>
              <a:t>and they </a:t>
            </a:r>
            <a:r>
              <a:rPr lang="en-US" sz="2800" dirty="0"/>
              <a:t>must implement abstract method.</a:t>
            </a:r>
          </a:p>
          <a:p>
            <a:pPr algn="just"/>
            <a:r>
              <a:rPr lang="en-US" sz="2800" dirty="0"/>
              <a:t>If any method is abstract in a class, the class must be declared as abstract.</a:t>
            </a:r>
          </a:p>
          <a:p>
            <a:pPr algn="just"/>
            <a:r>
              <a:rPr lang="en-US" sz="2800" dirty="0"/>
              <a:t>To use methods declared in an abstract class, the abstract class must be extended by an ordinary class and must implement (override) all abstract methods in that ordinary class.</a:t>
            </a:r>
          </a:p>
          <a:p>
            <a:pPr algn="just"/>
            <a:r>
              <a:rPr lang="en-US" sz="2800" dirty="0"/>
              <a:t>Inside the abstract class, we can create any number of constructors</a:t>
            </a:r>
            <a:r>
              <a:rPr lang="en-US" sz="2800" dirty="0" smtClean="0"/>
              <a:t>.</a:t>
            </a:r>
          </a:p>
          <a:p>
            <a:pPr algn="just"/>
            <a:r>
              <a:rPr lang="en-US" sz="2800" dirty="0" smtClean="0"/>
              <a:t> </a:t>
            </a:r>
            <a:r>
              <a:rPr lang="en-US" sz="2800" dirty="0"/>
              <a:t>If you do not create a constructor, the compiler will create a default constructor.</a:t>
            </a:r>
          </a:p>
        </p:txBody>
      </p:sp>
    </p:spTree>
    <p:extLst>
      <p:ext uri="{BB962C8B-B14F-4D97-AF65-F5344CB8AC3E}">
        <p14:creationId xmlns="" xmlns:p14="http://schemas.microsoft.com/office/powerpoint/2010/main" val="25133133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C7EE5-6820-4287-B9C9-53B3D19B03D2}"/>
              </a:ext>
            </a:extLst>
          </p:cNvPr>
          <p:cNvSpPr>
            <a:spLocks noGrp="1"/>
          </p:cNvSpPr>
          <p:nvPr>
            <p:ph type="title"/>
          </p:nvPr>
        </p:nvSpPr>
        <p:spPr>
          <a:xfrm>
            <a:off x="609600" y="-66904"/>
            <a:ext cx="10972800" cy="769441"/>
          </a:xfrm>
        </p:spPr>
        <p:txBody>
          <a:bodyPr>
            <a:spAutoFit/>
          </a:bodyPr>
          <a:lstStyle/>
          <a:p>
            <a:r>
              <a:rPr lang="en-US" b="1" dirty="0">
                <a:solidFill>
                  <a:schemeClr val="bg1"/>
                </a:solidFill>
              </a:rPr>
              <a:t> </a:t>
            </a:r>
            <a:r>
              <a:rPr lang="en-US" b="1" dirty="0" err="1">
                <a:solidFill>
                  <a:schemeClr val="bg1"/>
                </a:solidFill>
              </a:rPr>
              <a:t>contd</a:t>
            </a:r>
            <a:r>
              <a:rPr lang="en-US" b="1" dirty="0">
                <a:solidFill>
                  <a:schemeClr val="bg1"/>
                </a:solidFill>
              </a:rPr>
              <a:t>…</a:t>
            </a:r>
            <a:endParaRPr lang="en-IN" b="1" dirty="0">
              <a:solidFill>
                <a:schemeClr val="bg1"/>
              </a:solidFill>
            </a:endParaRPr>
          </a:p>
        </p:txBody>
      </p:sp>
      <p:sp>
        <p:nvSpPr>
          <p:cNvPr id="4" name="Content Placeholder 3">
            <a:extLst>
              <a:ext uri="{FF2B5EF4-FFF2-40B4-BE49-F238E27FC236}">
                <a16:creationId xmlns="" xmlns:a16="http://schemas.microsoft.com/office/drawing/2014/main" id="{3DFE4DAA-3E97-4C2D-9712-3F9190E236CE}"/>
              </a:ext>
            </a:extLst>
          </p:cNvPr>
          <p:cNvSpPr>
            <a:spLocks noGrp="1"/>
          </p:cNvSpPr>
          <p:nvPr>
            <p:ph idx="1"/>
          </p:nvPr>
        </p:nvSpPr>
        <p:spPr>
          <a:xfrm>
            <a:off x="609600" y="811531"/>
            <a:ext cx="11209020" cy="5314634"/>
          </a:xfrm>
        </p:spPr>
        <p:txBody>
          <a:bodyPr>
            <a:normAutofit/>
          </a:bodyPr>
          <a:lstStyle/>
          <a:p>
            <a:pPr marL="0" indent="0">
              <a:buNone/>
            </a:pPr>
            <a:r>
              <a:rPr lang="en-US" sz="2800" b="1" dirty="0"/>
              <a:t>Why abstract class has constructor even though we cannot create object?</a:t>
            </a:r>
          </a:p>
          <a:p>
            <a:r>
              <a:rPr lang="en-US" dirty="0"/>
              <a:t>We cannot create an object of abstract class but we can create an object of subclass of abstract </a:t>
            </a:r>
            <a:r>
              <a:rPr lang="en-US" dirty="0" smtClean="0"/>
              <a:t>class.</a:t>
            </a:r>
          </a:p>
          <a:p>
            <a:r>
              <a:rPr lang="en-US" dirty="0" smtClean="0"/>
              <a:t>When </a:t>
            </a:r>
            <a:r>
              <a:rPr lang="en-US" dirty="0"/>
              <a:t>we create an object of subclass of an abstract class, it calls the constructor of subclass.</a:t>
            </a:r>
          </a:p>
          <a:p>
            <a:r>
              <a:rPr lang="en-US" dirty="0"/>
              <a:t>This subclass constructor has super in the first line that calls constructor of an abstract class. </a:t>
            </a:r>
          </a:p>
          <a:p>
            <a:r>
              <a:rPr lang="en-US" dirty="0"/>
              <a:t>the constructors of an abstract class are get called from constructor of its subclass.</a:t>
            </a:r>
            <a:r>
              <a:rPr lang="en-US" sz="2800" b="1" dirty="0"/>
              <a:t/>
            </a:r>
            <a:br>
              <a:rPr lang="en-US" sz="2800" b="1" dirty="0"/>
            </a:br>
            <a:endParaRPr lang="en-US" sz="2800" dirty="0"/>
          </a:p>
        </p:txBody>
      </p:sp>
    </p:spTree>
    <p:extLst>
      <p:ext uri="{BB962C8B-B14F-4D97-AF65-F5344CB8AC3E}">
        <p14:creationId xmlns="" xmlns:p14="http://schemas.microsoft.com/office/powerpoint/2010/main" val="38219997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C7EE5-6820-4287-B9C9-53B3D19B03D2}"/>
              </a:ext>
            </a:extLst>
          </p:cNvPr>
          <p:cNvSpPr>
            <a:spLocks noGrp="1"/>
          </p:cNvSpPr>
          <p:nvPr>
            <p:ph type="title"/>
          </p:nvPr>
        </p:nvSpPr>
        <p:spPr>
          <a:xfrm>
            <a:off x="609600" y="-66904"/>
            <a:ext cx="10972800" cy="769441"/>
          </a:xfrm>
        </p:spPr>
        <p:txBody>
          <a:bodyPr>
            <a:spAutoFit/>
          </a:bodyPr>
          <a:lstStyle/>
          <a:p>
            <a:r>
              <a:rPr lang="en-US" b="1" dirty="0" smtClean="0">
                <a:solidFill>
                  <a:schemeClr val="bg1"/>
                </a:solidFill>
              </a:rPr>
              <a:t>Problem stmt </a:t>
            </a:r>
            <a:endParaRPr lang="en-IN" b="1" dirty="0">
              <a:solidFill>
                <a:schemeClr val="bg1"/>
              </a:solidFill>
            </a:endParaRPr>
          </a:p>
        </p:txBody>
      </p:sp>
      <p:sp>
        <p:nvSpPr>
          <p:cNvPr id="4" name="Content Placeholder 3">
            <a:extLst>
              <a:ext uri="{FF2B5EF4-FFF2-40B4-BE49-F238E27FC236}">
                <a16:creationId xmlns="" xmlns:a16="http://schemas.microsoft.com/office/drawing/2014/main" id="{3DFE4DAA-3E97-4C2D-9712-3F9190E236CE}"/>
              </a:ext>
            </a:extLst>
          </p:cNvPr>
          <p:cNvSpPr>
            <a:spLocks noGrp="1"/>
          </p:cNvSpPr>
          <p:nvPr>
            <p:ph idx="1"/>
          </p:nvPr>
        </p:nvSpPr>
        <p:spPr>
          <a:xfrm>
            <a:off x="609600" y="811531"/>
            <a:ext cx="11209020" cy="5314634"/>
          </a:xfrm>
        </p:spPr>
        <p:txBody>
          <a:bodyPr>
            <a:noAutofit/>
          </a:bodyPr>
          <a:lstStyle/>
          <a:p>
            <a:pPr marL="0" indent="0" algn="just">
              <a:buNone/>
            </a:pPr>
            <a:r>
              <a:rPr lang="en-US" sz="2800" dirty="0" smtClean="0">
                <a:latin typeface="Times New Roman" pitchFamily="18" charset="0"/>
                <a:cs typeface="Times New Roman" pitchFamily="18" charset="0"/>
              </a:rPr>
              <a:t>A Company manufactures Vehicles, which could be a Helicopter, a Car, or a Train depending on the customer’s demand. Each Vehicle instance has a method called move, which prints on the console the nature of movement of the vehicle. </a:t>
            </a:r>
          </a:p>
          <a:p>
            <a:pPr marL="0" indent="0" algn="just"/>
            <a:r>
              <a:rPr lang="en-US" sz="2800" dirty="0" smtClean="0">
                <a:latin typeface="Times New Roman" pitchFamily="18" charset="0"/>
                <a:cs typeface="Times New Roman" pitchFamily="18" charset="0"/>
              </a:rPr>
              <a:t>For example,</a:t>
            </a:r>
          </a:p>
          <a:p>
            <a:pPr marL="400050" lvl="1" indent="0" algn="just"/>
            <a:r>
              <a:rPr lang="en-US" sz="2400" dirty="0" smtClean="0">
                <a:latin typeface="Times New Roman" pitchFamily="18" charset="0"/>
                <a:cs typeface="Times New Roman" pitchFamily="18" charset="0"/>
              </a:rPr>
              <a:t> the Helicopter Flies in Air, </a:t>
            </a:r>
          </a:p>
          <a:p>
            <a:pPr marL="400050" lvl="1" indent="0" algn="just"/>
            <a:r>
              <a:rPr lang="en-US" sz="2400" dirty="0" smtClean="0">
                <a:latin typeface="Times New Roman" pitchFamily="18" charset="0"/>
                <a:cs typeface="Times New Roman" pitchFamily="18" charset="0"/>
              </a:rPr>
              <a:t>the Car Drives on Road and</a:t>
            </a:r>
          </a:p>
          <a:p>
            <a:pPr marL="400050" lvl="1" indent="0" algn="just"/>
            <a:r>
              <a:rPr lang="en-US" sz="2400" dirty="0" smtClean="0">
                <a:latin typeface="Times New Roman" pitchFamily="18" charset="0"/>
                <a:cs typeface="Times New Roman" pitchFamily="18" charset="0"/>
              </a:rPr>
              <a:t> the Train Runs on Track. </a:t>
            </a:r>
          </a:p>
          <a:p>
            <a:pPr marL="0" indent="0" algn="just">
              <a:buNone/>
            </a:pPr>
            <a:r>
              <a:rPr lang="en-US" sz="2800" dirty="0" smtClean="0">
                <a:latin typeface="Times New Roman" pitchFamily="18" charset="0"/>
                <a:cs typeface="Times New Roman" pitchFamily="18" charset="0"/>
              </a:rPr>
              <a:t>Write a program that accepts input from the user on the kind of vehicle the user wants to order, and the system should print out nature of movement. Implement all Java coding best practices to implement this program.</a:t>
            </a: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38219997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056D84A7-6477-406F-8B6C-54AB870494E1}"/>
              </a:ext>
            </a:extLst>
          </p:cNvPr>
          <p:cNvSpPr>
            <a:spLocks noGrp="1"/>
          </p:cNvSpPr>
          <p:nvPr>
            <p:ph type="ctrTitle"/>
          </p:nvPr>
        </p:nvSpPr>
        <p:spPr/>
        <p:style>
          <a:lnRef idx="3">
            <a:schemeClr val="lt1"/>
          </a:lnRef>
          <a:fillRef idx="1">
            <a:schemeClr val="accent1"/>
          </a:fillRef>
          <a:effectRef idx="1">
            <a:schemeClr val="accent1"/>
          </a:effectRef>
          <a:fontRef idx="minor">
            <a:schemeClr val="lt1"/>
          </a:fontRef>
        </p:style>
        <p:txBody>
          <a:bodyPr/>
          <a:lstStyle/>
          <a:p>
            <a:r>
              <a:rPr lang="en-US" dirty="0"/>
              <a:t>Section 2</a:t>
            </a:r>
            <a:r>
              <a:rPr lang="en-IN" dirty="0"/>
              <a:t/>
            </a:r>
            <a:br>
              <a:rPr lang="en-IN" dirty="0"/>
            </a:br>
            <a:r>
              <a:rPr lang="en-IN" sz="2400" dirty="0">
                <a:solidFill>
                  <a:schemeClr val="tx1"/>
                </a:solidFill>
              </a:rPr>
              <a:t>Lecture – 24   </a:t>
            </a:r>
          </a:p>
        </p:txBody>
      </p:sp>
      <p:sp>
        <p:nvSpPr>
          <p:cNvPr id="7" name="Subtitle 6">
            <a:extLst>
              <a:ext uri="{FF2B5EF4-FFF2-40B4-BE49-F238E27FC236}">
                <a16:creationId xmlns="" xmlns:a16="http://schemas.microsoft.com/office/drawing/2014/main" id="{E3D7FEC2-9237-4DA4-BB56-9ACECE121171}"/>
              </a:ext>
            </a:extLst>
          </p:cNvPr>
          <p:cNvSpPr>
            <a:spLocks noGrp="1"/>
          </p:cNvSpPr>
          <p:nvPr>
            <p:ph type="subTitle" idx="1"/>
          </p:nvPr>
        </p:nvSpPr>
        <p:spPr>
          <a:xfrm>
            <a:off x="3563679" y="3810000"/>
            <a:ext cx="6400800" cy="533400"/>
          </a:xfrm>
        </p:spPr>
        <p:txBody>
          <a:bodyPr>
            <a:normAutofit lnSpcReduction="10000"/>
          </a:bodyPr>
          <a:lstStyle/>
          <a:p>
            <a:pPr algn="r"/>
            <a:r>
              <a:rPr lang="en-IN" b="1" dirty="0">
                <a:solidFill>
                  <a:srgbClr val="C00000"/>
                </a:solidFill>
              </a:rPr>
              <a:t>Prof. Varsha Dange</a:t>
            </a:r>
          </a:p>
        </p:txBody>
      </p:sp>
      <p:sp>
        <p:nvSpPr>
          <p:cNvPr id="5" name="Slide Number Placeholder 4">
            <a:extLst>
              <a:ext uri="{FF2B5EF4-FFF2-40B4-BE49-F238E27FC236}">
                <a16:creationId xmlns="" xmlns:a16="http://schemas.microsoft.com/office/drawing/2014/main" id="{EFACABF3-0CD9-4EEC-BAD0-86EB51425063}"/>
              </a:ext>
            </a:extLst>
          </p:cNvPr>
          <p:cNvSpPr>
            <a:spLocks noGrp="1"/>
          </p:cNvSpPr>
          <p:nvPr>
            <p:ph type="sldNum" sz="quarter" idx="12"/>
          </p:nvPr>
        </p:nvSpPr>
        <p:spPr/>
        <p:txBody>
          <a:bodyPr/>
          <a:lstStyle/>
          <a:p>
            <a:pPr>
              <a:defRPr/>
            </a:pPr>
            <a:fld id="{02246FD1-0723-4B2F-9706-10282F2BA698}" type="slidenum">
              <a:rPr lang="en-US" smtClean="0"/>
              <a:pPr>
                <a:defRPr/>
              </a:pPr>
              <a:t>2</a:t>
            </a:fld>
            <a:r>
              <a:rPr lang="en-US"/>
              <a:t> </a:t>
            </a:r>
            <a:endParaRPr lang="en-US" dirty="0"/>
          </a:p>
        </p:txBody>
      </p:sp>
      <p:sp>
        <p:nvSpPr>
          <p:cNvPr id="9" name="Date Placeholder 8"/>
          <p:cNvSpPr>
            <a:spLocks noGrp="1"/>
          </p:cNvSpPr>
          <p:nvPr>
            <p:ph type="dt" sz="half" idx="10"/>
          </p:nvPr>
        </p:nvSpPr>
        <p:spPr/>
        <p:txBody>
          <a:bodyPr/>
          <a:lstStyle/>
          <a:p>
            <a:fld id="{0F18F5DC-B5BA-47BA-870A-670EC4E29760}" type="datetime1">
              <a:rPr lang="en-US" smtClean="0"/>
              <a:pPr/>
              <a:t>14/10/2022</a:t>
            </a:fld>
            <a:endParaRPr lang="en-US" dirty="0"/>
          </a:p>
        </p:txBody>
      </p:sp>
    </p:spTree>
    <p:extLst>
      <p:ext uri="{BB962C8B-B14F-4D97-AF65-F5344CB8AC3E}">
        <p14:creationId xmlns="" xmlns:p14="http://schemas.microsoft.com/office/powerpoint/2010/main" val="1359986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C7EE5-6820-4287-B9C9-53B3D19B03D2}"/>
              </a:ext>
            </a:extLst>
          </p:cNvPr>
          <p:cNvSpPr>
            <a:spLocks noGrp="1"/>
          </p:cNvSpPr>
          <p:nvPr>
            <p:ph type="title"/>
          </p:nvPr>
        </p:nvSpPr>
        <p:spPr>
          <a:xfrm>
            <a:off x="609600" y="-66903"/>
            <a:ext cx="10972800" cy="769441"/>
          </a:xfrm>
        </p:spPr>
        <p:txBody>
          <a:bodyPr>
            <a:spAutoFit/>
          </a:bodyPr>
          <a:lstStyle/>
          <a:p>
            <a:r>
              <a:rPr lang="en-US" b="1" dirty="0">
                <a:solidFill>
                  <a:schemeClr val="bg1"/>
                </a:solidFill>
              </a:rPr>
              <a:t>Abstraction in Java</a:t>
            </a:r>
            <a:endParaRPr lang="en-IN" b="1" dirty="0">
              <a:solidFill>
                <a:schemeClr val="bg1"/>
              </a:solidFill>
            </a:endParaRPr>
          </a:p>
        </p:txBody>
      </p:sp>
      <p:sp>
        <p:nvSpPr>
          <p:cNvPr id="4" name="Content Placeholder 3">
            <a:extLst>
              <a:ext uri="{FF2B5EF4-FFF2-40B4-BE49-F238E27FC236}">
                <a16:creationId xmlns="" xmlns:a16="http://schemas.microsoft.com/office/drawing/2014/main" id="{584D0C5A-E9E6-4C7E-ABC7-B429CF98D16D}"/>
              </a:ext>
            </a:extLst>
          </p:cNvPr>
          <p:cNvSpPr>
            <a:spLocks noGrp="1"/>
          </p:cNvSpPr>
          <p:nvPr>
            <p:ph idx="1"/>
          </p:nvPr>
        </p:nvSpPr>
        <p:spPr>
          <a:xfrm>
            <a:off x="609600" y="925831"/>
            <a:ext cx="10972800" cy="2263139"/>
          </a:xfrm>
        </p:spPr>
        <p:txBody>
          <a:bodyPr>
            <a:normAutofit fontScale="92500" lnSpcReduction="20000"/>
          </a:bodyPr>
          <a:lstStyle/>
          <a:p>
            <a:pPr algn="just"/>
            <a:r>
              <a:rPr lang="en-US" b="1" dirty="0"/>
              <a:t>Abstraction</a:t>
            </a:r>
            <a:r>
              <a:rPr lang="en-US" dirty="0"/>
              <a:t> is a process of hiding the implementation details and showing only functionality to the user.</a:t>
            </a:r>
          </a:p>
          <a:p>
            <a:pPr algn="just"/>
            <a:r>
              <a:rPr lang="en-US" dirty="0"/>
              <a:t>it shows only essential things to the user and hides the internal details</a:t>
            </a:r>
            <a:r>
              <a:rPr lang="en-US" dirty="0" smtClean="0"/>
              <a:t>.</a:t>
            </a:r>
          </a:p>
          <a:p>
            <a:pPr algn="just"/>
            <a:r>
              <a:rPr lang="en-US" dirty="0" smtClean="0"/>
              <a:t>Ex-ATM </a:t>
            </a:r>
            <a:endParaRPr lang="en-US" dirty="0"/>
          </a:p>
          <a:p>
            <a:endParaRPr lang="en-US" dirty="0"/>
          </a:p>
          <a:p>
            <a:endParaRPr lang="en-US" dirty="0"/>
          </a:p>
          <a:p>
            <a:endParaRPr lang="en-US" dirty="0"/>
          </a:p>
        </p:txBody>
      </p:sp>
      <p:pic>
        <p:nvPicPr>
          <p:cNvPr id="5" name="Picture 4">
            <a:extLst>
              <a:ext uri="{FF2B5EF4-FFF2-40B4-BE49-F238E27FC236}">
                <a16:creationId xmlns="" xmlns:a16="http://schemas.microsoft.com/office/drawing/2014/main" id="{37861467-6722-4DAE-BA57-DD50C577F759}"/>
              </a:ext>
            </a:extLst>
          </p:cNvPr>
          <p:cNvPicPr>
            <a:picLocks noChangeAspect="1"/>
          </p:cNvPicPr>
          <p:nvPr/>
        </p:nvPicPr>
        <p:blipFill>
          <a:blip r:embed="rId2"/>
          <a:stretch>
            <a:fillRect/>
          </a:stretch>
        </p:blipFill>
        <p:spPr>
          <a:xfrm>
            <a:off x="6008915" y="2872154"/>
            <a:ext cx="5573486" cy="3749878"/>
          </a:xfrm>
          <a:prstGeom prst="rect">
            <a:avLst/>
          </a:prstGeom>
        </p:spPr>
      </p:pic>
    </p:spTree>
    <p:extLst>
      <p:ext uri="{BB962C8B-B14F-4D97-AF65-F5344CB8AC3E}">
        <p14:creationId xmlns="" xmlns:p14="http://schemas.microsoft.com/office/powerpoint/2010/main" val="4238395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C7EE5-6820-4287-B9C9-53B3D19B03D2}"/>
              </a:ext>
            </a:extLst>
          </p:cNvPr>
          <p:cNvSpPr>
            <a:spLocks noGrp="1"/>
          </p:cNvSpPr>
          <p:nvPr>
            <p:ph type="title"/>
          </p:nvPr>
        </p:nvSpPr>
        <p:spPr>
          <a:xfrm>
            <a:off x="609600" y="-66903"/>
            <a:ext cx="10972800" cy="769441"/>
          </a:xfrm>
        </p:spPr>
        <p:txBody>
          <a:bodyPr>
            <a:spAutoFit/>
          </a:bodyPr>
          <a:lstStyle/>
          <a:p>
            <a:r>
              <a:rPr lang="en-US" b="1" dirty="0">
                <a:solidFill>
                  <a:schemeClr val="bg1"/>
                </a:solidFill>
              </a:rPr>
              <a:t>How to achieve Abstraction in Java</a:t>
            </a:r>
            <a:endParaRPr lang="en-IN" b="1" dirty="0">
              <a:solidFill>
                <a:schemeClr val="bg1"/>
              </a:solidFill>
            </a:endParaRPr>
          </a:p>
        </p:txBody>
      </p:sp>
      <p:sp>
        <p:nvSpPr>
          <p:cNvPr id="4" name="Content Placeholder 3">
            <a:extLst>
              <a:ext uri="{FF2B5EF4-FFF2-40B4-BE49-F238E27FC236}">
                <a16:creationId xmlns="" xmlns:a16="http://schemas.microsoft.com/office/drawing/2014/main" id="{584D0C5A-E9E6-4C7E-ABC7-B429CF98D16D}"/>
              </a:ext>
            </a:extLst>
          </p:cNvPr>
          <p:cNvSpPr>
            <a:spLocks noGrp="1"/>
          </p:cNvSpPr>
          <p:nvPr>
            <p:ph idx="1"/>
          </p:nvPr>
        </p:nvSpPr>
        <p:spPr>
          <a:xfrm>
            <a:off x="609600" y="925831"/>
            <a:ext cx="10972800" cy="2263139"/>
          </a:xfrm>
        </p:spPr>
        <p:txBody>
          <a:bodyPr>
            <a:normAutofit/>
          </a:bodyPr>
          <a:lstStyle/>
          <a:p>
            <a:r>
              <a:rPr lang="en-US" dirty="0"/>
              <a:t>There are two ways to achieve or implement abstraction in java program. They are as follows:</a:t>
            </a:r>
          </a:p>
          <a:p>
            <a:r>
              <a:rPr lang="en-US" dirty="0"/>
              <a:t>Abstract class (0 to 100%)</a:t>
            </a:r>
          </a:p>
          <a:p>
            <a:r>
              <a:rPr lang="en-US" dirty="0"/>
              <a:t>Interface (100%)</a:t>
            </a:r>
          </a:p>
        </p:txBody>
      </p:sp>
    </p:spTree>
    <p:extLst>
      <p:ext uri="{BB962C8B-B14F-4D97-AF65-F5344CB8AC3E}">
        <p14:creationId xmlns="" xmlns:p14="http://schemas.microsoft.com/office/powerpoint/2010/main" val="3835626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C7EE5-6820-4287-B9C9-53B3D19B03D2}"/>
              </a:ext>
            </a:extLst>
          </p:cNvPr>
          <p:cNvSpPr>
            <a:spLocks noGrp="1"/>
          </p:cNvSpPr>
          <p:nvPr>
            <p:ph type="title"/>
          </p:nvPr>
        </p:nvSpPr>
        <p:spPr>
          <a:xfrm>
            <a:off x="609600" y="-66903"/>
            <a:ext cx="10972800" cy="769441"/>
          </a:xfrm>
        </p:spPr>
        <p:txBody>
          <a:bodyPr>
            <a:spAutoFit/>
          </a:bodyPr>
          <a:lstStyle/>
          <a:p>
            <a:r>
              <a:rPr lang="en-US" b="1" dirty="0">
                <a:solidFill>
                  <a:schemeClr val="bg1"/>
                </a:solidFill>
              </a:rPr>
              <a:t>Abstract class in Java</a:t>
            </a:r>
            <a:endParaRPr lang="en-IN" b="1" dirty="0">
              <a:solidFill>
                <a:schemeClr val="bg1"/>
              </a:solidFill>
            </a:endParaRPr>
          </a:p>
        </p:txBody>
      </p:sp>
      <p:sp>
        <p:nvSpPr>
          <p:cNvPr id="4" name="Content Placeholder 3">
            <a:extLst>
              <a:ext uri="{FF2B5EF4-FFF2-40B4-BE49-F238E27FC236}">
                <a16:creationId xmlns="" xmlns:a16="http://schemas.microsoft.com/office/drawing/2014/main" id="{584D0C5A-E9E6-4C7E-ABC7-B429CF98D16D}"/>
              </a:ext>
            </a:extLst>
          </p:cNvPr>
          <p:cNvSpPr>
            <a:spLocks noGrp="1"/>
          </p:cNvSpPr>
          <p:nvPr>
            <p:ph idx="1"/>
          </p:nvPr>
        </p:nvSpPr>
        <p:spPr>
          <a:xfrm>
            <a:off x="609600" y="940345"/>
            <a:ext cx="10972800" cy="5486399"/>
          </a:xfrm>
        </p:spPr>
        <p:txBody>
          <a:bodyPr>
            <a:normAutofit/>
          </a:bodyPr>
          <a:lstStyle/>
          <a:p>
            <a:pPr algn="just"/>
            <a:r>
              <a:rPr lang="en-US" dirty="0"/>
              <a:t>An </a:t>
            </a:r>
            <a:r>
              <a:rPr lang="en-US" b="1" dirty="0"/>
              <a:t>abstract class in Java</a:t>
            </a:r>
            <a:r>
              <a:rPr lang="en-US" dirty="0"/>
              <a:t> is a class, which is declared with an abstract keyword. It is just like a normal class but has two differences-</a:t>
            </a:r>
          </a:p>
          <a:p>
            <a:pPr lvl="1" algn="just"/>
            <a:r>
              <a:rPr lang="en-US" dirty="0"/>
              <a:t>1.We cannot create an object of this class. Only objects of its non-abstract (or </a:t>
            </a:r>
            <a:r>
              <a:rPr lang="en-US" dirty="0" smtClean="0"/>
              <a:t>concrete or normal) </a:t>
            </a:r>
            <a:r>
              <a:rPr lang="en-US" dirty="0"/>
              <a:t>sub-classes can be created.</a:t>
            </a:r>
          </a:p>
          <a:p>
            <a:pPr lvl="1" algn="just"/>
            <a:r>
              <a:rPr lang="en-US" dirty="0"/>
              <a:t>2. It can have zero or more abstract methods which are not allowed in a non-abstract class (concrete class).</a:t>
            </a:r>
          </a:p>
          <a:p>
            <a:pPr algn="just"/>
            <a:r>
              <a:rPr lang="en-US" dirty="0"/>
              <a:t>To use this class, you need to create another class that extends this  class and provides the implementation of abstract methods</a:t>
            </a:r>
          </a:p>
          <a:p>
            <a:pPr algn="just"/>
            <a:endParaRPr lang="en-US" dirty="0"/>
          </a:p>
          <a:p>
            <a:pPr marL="0" indent="0" algn="just">
              <a:buNone/>
            </a:pPr>
            <a:endParaRPr lang="en-US" dirty="0"/>
          </a:p>
        </p:txBody>
      </p:sp>
    </p:spTree>
    <p:extLst>
      <p:ext uri="{BB962C8B-B14F-4D97-AF65-F5344CB8AC3E}">
        <p14:creationId xmlns="" xmlns:p14="http://schemas.microsoft.com/office/powerpoint/2010/main" val="2764518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C7EE5-6820-4287-B9C9-53B3D19B03D2}"/>
              </a:ext>
            </a:extLst>
          </p:cNvPr>
          <p:cNvSpPr>
            <a:spLocks noGrp="1"/>
          </p:cNvSpPr>
          <p:nvPr>
            <p:ph type="title"/>
          </p:nvPr>
        </p:nvSpPr>
        <p:spPr>
          <a:xfrm>
            <a:off x="609600" y="-66903"/>
            <a:ext cx="10972800" cy="769441"/>
          </a:xfrm>
        </p:spPr>
        <p:txBody>
          <a:bodyPr>
            <a:spAutoFit/>
          </a:bodyPr>
          <a:lstStyle/>
          <a:p>
            <a:r>
              <a:rPr lang="en-US" b="1" dirty="0">
                <a:solidFill>
                  <a:schemeClr val="bg1"/>
                </a:solidFill>
              </a:rPr>
              <a:t>Abstract class in Java</a:t>
            </a:r>
            <a:endParaRPr lang="en-IN" b="1" dirty="0">
              <a:solidFill>
                <a:schemeClr val="bg1"/>
              </a:solidFill>
            </a:endParaRPr>
          </a:p>
        </p:txBody>
      </p:sp>
      <p:sp>
        <p:nvSpPr>
          <p:cNvPr id="4" name="Content Placeholder 3">
            <a:extLst>
              <a:ext uri="{FF2B5EF4-FFF2-40B4-BE49-F238E27FC236}">
                <a16:creationId xmlns="" xmlns:a16="http://schemas.microsoft.com/office/drawing/2014/main" id="{584D0C5A-E9E6-4C7E-ABC7-B429CF98D16D}"/>
              </a:ext>
            </a:extLst>
          </p:cNvPr>
          <p:cNvSpPr>
            <a:spLocks noGrp="1"/>
          </p:cNvSpPr>
          <p:nvPr>
            <p:ph idx="1"/>
          </p:nvPr>
        </p:nvSpPr>
        <p:spPr>
          <a:xfrm>
            <a:off x="609600" y="925831"/>
            <a:ext cx="10972800" cy="5486399"/>
          </a:xfrm>
        </p:spPr>
        <p:txBody>
          <a:bodyPr>
            <a:normAutofit/>
          </a:bodyPr>
          <a:lstStyle/>
          <a:p>
            <a:pPr algn="just"/>
            <a:r>
              <a:rPr lang="en-US" b="1" dirty="0"/>
              <a:t>Key points:</a:t>
            </a:r>
          </a:p>
          <a:p>
            <a:pPr algn="just"/>
            <a:r>
              <a:rPr lang="en-US" dirty="0"/>
              <a:t> Abstract is a non-access modifier in java  which is applicable for classes, interfaces, methods, and inner classes .</a:t>
            </a:r>
          </a:p>
          <a:p>
            <a:pPr algn="just"/>
            <a:r>
              <a:rPr lang="en-US" dirty="0"/>
              <a:t> It represents an incomplete class that depends on subclasses for its implementation. </a:t>
            </a:r>
          </a:p>
          <a:p>
            <a:pPr algn="just"/>
            <a:r>
              <a:rPr lang="en-US" dirty="0"/>
              <a:t>Creating subclass is compulsory for abstract class.</a:t>
            </a:r>
          </a:p>
          <a:p>
            <a:pPr algn="just"/>
            <a:r>
              <a:rPr lang="en-US" dirty="0"/>
              <a:t> A non-abstract class is sometimes called a concrete class.</a:t>
            </a:r>
          </a:p>
          <a:p>
            <a:pPr algn="just"/>
            <a:r>
              <a:rPr lang="en-US" dirty="0"/>
              <a:t> An abstract concept is not applicable to variables.</a:t>
            </a:r>
          </a:p>
          <a:p>
            <a:pPr algn="just"/>
            <a:endParaRPr lang="en-US" dirty="0"/>
          </a:p>
        </p:txBody>
      </p:sp>
    </p:spTree>
    <p:extLst>
      <p:ext uri="{BB962C8B-B14F-4D97-AF65-F5344CB8AC3E}">
        <p14:creationId xmlns="" xmlns:p14="http://schemas.microsoft.com/office/powerpoint/2010/main" val="4071496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C7EE5-6820-4287-B9C9-53B3D19B03D2}"/>
              </a:ext>
            </a:extLst>
          </p:cNvPr>
          <p:cNvSpPr>
            <a:spLocks noGrp="1"/>
          </p:cNvSpPr>
          <p:nvPr>
            <p:ph type="title"/>
          </p:nvPr>
        </p:nvSpPr>
        <p:spPr>
          <a:xfrm>
            <a:off x="609600" y="-66903"/>
            <a:ext cx="10972800" cy="769441"/>
          </a:xfrm>
        </p:spPr>
        <p:txBody>
          <a:bodyPr>
            <a:spAutoFit/>
          </a:bodyPr>
          <a:lstStyle/>
          <a:p>
            <a:r>
              <a:rPr lang="en-US" b="1" dirty="0">
                <a:solidFill>
                  <a:schemeClr val="bg1"/>
                </a:solidFill>
              </a:rPr>
              <a:t>Abstract Methods in Java</a:t>
            </a:r>
            <a:endParaRPr lang="en-IN" b="1" dirty="0">
              <a:solidFill>
                <a:schemeClr val="bg1"/>
              </a:solidFill>
            </a:endParaRPr>
          </a:p>
        </p:txBody>
      </p:sp>
      <p:sp>
        <p:nvSpPr>
          <p:cNvPr id="4" name="Content Placeholder 3">
            <a:extLst>
              <a:ext uri="{FF2B5EF4-FFF2-40B4-BE49-F238E27FC236}">
                <a16:creationId xmlns="" xmlns:a16="http://schemas.microsoft.com/office/drawing/2014/main" id="{584D0C5A-E9E6-4C7E-ABC7-B429CF98D16D}"/>
              </a:ext>
            </a:extLst>
          </p:cNvPr>
          <p:cNvSpPr>
            <a:spLocks noGrp="1"/>
          </p:cNvSpPr>
          <p:nvPr>
            <p:ph idx="1"/>
          </p:nvPr>
        </p:nvSpPr>
        <p:spPr>
          <a:xfrm>
            <a:off x="609600" y="925831"/>
            <a:ext cx="10972800" cy="5486399"/>
          </a:xfrm>
        </p:spPr>
        <p:txBody>
          <a:bodyPr>
            <a:normAutofit/>
          </a:bodyPr>
          <a:lstStyle/>
          <a:p>
            <a:pPr algn="just"/>
            <a:r>
              <a:rPr lang="en-US" dirty="0"/>
              <a:t>A method that is declared with abstract modifier in an abstract class and has no implementation (means no body) is called </a:t>
            </a:r>
            <a:r>
              <a:rPr lang="en-US" b="1" dirty="0"/>
              <a:t>abstract method in java</a:t>
            </a:r>
            <a:r>
              <a:rPr lang="en-US" dirty="0" smtClean="0"/>
              <a:t>.</a:t>
            </a:r>
          </a:p>
          <a:p>
            <a:pPr algn="just"/>
            <a:r>
              <a:rPr lang="en-US" smtClean="0"/>
              <a:t>It is Incomplete </a:t>
            </a:r>
            <a:r>
              <a:rPr lang="en-US" dirty="0" smtClean="0"/>
              <a:t>method</a:t>
            </a:r>
            <a:endParaRPr lang="en-US" dirty="0"/>
          </a:p>
          <a:p>
            <a:pPr algn="just"/>
            <a:r>
              <a:rPr lang="en-US" dirty="0" smtClean="0"/>
              <a:t>It </a:t>
            </a:r>
            <a:r>
              <a:rPr lang="en-US" dirty="0"/>
              <a:t>has simply a signature declaration followed by a semicolon. </a:t>
            </a:r>
          </a:p>
          <a:p>
            <a:pPr algn="just"/>
            <a:r>
              <a:rPr lang="en-US" dirty="0"/>
              <a:t>Its </a:t>
            </a:r>
            <a:r>
              <a:rPr lang="en-US" dirty="0" smtClean="0"/>
              <a:t>implementation  should </a:t>
            </a:r>
            <a:r>
              <a:rPr lang="en-US" dirty="0"/>
              <a:t>be provided by the sub classes.</a:t>
            </a:r>
          </a:p>
          <a:p>
            <a:pPr algn="just"/>
            <a:endParaRPr lang="en-US" b="1" dirty="0"/>
          </a:p>
        </p:txBody>
      </p:sp>
      <p:pic>
        <p:nvPicPr>
          <p:cNvPr id="3" name="Picture 2">
            <a:extLst>
              <a:ext uri="{FF2B5EF4-FFF2-40B4-BE49-F238E27FC236}">
                <a16:creationId xmlns="" xmlns:a16="http://schemas.microsoft.com/office/drawing/2014/main" id="{16D31DA5-DE55-481B-BCB4-0745F44CB05B}"/>
              </a:ext>
            </a:extLst>
          </p:cNvPr>
          <p:cNvPicPr>
            <a:picLocks noChangeAspect="1"/>
          </p:cNvPicPr>
          <p:nvPr/>
        </p:nvPicPr>
        <p:blipFill>
          <a:blip r:embed="rId2"/>
          <a:stretch>
            <a:fillRect/>
          </a:stretch>
        </p:blipFill>
        <p:spPr>
          <a:xfrm>
            <a:off x="1113472" y="4594860"/>
            <a:ext cx="5324475" cy="1611630"/>
          </a:xfrm>
          <a:prstGeom prst="rect">
            <a:avLst/>
          </a:prstGeom>
        </p:spPr>
      </p:pic>
      <p:sp>
        <p:nvSpPr>
          <p:cNvPr id="5" name="Rectangle 4">
            <a:extLst>
              <a:ext uri="{FF2B5EF4-FFF2-40B4-BE49-F238E27FC236}">
                <a16:creationId xmlns="" xmlns:a16="http://schemas.microsoft.com/office/drawing/2014/main" id="{6A9B4360-82CC-4D81-B38A-09CC047295DB}"/>
              </a:ext>
            </a:extLst>
          </p:cNvPr>
          <p:cNvSpPr/>
          <p:nvPr/>
        </p:nvSpPr>
        <p:spPr>
          <a:xfrm>
            <a:off x="6941819" y="4862066"/>
            <a:ext cx="4372928" cy="1077218"/>
          </a:xfrm>
          <a:prstGeom prst="rect">
            <a:avLst/>
          </a:prstGeom>
        </p:spPr>
        <p:txBody>
          <a:bodyPr wrap="square">
            <a:spAutoFit/>
          </a:bodyPr>
          <a:lstStyle/>
          <a:p>
            <a:pPr algn="just"/>
            <a:r>
              <a:rPr lang="en-US" sz="2400" dirty="0"/>
              <a:t>**</a:t>
            </a:r>
            <a:r>
              <a:rPr lang="en-US" sz="2000" dirty="0"/>
              <a:t>A concrete method is a method which has always the body. It is also called a complete method in java.</a:t>
            </a:r>
            <a:endParaRPr lang="en-US" sz="2400" dirty="0"/>
          </a:p>
        </p:txBody>
      </p:sp>
    </p:spTree>
    <p:extLst>
      <p:ext uri="{BB962C8B-B14F-4D97-AF65-F5344CB8AC3E}">
        <p14:creationId xmlns="" xmlns:p14="http://schemas.microsoft.com/office/powerpoint/2010/main" val="38511379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C7EE5-6820-4287-B9C9-53B3D19B03D2}"/>
              </a:ext>
            </a:extLst>
          </p:cNvPr>
          <p:cNvSpPr>
            <a:spLocks noGrp="1"/>
          </p:cNvSpPr>
          <p:nvPr>
            <p:ph type="title"/>
          </p:nvPr>
        </p:nvSpPr>
        <p:spPr>
          <a:xfrm>
            <a:off x="609600" y="-66903"/>
            <a:ext cx="10972800" cy="769441"/>
          </a:xfrm>
        </p:spPr>
        <p:txBody>
          <a:bodyPr>
            <a:spAutoFit/>
          </a:bodyPr>
          <a:lstStyle/>
          <a:p>
            <a:r>
              <a:rPr lang="en-US" b="1" dirty="0">
                <a:solidFill>
                  <a:schemeClr val="bg1"/>
                </a:solidFill>
              </a:rPr>
              <a:t>Abstract Methods in Java</a:t>
            </a:r>
            <a:endParaRPr lang="en-IN" b="1" dirty="0">
              <a:solidFill>
                <a:schemeClr val="bg1"/>
              </a:solidFill>
            </a:endParaRPr>
          </a:p>
        </p:txBody>
      </p:sp>
      <p:sp>
        <p:nvSpPr>
          <p:cNvPr id="4" name="Content Placeholder 3">
            <a:extLst>
              <a:ext uri="{FF2B5EF4-FFF2-40B4-BE49-F238E27FC236}">
                <a16:creationId xmlns="" xmlns:a16="http://schemas.microsoft.com/office/drawing/2014/main" id="{584D0C5A-E9E6-4C7E-ABC7-B429CF98D16D}"/>
              </a:ext>
            </a:extLst>
          </p:cNvPr>
          <p:cNvSpPr>
            <a:spLocks noGrp="1"/>
          </p:cNvSpPr>
          <p:nvPr>
            <p:ph idx="1"/>
          </p:nvPr>
        </p:nvSpPr>
        <p:spPr>
          <a:xfrm>
            <a:off x="609600" y="925831"/>
            <a:ext cx="10972800" cy="5486399"/>
          </a:xfrm>
        </p:spPr>
        <p:txBody>
          <a:bodyPr>
            <a:normAutofit/>
          </a:bodyPr>
          <a:lstStyle/>
          <a:p>
            <a:pPr algn="just"/>
            <a:r>
              <a:rPr lang="en-US" dirty="0"/>
              <a:t>An abstract class must be </a:t>
            </a:r>
            <a:r>
              <a:rPr lang="en-US"/>
              <a:t>extended </a:t>
            </a:r>
            <a:r>
              <a:rPr lang="en-US" smtClean="0"/>
              <a:t>and abstract </a:t>
            </a:r>
            <a:r>
              <a:rPr lang="en-US" dirty="0"/>
              <a:t>method must be overridden.</a:t>
            </a:r>
          </a:p>
          <a:p>
            <a:pPr algn="just"/>
            <a:r>
              <a:rPr lang="en-US" dirty="0"/>
              <a:t>A class has abstract methods then </a:t>
            </a:r>
            <a:r>
              <a:rPr lang="en-US" dirty="0">
                <a:solidFill>
                  <a:srgbClr val="FF0000"/>
                </a:solidFill>
              </a:rPr>
              <a:t>it must be a declared as abstract class </a:t>
            </a:r>
          </a:p>
          <a:p>
            <a:pPr algn="just"/>
            <a:r>
              <a:rPr lang="en-US" dirty="0"/>
              <a:t>The class which is extending abstract class must override all the abstract methods.</a:t>
            </a:r>
          </a:p>
          <a:p>
            <a:pPr algn="just"/>
            <a:endParaRPr lang="en-US" dirty="0"/>
          </a:p>
          <a:p>
            <a:pPr algn="just"/>
            <a:r>
              <a:rPr lang="en-US" dirty="0">
                <a:hlinkClick r:id="rId2"/>
              </a:rPr>
              <a:t>Example</a:t>
            </a:r>
            <a:endParaRPr lang="en-US" dirty="0"/>
          </a:p>
          <a:p>
            <a:pPr algn="just"/>
            <a:endParaRPr lang="en-US" b="1" dirty="0"/>
          </a:p>
        </p:txBody>
      </p:sp>
    </p:spTree>
    <p:extLst>
      <p:ext uri="{BB962C8B-B14F-4D97-AF65-F5344CB8AC3E}">
        <p14:creationId xmlns="" xmlns:p14="http://schemas.microsoft.com/office/powerpoint/2010/main" val="714729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1C7EE5-6820-4287-B9C9-53B3D19B03D2}"/>
              </a:ext>
            </a:extLst>
          </p:cNvPr>
          <p:cNvSpPr>
            <a:spLocks noGrp="1"/>
          </p:cNvSpPr>
          <p:nvPr>
            <p:ph type="title"/>
          </p:nvPr>
        </p:nvSpPr>
        <p:spPr>
          <a:xfrm>
            <a:off x="609600" y="-66903"/>
            <a:ext cx="10972800" cy="769441"/>
          </a:xfrm>
        </p:spPr>
        <p:txBody>
          <a:bodyPr>
            <a:spAutoFit/>
          </a:bodyPr>
          <a:lstStyle/>
          <a:p>
            <a:r>
              <a:rPr lang="en-US" b="1" dirty="0">
                <a:solidFill>
                  <a:schemeClr val="bg1"/>
                </a:solidFill>
              </a:rPr>
              <a:t>Declaration of Abstract class</a:t>
            </a:r>
            <a:endParaRPr lang="en-IN" b="1" dirty="0">
              <a:solidFill>
                <a:schemeClr val="bg1"/>
              </a:solidFill>
            </a:endParaRPr>
          </a:p>
        </p:txBody>
      </p:sp>
      <p:pic>
        <p:nvPicPr>
          <p:cNvPr id="6" name="Picture 2">
            <a:extLst>
              <a:ext uri="{FF2B5EF4-FFF2-40B4-BE49-F238E27FC236}">
                <a16:creationId xmlns="" xmlns:a16="http://schemas.microsoft.com/office/drawing/2014/main" id="{9F29F444-5A09-45A5-84DE-CA1C335566E4}"/>
              </a:ext>
            </a:extLst>
          </p:cNvPr>
          <p:cNvPicPr>
            <a:picLocks noChangeAspect="1" noChangeArrowheads="1"/>
          </p:cNvPicPr>
          <p:nvPr/>
        </p:nvPicPr>
        <p:blipFill>
          <a:blip r:embed="rId2" cstate="print"/>
          <a:srcRect/>
          <a:stretch>
            <a:fillRect/>
          </a:stretch>
        </p:blipFill>
        <p:spPr bwMode="auto">
          <a:xfrm>
            <a:off x="1089660" y="914400"/>
            <a:ext cx="7391400" cy="5257800"/>
          </a:xfrm>
          <a:prstGeom prst="rect">
            <a:avLst/>
          </a:prstGeom>
          <a:noFill/>
          <a:ln w="9525">
            <a:noFill/>
            <a:miter lim="800000"/>
            <a:headEnd/>
            <a:tailEnd/>
          </a:ln>
        </p:spPr>
      </p:pic>
      <p:sp>
        <p:nvSpPr>
          <p:cNvPr id="7" name="Rectangle 6">
            <a:extLst>
              <a:ext uri="{FF2B5EF4-FFF2-40B4-BE49-F238E27FC236}">
                <a16:creationId xmlns="" xmlns:a16="http://schemas.microsoft.com/office/drawing/2014/main" id="{64DF8A98-AB98-492A-8989-B28686024385}"/>
              </a:ext>
            </a:extLst>
          </p:cNvPr>
          <p:cNvSpPr/>
          <p:nvPr/>
        </p:nvSpPr>
        <p:spPr>
          <a:xfrm flipH="1">
            <a:off x="9189720" y="3013055"/>
            <a:ext cx="2068830" cy="461665"/>
          </a:xfrm>
          <a:prstGeom prst="rect">
            <a:avLst/>
          </a:prstGeom>
        </p:spPr>
        <p:txBody>
          <a:bodyPr wrap="square">
            <a:spAutoFit/>
          </a:bodyPr>
          <a:lstStyle/>
          <a:p>
            <a:r>
              <a:rPr lang="en-US" sz="2400" dirty="0">
                <a:hlinkClick r:id="rId3"/>
              </a:rPr>
              <a:t>Example</a:t>
            </a:r>
            <a:endParaRPr lang="en-US" sz="2400" dirty="0"/>
          </a:p>
        </p:txBody>
      </p:sp>
    </p:spTree>
    <p:extLst>
      <p:ext uri="{BB962C8B-B14F-4D97-AF65-F5344CB8AC3E}">
        <p14:creationId xmlns="" xmlns:p14="http://schemas.microsoft.com/office/powerpoint/2010/main" val="3137961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OP_21-22" id="{3BB6369F-73EF-4F0F-872D-38F434AC5059}" vid="{1DF60808-1836-4FC8-BCA8-1518923398BB}"/>
    </a:ext>
  </a:extLst>
</a:theme>
</file>

<file path=ppt/theme/theme2.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Theme1" id="{80ADAB7D-A020-4056-A91E-AB977729C1C2}" vid="{3CDE05E5-7F5C-42B8-9293-3D2A49FC2B6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7651BA-F45C-4845-9AB3-E0A65B39F5E1}">
  <ds:schemaRefs>
    <ds:schemaRef ds:uri="http://purl.org/dc/dcmitype/"/>
    <ds:schemaRef ds:uri="http://www.w3.org/XML/1998/namespace"/>
    <ds:schemaRef ds:uri="http://schemas.microsoft.com/office/2006/documentManagement/types"/>
    <ds:schemaRef ds:uri="http://purl.org/dc/terms/"/>
    <ds:schemaRef ds:uri="16c05727-aa75-4e4a-9b5f-8a80a1165891"/>
    <ds:schemaRef ds:uri="71af3243-3dd4-4a8d-8c0d-dd76da1f02a5"/>
    <ds:schemaRef ds:uri="http://schemas.microsoft.com/office/2006/metadata/properties"/>
    <ds:schemaRef ds:uri="http://schemas.microsoft.com/office/infopath/2007/PartnerControls"/>
    <ds:schemaRef ds:uri="http://schemas.openxmlformats.org/package/2006/metadata/core-properties"/>
    <ds:schemaRef ds:uri="http://purl.org/dc/elements/1.1/"/>
  </ds:schemaRefs>
</ds:datastoreItem>
</file>

<file path=customXml/itemProps2.xml><?xml version="1.0" encoding="utf-8"?>
<ds:datastoreItem xmlns:ds="http://schemas.openxmlformats.org/officeDocument/2006/customXml" ds:itemID="{CDB58277-F8DF-46FF-84EC-EF41B835E69F}">
  <ds:schemaRefs>
    <ds:schemaRef ds:uri="http://schemas.microsoft.com/sharepoint/v3/contenttype/forms"/>
  </ds:schemaRefs>
</ds:datastoreItem>
</file>

<file path=customXml/itemProps3.xml><?xml version="1.0" encoding="utf-8"?>
<ds:datastoreItem xmlns:ds="http://schemas.openxmlformats.org/officeDocument/2006/customXml" ds:itemID="{2D276E62-80A3-44DD-9BCC-97ED2B99B57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{6D2A1871-C02E-43C0-8717-5684970A3C60}tf78438558_win32</Template>
  <TotalTime>11700</TotalTime>
  <Words>401</Words>
  <Application>Microsoft Office PowerPoint</Application>
  <PresentationFormat>Custom</PresentationFormat>
  <Paragraphs>75</Paragraphs>
  <Slides>15</Slides>
  <Notes>0</Notes>
  <HiddenSlides>0</HiddenSlides>
  <MMClips>0</MMClip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Office Theme</vt:lpstr>
      <vt:lpstr>Theme1</vt:lpstr>
      <vt:lpstr>Object Oriented Programming</vt:lpstr>
      <vt:lpstr>Section 2 Lecture – 24   </vt:lpstr>
      <vt:lpstr>Abstraction in Java</vt:lpstr>
      <vt:lpstr>How to achieve Abstraction in Java</vt:lpstr>
      <vt:lpstr>Abstract class in Java</vt:lpstr>
      <vt:lpstr>Abstract class in Java</vt:lpstr>
      <vt:lpstr>Abstract Methods in Java</vt:lpstr>
      <vt:lpstr>Abstract Methods in Java</vt:lpstr>
      <vt:lpstr>Declaration of Abstract class</vt:lpstr>
      <vt:lpstr>Why Abstract class in Java?</vt:lpstr>
      <vt:lpstr>Abstract Methods in Java</vt:lpstr>
      <vt:lpstr> Features of Abstract class in Java</vt:lpstr>
      <vt:lpstr> Rules of Abstract class in Java</vt:lpstr>
      <vt:lpstr> contd…</vt:lpstr>
      <vt:lpstr>Problem stmt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OOP Unit4</dc:title>
  <dc:creator>Varsha Dange</dc:creator>
  <cp:lastModifiedBy>Rahul Dange</cp:lastModifiedBy>
  <cp:revision>171</cp:revision>
  <dcterms:created xsi:type="dcterms:W3CDTF">2021-08-24T09:58:05Z</dcterms:created>
  <dcterms:modified xsi:type="dcterms:W3CDTF">2022-10-14T05:57:28Z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