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sldIdLst>
    <p:sldId id="257" r:id="rId5"/>
    <p:sldId id="1525" r:id="rId6"/>
    <p:sldId id="1557" r:id="rId7"/>
    <p:sldId id="1559" r:id="rId8"/>
    <p:sldId id="1560" r:id="rId9"/>
    <p:sldId id="1574" r:id="rId10"/>
    <p:sldId id="1561" r:id="rId11"/>
    <p:sldId id="1562" r:id="rId12"/>
    <p:sldId id="1567" r:id="rId13"/>
    <p:sldId id="1568" r:id="rId14"/>
    <p:sldId id="1569" r:id="rId15"/>
    <p:sldId id="1570" r:id="rId16"/>
    <p:sldId id="1571" r:id="rId17"/>
    <p:sldId id="1572" r:id="rId18"/>
    <p:sldId id="15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nyanesh Kanade" initials="DK" lastIdx="1" clrIdx="0">
    <p:extLst>
      <p:ext uri="{19B8F6BF-5375-455C-9EA6-DF929625EA0E}">
        <p15:presenceInfo xmlns:p15="http://schemas.microsoft.com/office/powerpoint/2012/main" xmlns="" userId="128bfb93f41ac6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C56B9"/>
    <a:srgbClr val="5CC6D6"/>
    <a:srgbClr val="57903F"/>
    <a:srgbClr val="344529"/>
    <a:srgbClr val="2B3922"/>
    <a:srgbClr val="2E3722"/>
    <a:srgbClr val="FCF7F1"/>
    <a:srgbClr val="B8D233"/>
    <a:srgbClr val="F8D22F"/>
    <a:srgbClr val="F03F2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-804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DEF9-B2E9-46EA-A5FB-0F55ED130031}" type="datetime1">
              <a:rPr lang="en-US" smtClean="0"/>
              <a:pPr/>
              <a:t>07/11/2022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425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84A6-4302-4DE9-B677-0768C64EA57E}" type="datetime1">
              <a:rPr lang="en-US" smtClean="0"/>
              <a:pPr/>
              <a:t>07/11/2022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564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7423-B3AC-4F71-A3A1-AD699B87C198}" type="datetime1">
              <a:rPr lang="en-US" smtClean="0"/>
              <a:pPr/>
              <a:t>07/11/2022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548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0DAC-05B3-4649-9CBD-3C14F1F71087}" type="datetime1">
              <a:rPr lang="en-US" smtClean="0"/>
              <a:pPr/>
              <a:t>07/11/2022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717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D43D-CA8C-411A-9A1C-6E2C3205A50C}" type="datetime1">
              <a:rPr lang="en-US" smtClean="0"/>
              <a:pPr/>
              <a:t>07/11/2022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794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FAE0-0EC1-4689-884C-6CED0C723D14}" type="datetime1">
              <a:rPr lang="en-US" smtClean="0"/>
              <a:pPr/>
              <a:t>07/11/2022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154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F7D3-8CE2-4B3D-A1E8-22F07C27346D}" type="datetime1">
              <a:rPr lang="en-US" smtClean="0"/>
              <a:pPr/>
              <a:t>07/11/2022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046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8D0-E60B-4F04-AA1D-9A2F9035BE72}" type="datetime1">
              <a:rPr lang="en-US" smtClean="0"/>
              <a:pPr/>
              <a:t>07/11/2022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911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3F66-EE36-4B28-87ED-205C9015204C}" type="datetime1">
              <a:rPr lang="en-US" smtClean="0"/>
              <a:pPr/>
              <a:t>07/11/2022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711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1797-3AF0-46BA-87E9-F30940C1987B}" type="datetime1">
              <a:rPr lang="en-US" smtClean="0"/>
              <a:pPr/>
              <a:t>07/11/2022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45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728-763A-4C79-8A54-E453C91DC763}" type="datetime1">
              <a:rPr lang="en-US" smtClean="0"/>
              <a:pPr/>
              <a:t>07/11/2022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146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3C600-3278-4C42-8943-AC4E369A050B}" type="datetime1">
              <a:rPr lang="en-US" smtClean="0"/>
              <a:pPr/>
              <a:t>07/11/2022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525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J5jogSxeB" TargetMode="External"/><Relationship Id="rId2" Type="http://schemas.openxmlformats.org/officeDocument/2006/relationships/hyperlink" Target="https://onlinegdb.com/-F6q6_Ds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nlinegdb.com/a4oDX_2GM" TargetMode="External"/><Relationship Id="rId4" Type="http://schemas.openxmlformats.org/officeDocument/2006/relationships/hyperlink" Target="https://onlinegdb.com/2ukWHddG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gdb.com/vg9YS-aq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262" y="2613546"/>
            <a:ext cx="4775075" cy="163090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262" y="4598024"/>
            <a:ext cx="4775075" cy="91123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</a:rPr>
              <a:t>Prof. Varsha Dange</a:t>
            </a:r>
          </a:p>
        </p:txBody>
      </p:sp>
    </p:spTree>
    <p:extLst>
      <p:ext uri="{BB962C8B-B14F-4D97-AF65-F5344CB8AC3E}">
        <p14:creationId xmlns:p14="http://schemas.microsoft.com/office/powerpoint/2010/main" xmlns="" val="258428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Rules of Interface 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84D0C5A-E9E6-4C7E-ABC7-B429CF98D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25831"/>
            <a:ext cx="10972800" cy="5486399"/>
          </a:xfrm>
        </p:spPr>
        <p:txBody>
          <a:bodyPr>
            <a:normAutofit/>
          </a:bodyPr>
          <a:lstStyle/>
          <a:p>
            <a:pPr lvl="0" algn="just">
              <a:defRPr/>
            </a:pPr>
            <a:r>
              <a:rPr lang="en-US" dirty="0"/>
              <a:t>An interface cannot be instantiated directly</a:t>
            </a:r>
            <a:r>
              <a:rPr lang="en-US" dirty="0" smtClean="0"/>
              <a:t>.</a:t>
            </a:r>
          </a:p>
          <a:p>
            <a:pPr lvl="0" algn="just">
              <a:defRPr/>
            </a:pPr>
            <a:r>
              <a:rPr lang="en-US" dirty="0" smtClean="0"/>
              <a:t>But </a:t>
            </a:r>
            <a:r>
              <a:rPr lang="en-US" dirty="0"/>
              <a:t>we can create a reference to an interface that can point to an object of any of its derived types implementing it.</a:t>
            </a:r>
          </a:p>
          <a:p>
            <a:r>
              <a:rPr lang="en-US" dirty="0"/>
              <a:t>An interface may not be declared with final keyword.</a:t>
            </a:r>
          </a:p>
          <a:p>
            <a:r>
              <a:rPr lang="en-US" dirty="0" smtClean="0"/>
              <a:t>It </a:t>
            </a:r>
            <a:r>
              <a:rPr lang="en-US" dirty="0"/>
              <a:t>cannot have instance variables. If we declare a variable in an interface, it must be initialized at the time of declaration.</a:t>
            </a:r>
          </a:p>
          <a:p>
            <a:r>
              <a:rPr lang="en-US" dirty="0"/>
              <a:t>A class that implements an interface, must provide its own implementations of all the methods defined in the interface.</a:t>
            </a:r>
          </a:p>
          <a:p>
            <a:r>
              <a:rPr lang="en-US" dirty="0"/>
              <a:t>An interface can be declared within another interface or class. Such interfaces are called nested interfaces .</a:t>
            </a:r>
          </a:p>
          <a:p>
            <a:pPr lvl="0" algn="just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50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Extending Interface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84D0C5A-E9E6-4C7E-ABC7-B429CF98D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25831"/>
            <a:ext cx="10972800" cy="5486399"/>
          </a:xfrm>
        </p:spPr>
        <p:txBody>
          <a:bodyPr>
            <a:normAutofit/>
          </a:bodyPr>
          <a:lstStyle/>
          <a:p>
            <a:pPr lvl="0" algn="just">
              <a:defRPr/>
            </a:pPr>
            <a:r>
              <a:rPr lang="en-US" dirty="0"/>
              <a:t>Like classes, an interface can also extend another interface. </a:t>
            </a:r>
          </a:p>
          <a:p>
            <a:pPr lvl="0" algn="just">
              <a:defRPr/>
            </a:pPr>
            <a:r>
              <a:rPr lang="en-US" dirty="0"/>
              <a:t> It can be done by using the keyword “extends”.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8FD62FB-B844-4A73-9818-5AF440A49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2169795"/>
            <a:ext cx="6391275" cy="40957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96FB25E-C6B9-441B-9414-C582BE3A314A}"/>
              </a:ext>
            </a:extLst>
          </p:cNvPr>
          <p:cNvSpPr/>
          <p:nvPr/>
        </p:nvSpPr>
        <p:spPr>
          <a:xfrm>
            <a:off x="8435340" y="2940397"/>
            <a:ext cx="30175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 interface cannot extend classes because it would violate rules that an interface can have only abstract methods and constants.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 interface can extend Interface1, Interface2.</a:t>
            </a:r>
          </a:p>
        </p:txBody>
      </p:sp>
    </p:spTree>
    <p:extLst>
      <p:ext uri="{BB962C8B-B14F-4D97-AF65-F5344CB8AC3E}">
        <p14:creationId xmlns:p14="http://schemas.microsoft.com/office/powerpoint/2010/main" xmlns="" val="37033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Implementing Interface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84D0C5A-E9E6-4C7E-ABC7-B429CF98D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25831"/>
            <a:ext cx="10972800" cy="5486399"/>
          </a:xfrm>
        </p:spPr>
        <p:txBody>
          <a:bodyPr>
            <a:normAutofit/>
          </a:bodyPr>
          <a:lstStyle/>
          <a:p>
            <a:pPr lvl="0" algn="just">
              <a:defRPr/>
            </a:pPr>
            <a:r>
              <a:rPr lang="en-US" sz="2800" dirty="0"/>
              <a:t>An interface is used as “superclass” whose properties are inherited by a class. </a:t>
            </a:r>
          </a:p>
          <a:p>
            <a:pPr lvl="0" algn="just">
              <a:defRPr/>
            </a:pPr>
            <a:r>
              <a:rPr lang="en-US" sz="2800" dirty="0"/>
              <a:t>A class can implement one or more than one interface by using a keyword implements followed by a list of interfaces separated by commas.</a:t>
            </a:r>
          </a:p>
          <a:p>
            <a:pPr lvl="0" algn="just">
              <a:defRPr/>
            </a:pPr>
            <a:r>
              <a:rPr lang="en-US" sz="2800" dirty="0"/>
              <a:t>When a class implements an interface, it must provide an implementation of all methods declared in the interface and all its super interfaces.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F07E8F0-5D01-49F3-9BD0-0DAF358C6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4438650"/>
            <a:ext cx="59626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251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Implementing Interface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D600FD3-A97E-45DB-8A2A-E819C32C9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670" y="1066800"/>
            <a:ext cx="842390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608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C190B6-1FDB-4C08-A2C8-3DFFC216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229392"/>
            <a:ext cx="10972800" cy="1143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1D9E75-522E-493B-939A-DE4795918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Example1</a:t>
            </a:r>
            <a:endParaRPr lang="en-US" dirty="0"/>
          </a:p>
          <a:p>
            <a:r>
              <a:rPr lang="en-US" dirty="0">
                <a:hlinkClick r:id="rId3"/>
              </a:rPr>
              <a:t>Example2</a:t>
            </a:r>
            <a:r>
              <a:rPr lang="en-US" dirty="0"/>
              <a:t>(</a:t>
            </a:r>
            <a:r>
              <a:rPr lang="en-US" b="1" dirty="0"/>
              <a:t>Polymorphism in Java Interface)</a:t>
            </a:r>
          </a:p>
          <a:p>
            <a:r>
              <a:rPr lang="en-US" dirty="0">
                <a:hlinkClick r:id="rId4"/>
              </a:rPr>
              <a:t>Example3</a:t>
            </a:r>
            <a:r>
              <a:rPr lang="en-US" dirty="0"/>
              <a:t>(</a:t>
            </a:r>
            <a:r>
              <a:rPr lang="en-US" b="1" dirty="0"/>
              <a:t>Multilevel Inheritance)</a:t>
            </a:r>
          </a:p>
          <a:p>
            <a:r>
              <a:rPr lang="en-US" dirty="0">
                <a:hlinkClick r:id="rId5"/>
              </a:rPr>
              <a:t>Example4</a:t>
            </a:r>
            <a:r>
              <a:rPr lang="en-US" dirty="0"/>
              <a:t>(</a:t>
            </a:r>
            <a:r>
              <a:rPr lang="en-US" b="1" dirty="0"/>
              <a:t>Multiple Inheritance)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CCBD73-E2AE-487F-9E6B-77A14D55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0DAC-05B3-4649-9CBD-3C14F1F71087}" type="datetime1">
              <a:rPr lang="en-US" smtClean="0"/>
              <a:pPr/>
              <a:t>07/11/2022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5F03E8-0BDA-40AD-B6A2-B2E1844E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460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C190B6-1FDB-4C08-A2C8-3DFFC216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229392"/>
            <a:ext cx="10972800" cy="1143000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Contd</a:t>
            </a:r>
            <a:r>
              <a:rPr lang="en-US" b="1" dirty="0">
                <a:solidFill>
                  <a:schemeClr val="bg1"/>
                </a:solidFill>
              </a:rPr>
              <a:t>…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CCBD73-E2AE-487F-9E6B-77A14D55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0DAC-05B3-4649-9CBD-3C14F1F71087}" type="datetime1">
              <a:rPr lang="en-US" smtClean="0"/>
              <a:pPr/>
              <a:t>07/11/2022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5F03E8-0BDA-40AD-B6A2-B2E1844E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BF9CB5DF-E92F-49AB-8052-C2B6B1004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40131"/>
            <a:ext cx="10972800" cy="5086034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2060"/>
                </a:solidFill>
              </a:rPr>
              <a:t>In Java, Multiple Inheritance is not supported through Class but it is possible by Interface, why?</a:t>
            </a:r>
          </a:p>
          <a:p>
            <a:pPr algn="just"/>
            <a:r>
              <a:rPr lang="en-US" sz="3000" dirty="0"/>
              <a:t>multiple inheritance, subclasses are derived from multiple super classes.</a:t>
            </a:r>
            <a:endParaRPr lang="en-US" sz="3000" b="1" dirty="0"/>
          </a:p>
          <a:p>
            <a:pPr algn="just"/>
            <a:r>
              <a:rPr lang="en-US" sz="3000" dirty="0"/>
              <a:t>If two super classes have the same method name then which method is inherited into subclass is the main confusion in multiple inheritance</a:t>
            </a:r>
          </a:p>
          <a:p>
            <a:pPr algn="just"/>
            <a:r>
              <a:rPr lang="en-US" sz="3000" dirty="0"/>
              <a:t>That’s why Java does not support multiple inheritance in case of class.</a:t>
            </a:r>
          </a:p>
          <a:p>
            <a:pPr algn="just"/>
            <a:r>
              <a:rPr lang="en-US" sz="3000" dirty="0"/>
              <a:t>But, it is supported through an interface because there is no confusion. This is because its implementation is provided by the implementation class.</a:t>
            </a:r>
          </a:p>
          <a:p>
            <a:pPr algn="just"/>
            <a:r>
              <a:rPr lang="en-US" sz="3000" dirty="0">
                <a:hlinkClick r:id="rId2"/>
              </a:rPr>
              <a:t>Example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xmlns="" val="4278706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Section 2</a:t>
            </a:r>
            <a:r>
              <a:rPr lang="en-IN" dirty="0"/>
              <a:t/>
            </a:r>
            <a:br>
              <a:rPr lang="en-IN" dirty="0"/>
            </a:br>
            <a:r>
              <a:rPr lang="en-IN" sz="2400" dirty="0">
                <a:solidFill>
                  <a:schemeClr val="tx1"/>
                </a:solidFill>
              </a:rPr>
              <a:t>Lecture – 25  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E3D7FEC2-9237-4DA4-BB56-9ACECE121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3679" y="3810000"/>
            <a:ext cx="6400800" cy="533400"/>
          </a:xfrm>
        </p:spPr>
        <p:txBody>
          <a:bodyPr>
            <a:normAutofit lnSpcReduction="10000"/>
          </a:bodyPr>
          <a:lstStyle/>
          <a:p>
            <a:pPr algn="r"/>
            <a:r>
              <a:rPr lang="en-IN" b="1" dirty="0">
                <a:solidFill>
                  <a:srgbClr val="C00000"/>
                </a:solidFill>
              </a:rPr>
              <a:t>Prof. Varsha Dange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2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F5DC-B5BA-47BA-870A-670EC4E29760}" type="datetime1">
              <a:rPr lang="en-US" smtClean="0"/>
              <a:pPr/>
              <a:t>07/11/2022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998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Interface in Java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227D5CDF-23E0-41EB-A082-EA6F13062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80111"/>
            <a:ext cx="10972800" cy="5246054"/>
          </a:xfrm>
        </p:spPr>
        <p:txBody>
          <a:bodyPr/>
          <a:lstStyle/>
          <a:p>
            <a:r>
              <a:rPr lang="en-US" dirty="0"/>
              <a:t>An interface is a fully abstract class.</a:t>
            </a:r>
          </a:p>
          <a:p>
            <a:r>
              <a:rPr lang="en-US" dirty="0"/>
              <a:t> It includes a group of abstract methods (methods without a body).</a:t>
            </a:r>
          </a:p>
          <a:p>
            <a:r>
              <a:rPr lang="en-US" dirty="0"/>
              <a:t>There can be only abstract methods in the </a:t>
            </a:r>
            <a:r>
              <a:rPr lang="en-US"/>
              <a:t>Java </a:t>
            </a:r>
            <a:r>
              <a:rPr lang="en-US" smtClean="0"/>
              <a:t>interface.</a:t>
            </a:r>
            <a:endParaRPr lang="en-US" dirty="0"/>
          </a:p>
          <a:p>
            <a:r>
              <a:rPr lang="en-US" dirty="0"/>
              <a:t>From Java 8, interface can have default and static methods too.</a:t>
            </a:r>
          </a:p>
          <a:p>
            <a:r>
              <a:rPr lang="en-US" dirty="0"/>
              <a:t>interface in java is abstract by default. So, it is not compulsory to write abstract keyword with an interface.</a:t>
            </a:r>
          </a:p>
          <a:p>
            <a:r>
              <a:rPr lang="en-US" dirty="0"/>
              <a:t>A class can implement any number of interfaces in Java.</a:t>
            </a:r>
          </a:p>
        </p:txBody>
      </p:sp>
    </p:spTree>
    <p:extLst>
      <p:ext uri="{BB962C8B-B14F-4D97-AF65-F5344CB8AC3E}">
        <p14:creationId xmlns:p14="http://schemas.microsoft.com/office/powerpoint/2010/main" xmlns="" val="423839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Interface in Java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DB8684B-5A43-4A53-BCC9-456D84804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3257550"/>
            <a:ext cx="6953250" cy="33375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02C6EEB-E9B0-4816-BFE8-CC3B774609E1}"/>
              </a:ext>
            </a:extLst>
          </p:cNvPr>
          <p:cNvSpPr/>
          <p:nvPr/>
        </p:nvSpPr>
        <p:spPr>
          <a:xfrm>
            <a:off x="1074420" y="965388"/>
            <a:ext cx="10744200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class that implements an interface is </a:t>
            </a:r>
            <a:r>
              <a:rPr lang="en-US" sz="3200" dirty="0">
                <a:solidFill>
                  <a:srgbClr val="FF0000"/>
                </a:solidFill>
              </a:rPr>
              <a:t>called  implementation class.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Every implementation class can have its own implementation for abstract methods specified in the interface </a:t>
            </a:r>
          </a:p>
        </p:txBody>
      </p:sp>
    </p:spTree>
    <p:extLst>
      <p:ext uri="{BB962C8B-B14F-4D97-AF65-F5344CB8AC3E}">
        <p14:creationId xmlns:p14="http://schemas.microsoft.com/office/powerpoint/2010/main" xmlns="" val="383562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Why do we use Interface?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84D0C5A-E9E6-4C7E-ABC7-B429CF98D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25831"/>
            <a:ext cx="10972800" cy="548639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industry, architect-level people create interfaces, and then it is given to developers for writing classes by implementing interfaces provided.</a:t>
            </a:r>
          </a:p>
          <a:p>
            <a:pPr algn="just"/>
            <a:r>
              <a:rPr lang="en-US" dirty="0"/>
              <a:t>Using interfaces is the best way to expose our project’s API to some other projects. </a:t>
            </a:r>
          </a:p>
          <a:p>
            <a:pPr algn="just"/>
            <a:r>
              <a:rPr lang="en-US" dirty="0"/>
              <a:t>Programmers use interface to customize features of software differently for different objects.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4518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Why do we use Interface?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84D0C5A-E9E6-4C7E-ABC7-B429CF98D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25831"/>
            <a:ext cx="10972800" cy="5486399"/>
          </a:xfrm>
        </p:spPr>
        <p:txBody>
          <a:bodyPr>
            <a:normAutofit/>
          </a:bodyPr>
          <a:lstStyle/>
          <a:p>
            <a:pPr algn="just"/>
            <a:r>
              <a:rPr lang="en-US" smtClean="0"/>
              <a:t>It </a:t>
            </a:r>
            <a:r>
              <a:rPr lang="en-US" dirty="0"/>
              <a:t>is used to achieve full abstraction in java.</a:t>
            </a:r>
          </a:p>
          <a:p>
            <a:pPr algn="just"/>
            <a:r>
              <a:rPr lang="en-US" dirty="0"/>
              <a:t>By using interfaces, we can achieve the functionality of </a:t>
            </a:r>
            <a:r>
              <a:rPr lang="en-US" dirty="0">
                <a:solidFill>
                  <a:srgbClr val="FF0000"/>
                </a:solidFill>
              </a:rPr>
              <a:t>multiple inheritance.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451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Declare Interface 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84D0C5A-E9E6-4C7E-ABC7-B429CF98D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25831"/>
            <a:ext cx="10972800" cy="548639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Java, an interface is declared syntactically much like a class. </a:t>
            </a:r>
          </a:p>
          <a:p>
            <a:pPr algn="just"/>
            <a:r>
              <a:rPr lang="en-US" dirty="0"/>
              <a:t>It is declared by using the keyword interface followed by interface </a:t>
            </a:r>
            <a:r>
              <a:rPr lang="en-US" dirty="0" smtClean="0"/>
              <a:t>name.</a:t>
            </a:r>
          </a:p>
          <a:p>
            <a:pPr lvl="0" algn="just"/>
            <a:r>
              <a:rPr lang="en-US" dirty="0" smtClean="0"/>
              <a:t>Java compiler automatically adds public and abstract keywords before to all interface methods. </a:t>
            </a:r>
          </a:p>
          <a:p>
            <a:pPr algn="just"/>
            <a:r>
              <a:rPr lang="en-US" dirty="0" smtClean="0"/>
              <a:t>it also adds public, static, and final keywords before interface variables. </a:t>
            </a:r>
          </a:p>
          <a:p>
            <a:pPr lvl="0"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149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Declare Interface 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84D0C5A-E9E6-4C7E-ABC7-B429CF98D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25831"/>
            <a:ext cx="10972800" cy="5486399"/>
          </a:xfrm>
        </p:spPr>
        <p:txBody>
          <a:bodyPr>
            <a:normAutofit/>
          </a:bodyPr>
          <a:lstStyle/>
          <a:p>
            <a:pPr lvl="0" algn="just">
              <a:defRPr/>
            </a:pPr>
            <a:r>
              <a:rPr lang="en-US" sz="2700" dirty="0" smtClean="0"/>
              <a:t>Therefore</a:t>
            </a:r>
            <a:r>
              <a:rPr lang="en-US" sz="2700" dirty="0"/>
              <a:t>, all the variables declared in an interface are considered as public, static, and final by default and acts like constant. We cannot change their value once they initialized.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93AF42C-837A-4C61-8C77-37FC7197E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531473"/>
            <a:ext cx="8229600" cy="366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341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Features of Interface 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84D0C5A-E9E6-4C7E-ABC7-B429CF98D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25831"/>
            <a:ext cx="10972800" cy="5486399"/>
          </a:xfrm>
        </p:spPr>
        <p:txBody>
          <a:bodyPr>
            <a:normAutofit lnSpcReduction="10000"/>
          </a:bodyPr>
          <a:lstStyle/>
          <a:p>
            <a:pPr lvl="0" algn="just">
              <a:defRPr/>
            </a:pPr>
            <a:r>
              <a:rPr lang="en-US" dirty="0"/>
              <a:t>Interface provides pure abstraction in java. </a:t>
            </a:r>
          </a:p>
          <a:p>
            <a:pPr lvl="0" algn="just">
              <a:defRPr/>
            </a:pPr>
            <a:r>
              <a:rPr lang="en-US" dirty="0"/>
              <a:t>It also represents the Is-A relationship.</a:t>
            </a:r>
          </a:p>
          <a:p>
            <a:pPr lvl="0" algn="just">
              <a:defRPr/>
            </a:pPr>
            <a:r>
              <a:rPr lang="en-US" dirty="0"/>
              <a:t>It can contain three types of methods: abstract, default, and static methods.</a:t>
            </a:r>
          </a:p>
          <a:p>
            <a:pPr lvl="0" algn="just">
              <a:defRPr/>
            </a:pPr>
            <a:r>
              <a:rPr lang="en-US" dirty="0"/>
              <a:t>Interface cannot have constructors.</a:t>
            </a:r>
          </a:p>
          <a:p>
            <a:pPr lvl="0" algn="just">
              <a:defRPr/>
            </a:pPr>
            <a:r>
              <a:rPr lang="en-US" dirty="0"/>
              <a:t>The interface is the only mechanism that allows achieving multiple inheritance in java.</a:t>
            </a:r>
          </a:p>
          <a:p>
            <a:r>
              <a:rPr lang="en-US" dirty="0"/>
              <a:t>It cannot be instantiated just like the abstract class.</a:t>
            </a:r>
          </a:p>
          <a:p>
            <a:r>
              <a:rPr lang="en-US" dirty="0"/>
              <a:t>To use an interface, other classes must implement it. </a:t>
            </a:r>
          </a:p>
          <a:p>
            <a:r>
              <a:rPr lang="en-US" dirty="0"/>
              <a:t>use the</a:t>
            </a:r>
            <a:r>
              <a:rPr lang="en-US" dirty="0">
                <a:solidFill>
                  <a:srgbClr val="FF0000"/>
                </a:solidFill>
              </a:rPr>
              <a:t> implements</a:t>
            </a:r>
            <a:r>
              <a:rPr lang="en-US" dirty="0"/>
              <a:t> keyword to implement an interface.</a:t>
            </a:r>
          </a:p>
        </p:txBody>
      </p:sp>
    </p:spTree>
    <p:extLst>
      <p:ext uri="{BB962C8B-B14F-4D97-AF65-F5344CB8AC3E}">
        <p14:creationId xmlns:p14="http://schemas.microsoft.com/office/powerpoint/2010/main" xmlns="" val="415891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OP_21-22" id="{3BB6369F-73EF-4F0F-872D-38F434AC5059}" vid="{1DF60808-1836-4FC8-BCA8-1518923398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{6D2A1871-C02E-43C0-8717-5684970A3C60}tf78438558_win32</Template>
  <TotalTime>11845</TotalTime>
  <Words>575</Words>
  <Application>Microsoft Office PowerPoint</Application>
  <PresentationFormat>Custom</PresentationFormat>
  <Paragraphs>72</Paragraphs>
  <Slides>15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Object Oriented Programming</vt:lpstr>
      <vt:lpstr>Section 2 Lecture – 25   </vt:lpstr>
      <vt:lpstr>Interface in Java</vt:lpstr>
      <vt:lpstr>Interface in Java</vt:lpstr>
      <vt:lpstr>Why do we use Interface?</vt:lpstr>
      <vt:lpstr>Why do we use Interface?</vt:lpstr>
      <vt:lpstr>Declare Interface </vt:lpstr>
      <vt:lpstr>Declare Interface </vt:lpstr>
      <vt:lpstr>Features of Interface </vt:lpstr>
      <vt:lpstr>Rules of Interface </vt:lpstr>
      <vt:lpstr>Extending Interface</vt:lpstr>
      <vt:lpstr>Implementing Interface</vt:lpstr>
      <vt:lpstr>Implementing Interface</vt:lpstr>
      <vt:lpstr>Examples</vt:lpstr>
      <vt:lpstr>Contd…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Unit4</dc:title>
  <dc:creator>Varsha Dange</dc:creator>
  <cp:lastModifiedBy>Rahul Dange</cp:lastModifiedBy>
  <cp:revision>201</cp:revision>
  <dcterms:created xsi:type="dcterms:W3CDTF">2021-08-24T09:58:05Z</dcterms:created>
  <dcterms:modified xsi:type="dcterms:W3CDTF">2022-11-07T04:15:01Z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