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27"/>
  </p:notesMasterIdLst>
  <p:handoutMasterIdLst>
    <p:handoutMasterId r:id="rId28"/>
  </p:handoutMasterIdLst>
  <p:sldIdLst>
    <p:sldId id="257" r:id="rId5"/>
    <p:sldId id="1525" r:id="rId6"/>
    <p:sldId id="1557" r:id="rId7"/>
    <p:sldId id="1560" r:id="rId8"/>
    <p:sldId id="1576" r:id="rId9"/>
    <p:sldId id="1577" r:id="rId10"/>
    <p:sldId id="1578" r:id="rId11"/>
    <p:sldId id="1561" r:id="rId12"/>
    <p:sldId id="1562" r:id="rId13"/>
    <p:sldId id="1563" r:id="rId14"/>
    <p:sldId id="1564" r:id="rId15"/>
    <p:sldId id="1565" r:id="rId16"/>
    <p:sldId id="1566" r:id="rId17"/>
    <p:sldId id="1567" r:id="rId18"/>
    <p:sldId id="1568" r:id="rId19"/>
    <p:sldId id="1575" r:id="rId20"/>
    <p:sldId id="1569" r:id="rId21"/>
    <p:sldId id="1571" r:id="rId22"/>
    <p:sldId id="1570" r:id="rId23"/>
    <p:sldId id="1572" r:id="rId24"/>
    <p:sldId id="1573" r:id="rId25"/>
    <p:sldId id="15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nyanesh Kanade" initials="DK" lastIdx="1" clrIdx="0">
    <p:extLst>
      <p:ext uri="{19B8F6BF-5375-455C-9EA6-DF929625EA0E}">
        <p15:presenceInfo xmlns:p15="http://schemas.microsoft.com/office/powerpoint/2012/main" xmlns="" userId="128bfb93f41ac6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C56B9"/>
    <a:srgbClr val="5CC6D6"/>
    <a:srgbClr val="57903F"/>
    <a:srgbClr val="344529"/>
    <a:srgbClr val="2B3922"/>
    <a:srgbClr val="2E3722"/>
    <a:srgbClr val="FCF7F1"/>
    <a:srgbClr val="B8D233"/>
    <a:srgbClr val="F8D22F"/>
    <a:srgbClr val="F03F2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66" d="100"/>
          <a:sy n="66" d="100"/>
        </p:scale>
        <p:origin x="-80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0C34C35-6E54-4C0D-80BA-6A4163F1FC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9DBE79B-7E15-4669-991F-8BD067D4C9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399F0-11A4-44D0-AF69-83BB68A9B367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690782-AD5A-43EF-8B39-87CF02BB6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D21F6A6-4B20-4EB0-A087-8B7ECF14B6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725E8-1BB9-4B9A-8BE7-187113BFBC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6292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D9982-72ED-45E0-B450-6A46CA761106}" type="datetimeFigureOut">
              <a:rPr lang="en-US" smtClean="0"/>
              <a:pPr/>
              <a:t>03/05/2022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BF299-50CE-4C48-8003-0FB3F61A9B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12240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6184D-57FA-44B7-8521-B80CB7B688FB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425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0F2C-36E4-46BB-8950-9C372F8FA5DA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564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11DB9-0F0E-44BD-A82B-459001E194FA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548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4496-6791-4453-8AC3-E95EF420412C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71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A3039-1CC1-4A20-9181-BFA468226FD6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794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DDEFB-081B-4D6D-B04B-A55533185A00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154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3092D-CC2F-45D3-861D-E7DB0DA0E19A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046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5E0EC-A0D0-4DEF-83F8-98B7855352DE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11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9FC7F-219D-4300-82DC-C706D743BB0F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711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545B-5C5F-4999-9507-C06821E4238B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4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5B15A-0421-48E2-A643-28C44685B28B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46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9213-A238-48B1-93A9-2F35306C2F01}" type="datetime1">
              <a:rPr lang="en-US" smtClean="0"/>
              <a:pPr/>
              <a:t>03/05/2022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525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abLQMSc5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HpaURqK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lxlBSqYfV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J4XOy5NG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d0UELGz_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262" y="2613546"/>
            <a:ext cx="4775075" cy="1630907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00"/>
                </a:solidFill>
              </a:rPr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262" y="4598024"/>
            <a:ext cx="4775075" cy="91123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0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</a:rPr>
              <a:t>Prof. Varsha Dange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48F1934-ACB9-4E1A-B38A-630BA55B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6965-1475-4EA4-88E3-1B87FF1F065A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428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Interface inside Class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106150" cy="5246054"/>
          </a:xfrm>
        </p:spPr>
        <p:txBody>
          <a:bodyPr>
            <a:normAutofit/>
          </a:bodyPr>
          <a:lstStyle/>
          <a:p>
            <a:r>
              <a:rPr lang="en-US" dirty="0"/>
              <a:t>If you require multiple implementations of an interface and all these implementations are related to a particular class, It is highly recommended to define an interface within a class. </a:t>
            </a:r>
          </a:p>
          <a:p>
            <a:r>
              <a:rPr lang="en-US" sz="2800" dirty="0">
                <a:hlinkClick r:id="rId2"/>
              </a:rPr>
              <a:t>Example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5600DE-6FA7-4989-B735-64728642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283F-2347-4605-8E52-52A352463819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8261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348"/>
            <a:ext cx="109728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 between Abstract class and Interface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Keyword used:</a:t>
            </a:r>
            <a:endParaRPr lang="en-US" sz="2800" dirty="0">
              <a:solidFill>
                <a:srgbClr val="7030A0"/>
              </a:solidFill>
            </a:endParaRPr>
          </a:p>
          <a:p>
            <a:r>
              <a:rPr lang="en-US" sz="2800" dirty="0"/>
              <a:t>a. keywords abstract is used to define an abstract class.</a:t>
            </a:r>
            <a:br>
              <a:rPr lang="en-US" sz="2800" dirty="0"/>
            </a:br>
            <a:r>
              <a:rPr lang="en-US" sz="2800" dirty="0"/>
              <a:t>b. keyword interface is used to define an interface.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Keyword used by implementing class: </a:t>
            </a:r>
          </a:p>
          <a:p>
            <a:r>
              <a:rPr lang="en-US" sz="2800" dirty="0"/>
              <a:t>a. To inherit the abstract class, we use the extends keyword.</a:t>
            </a:r>
            <a:br>
              <a:rPr lang="en-US" sz="2800" dirty="0"/>
            </a:br>
            <a:r>
              <a:rPr lang="en-US" sz="2800" dirty="0"/>
              <a:t>b. To implement an interface, we can use the implements keyword.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Variables: </a:t>
            </a:r>
          </a:p>
          <a:p>
            <a:r>
              <a:rPr lang="en-US" sz="2800" dirty="0"/>
              <a:t>a. Abstract class can have final, non-final, static, and non-static variables.</a:t>
            </a:r>
            <a:br>
              <a:rPr lang="en-US" sz="2800" dirty="0"/>
            </a:br>
            <a:r>
              <a:rPr lang="en-US" sz="2800" dirty="0"/>
              <a:t>b. Interface cannot have any instance variables. It can have only static </a:t>
            </a:r>
            <a:r>
              <a:rPr lang="en-US" sz="2800" dirty="0" smtClean="0"/>
              <a:t> final variables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C098B4E-B393-41B6-BD17-499E1668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524D7-470A-47F7-A12A-626F9ABF18D9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243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348"/>
            <a:ext cx="109728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 between Abstract class and Interface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Initialization</a:t>
            </a:r>
            <a:r>
              <a:rPr lang="en-US" b="1" dirty="0"/>
              <a:t>:</a:t>
            </a:r>
            <a:endParaRPr lang="en-US" dirty="0"/>
          </a:p>
          <a:p>
            <a:r>
              <a:rPr lang="en-US" sz="2800" dirty="0"/>
              <a:t>a. The abstract class variable does not require performing initialization at the time of declaration. For example: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b. Interface variable must be initialized at the time of declaration otherwise we will get compile-time error. For example:</a:t>
            </a:r>
          </a:p>
          <a:p>
            <a:endParaRPr lang="en-US" dirty="0"/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4BF6D35-02A8-49EC-9CCA-FB098AAA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615" y="2538412"/>
            <a:ext cx="2609850" cy="1095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C9E92EA-1E86-40D9-A8A1-709B5CE5C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974643"/>
            <a:ext cx="7467600" cy="139065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1EC31BF7-F744-490C-8D63-B3F5C296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2FA-C5F9-4150-BBAA-66CB930C1663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74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348"/>
            <a:ext cx="109728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 between Abstract class and Interface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Method:</a:t>
            </a:r>
          </a:p>
          <a:p>
            <a:r>
              <a:rPr lang="en-US" sz="2800" dirty="0"/>
              <a:t>a. Every method present inside an interface is always public and abstract whether we are declaring or not. That’s why interface is also known as pure (100%) abstract class.</a:t>
            </a:r>
            <a:br>
              <a:rPr lang="en-US" sz="2800" dirty="0"/>
            </a:br>
            <a:r>
              <a:rPr lang="en-US" sz="2800" dirty="0"/>
              <a:t>b. An abstract class can have both abstract and non-abstract (concrete) methods.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Constructors:</a:t>
            </a:r>
          </a:p>
          <a:p>
            <a:r>
              <a:rPr lang="en-US" sz="2800" dirty="0"/>
              <a:t>a. Inside an interface we cannot declare/define a </a:t>
            </a:r>
            <a:r>
              <a:rPr lang="en-US" sz="2800" dirty="0" smtClean="0"/>
              <a:t>constructor.</a:t>
            </a:r>
            <a:endParaRPr lang="en-US" sz="2800" dirty="0"/>
          </a:p>
          <a:p>
            <a:r>
              <a:rPr lang="en-US" sz="2800" dirty="0"/>
              <a:t>b. An abstract class can have instance variables. Therefore, we can define constructors within the abstract class to initialize instance variables.</a:t>
            </a:r>
          </a:p>
          <a:p>
            <a:endParaRPr lang="en-US" sz="28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4FC1D5-95B0-4BBF-A089-7864DC80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D434-A5F6-4442-A602-14C0D4FBF262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55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348"/>
            <a:ext cx="109728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 between Abstract class and Interface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Static and Instance blocks:</a:t>
            </a:r>
          </a:p>
          <a:p>
            <a:r>
              <a:rPr lang="en-US" sz="2800" dirty="0"/>
              <a:t>a. cannot declare instance and static blocks inside an interface. If declare them, will get compile time error.</a:t>
            </a:r>
            <a:br>
              <a:rPr lang="en-US" sz="2800" dirty="0"/>
            </a:br>
            <a:r>
              <a:rPr lang="en-US" sz="2800" dirty="0"/>
              <a:t>b. can declare instance and static blocks inside abstract class.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Access modifiers:</a:t>
            </a:r>
          </a:p>
          <a:p>
            <a:r>
              <a:rPr lang="en-US" sz="2800" dirty="0"/>
              <a:t>a. cannot define any private or protected members in an interface. All members are public by default.</a:t>
            </a:r>
            <a:br>
              <a:rPr lang="en-US" sz="2800" dirty="0"/>
            </a:br>
            <a:r>
              <a:rPr lang="en-US" sz="2800" dirty="0"/>
              <a:t>b. There is no restriction in declaring private or protected members inside an abstract class.</a:t>
            </a:r>
          </a:p>
          <a:p>
            <a:endParaRPr lang="en-US" sz="28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871EBA-0AAE-4FFE-BE6B-F9CBDE11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58A0-7E1F-4BB1-9B31-D42C00EBDDAC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878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348"/>
            <a:ext cx="109728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 between Abstract class and Interface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Single vs Multiple inheritance:</a:t>
            </a:r>
          </a:p>
          <a:p>
            <a:r>
              <a:rPr lang="en-US" sz="2800" dirty="0"/>
              <a:t>a. A class can extend only one class (which can be either abstract or concrete class</a:t>
            </a:r>
            <a:r>
              <a:rPr lang="en-US" sz="2800" dirty="0" smtClean="0"/>
              <a:t>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b. A class can implement any number of interfaces</a:t>
            </a:r>
            <a:r>
              <a:rPr lang="en-US" sz="2800" dirty="0" smtClean="0"/>
              <a:t>. (multiple inheritance)</a:t>
            </a:r>
            <a:endParaRPr lang="en-US" sz="2800" dirty="0"/>
          </a:p>
          <a:p>
            <a:endParaRPr lang="en-US" sz="24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1E8925-D3F8-4280-BF0A-EDC8E308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9C44-C9E3-48B0-B3C3-29CCB1925EE9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97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348"/>
            <a:ext cx="109728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Difference between Abstract class and Interface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550671" y="792163"/>
            <a:ext cx="10042241" cy="5736303"/>
            <a:chOff x="1550671" y="792163"/>
            <a:chExt cx="10042241" cy="5736303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xmlns="" id="{517B318D-8C76-4309-852D-6C18968F0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50671" y="792163"/>
              <a:ext cx="4945307" cy="5736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xmlns="" id="{1EA5AB92-F348-4175-A8D3-B027F2D8F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21802" y="792164"/>
              <a:ext cx="5071110" cy="56543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21200D1D-28C5-4CC6-A8E8-410D70D9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9085C-2422-4395-A556-332C495658CC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13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348"/>
            <a:ext cx="109728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Marker </a:t>
            </a:r>
            <a:r>
              <a:rPr lang="en-US" sz="3600" b="1" smtClean="0">
                <a:solidFill>
                  <a:schemeClr val="bg1"/>
                </a:solidFill>
              </a:rPr>
              <a:t>Interface/tag interface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The marker interface in Java</a:t>
            </a:r>
            <a:r>
              <a:rPr lang="en-US" dirty="0"/>
              <a:t> interfaces with no field or methods </a:t>
            </a:r>
          </a:p>
          <a:p>
            <a:pPr algn="just"/>
            <a:r>
              <a:rPr lang="en-US" b="1" dirty="0"/>
              <a:t>empty interface in java is called a marker interface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Whenever a class implementing Marker interface, that class acquire some capability to perform some operation.  </a:t>
            </a:r>
            <a:endParaRPr lang="en-US" dirty="0"/>
          </a:p>
          <a:p>
            <a:pPr algn="just"/>
            <a:r>
              <a:rPr lang="en-US" dirty="0"/>
              <a:t>Example of marker interface is Serializable, Cloneable, and Remote interface.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indicates a signal or command to the JVM.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A4089B-8CB5-4481-B566-D9765F0A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8696-A717-41DA-B525-19B3EC629A2A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03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5348"/>
            <a:ext cx="10972800" cy="64633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Uses of Marker Interface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Marker interface is used as a tag that inform the Java compiler by a message so that it can add some special behavior to the class implementing it. </a:t>
            </a:r>
          </a:p>
          <a:p>
            <a:pPr algn="just"/>
            <a:r>
              <a:rPr lang="en-US" sz="2800" smtClean="0"/>
              <a:t>Implementing </a:t>
            </a:r>
            <a:r>
              <a:rPr lang="en-US" sz="2800" dirty="0"/>
              <a:t>an empty interface tells the compiler to do some operations.</a:t>
            </a:r>
          </a:p>
          <a:p>
            <a:pPr marL="0" indent="0" algn="just">
              <a:buNone/>
            </a:pPr>
            <a:r>
              <a:rPr lang="en-US" sz="2800" dirty="0"/>
              <a:t/>
            </a:r>
            <a:br>
              <a:rPr lang="en-US" sz="2800" dirty="0"/>
            </a:b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B297F9-64D7-4D60-9E2F-EAA25AAC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29EB-6721-45E4-AB7F-CA6D64B152B0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08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Cloneable interface</a:t>
            </a:r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277600" cy="5246054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 err="1" smtClean="0"/>
              <a:t>Clonable</a:t>
            </a:r>
            <a:r>
              <a:rPr lang="en-US" sz="2800" b="1" dirty="0" smtClean="0"/>
              <a:t> </a:t>
            </a:r>
            <a:r>
              <a:rPr lang="en-US" sz="2800" b="1" dirty="0"/>
              <a:t>interface</a:t>
            </a:r>
            <a:r>
              <a:rPr lang="en-US" sz="2800" dirty="0"/>
              <a:t> in Java is also a marker interface that belong to </a:t>
            </a:r>
            <a:r>
              <a:rPr lang="en-US" sz="2800" b="1" dirty="0" err="1"/>
              <a:t>java.lang</a:t>
            </a:r>
            <a:r>
              <a:rPr lang="en-US" sz="2800" dirty="0"/>
              <a:t> package.</a:t>
            </a:r>
          </a:p>
          <a:p>
            <a:pPr algn="just"/>
            <a:r>
              <a:rPr lang="en-US" sz="2800" dirty="0"/>
              <a:t> It generates replica (copy) of an object with different name. </a:t>
            </a:r>
          </a:p>
          <a:p>
            <a:pPr algn="just"/>
            <a:r>
              <a:rPr lang="en-US" sz="2800" dirty="0"/>
              <a:t>We can implement the interface in the class of which class object to be cloned. It </a:t>
            </a:r>
            <a:r>
              <a:rPr lang="en-US" sz="2800" dirty="0" err="1" smtClean="0"/>
              <a:t>impliments</a:t>
            </a:r>
            <a:r>
              <a:rPr lang="en-US" sz="2800" smtClean="0"/>
              <a:t> the</a:t>
            </a:r>
            <a:r>
              <a:rPr lang="en-US" sz="2800" dirty="0"/>
              <a:t> </a:t>
            </a:r>
            <a:r>
              <a:rPr lang="en-US" sz="2800" b="1" dirty="0"/>
              <a:t>clone()</a:t>
            </a:r>
            <a:r>
              <a:rPr lang="en-US" sz="2800" dirty="0"/>
              <a:t> method of the Object class. </a:t>
            </a:r>
          </a:p>
          <a:p>
            <a:pPr algn="just"/>
            <a:r>
              <a:rPr lang="en-US" sz="2800" dirty="0"/>
              <a:t>If we do not implement the Cloneable interface in the class and invokes the clone() method, it throws the </a:t>
            </a:r>
            <a:r>
              <a:rPr lang="en-US" sz="2800" b="1" dirty="0" err="1" smtClean="0"/>
              <a:t>CloneNotSupportedException</a:t>
            </a:r>
            <a:r>
              <a:rPr lang="en-US" sz="2800" b="1" dirty="0"/>
              <a:t>.</a:t>
            </a:r>
          </a:p>
          <a:p>
            <a:pPr algn="just"/>
            <a:r>
              <a:rPr lang="en-US" sz="2800" b="1" dirty="0">
                <a:hlinkClick r:id="rId2"/>
              </a:rPr>
              <a:t>Example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15438F6-75EB-44FC-9FEE-0BC6F86F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C90D-8EC3-42AF-AE67-AA1038E6D0C0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41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Section 2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 – 26  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3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b="1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FCCFF3C-9DB5-42FA-AD4E-7858AE21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D3A0-1FA0-4941-B2ED-D8C49534003C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Serializable interface</a:t>
            </a:r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0"/>
            <a:ext cx="11277600" cy="5474969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It is a marker interface in Java that is defined in the </a:t>
            </a:r>
            <a:r>
              <a:rPr lang="en-US" sz="2500" b="1" dirty="0"/>
              <a:t>java.io</a:t>
            </a:r>
            <a:r>
              <a:rPr lang="en-US" sz="2500" dirty="0"/>
              <a:t> package.</a:t>
            </a:r>
          </a:p>
          <a:p>
            <a:pPr algn="just"/>
            <a:r>
              <a:rPr lang="en-US" sz="2500" dirty="0"/>
              <a:t> If we want to make the class serializable, we must implement the </a:t>
            </a:r>
            <a:r>
              <a:rPr lang="en-US" sz="2500" b="1" dirty="0"/>
              <a:t>Serializable</a:t>
            </a:r>
            <a:r>
              <a:rPr lang="en-US" sz="2500" dirty="0"/>
              <a:t> interface. </a:t>
            </a:r>
          </a:p>
          <a:p>
            <a:pPr algn="just"/>
            <a:r>
              <a:rPr lang="en-US" sz="2500" dirty="0"/>
              <a:t>If a class implements the Serializable interface, we can serialize or deserialize the state of an object of that class.</a:t>
            </a:r>
          </a:p>
          <a:p>
            <a:pPr algn="just"/>
            <a:r>
              <a:rPr lang="en-US" sz="2500" dirty="0"/>
              <a:t>Serialization (converting an object into byte stream) is a mechanism in which </a:t>
            </a:r>
            <a:r>
              <a:rPr lang="en-US" sz="2500" b="1" dirty="0"/>
              <a:t>object state is read from the memory and written into a file or database</a:t>
            </a:r>
            <a:r>
              <a:rPr lang="en-US" sz="2500" dirty="0"/>
              <a:t>.</a:t>
            </a:r>
          </a:p>
          <a:p>
            <a:pPr algn="just"/>
            <a:r>
              <a:rPr lang="en-US" sz="2500" dirty="0"/>
              <a:t>Deserialization (converting byte stream into an object) is the opposite of serialization means that </a:t>
            </a:r>
            <a:r>
              <a:rPr lang="en-US" sz="2500" b="1" dirty="0"/>
              <a:t>object state reading from a file or database and written back into memory</a:t>
            </a:r>
            <a:r>
              <a:rPr lang="en-US" sz="2500" dirty="0"/>
              <a:t> is called deserialization of object.</a:t>
            </a:r>
          </a:p>
          <a:p>
            <a:pPr algn="just"/>
            <a:r>
              <a:rPr lang="en-US" sz="2500" dirty="0"/>
              <a:t>Serialization (writing) can be achieved with the </a:t>
            </a:r>
            <a:r>
              <a:rPr lang="en-US" sz="2500" b="1" dirty="0" err="1"/>
              <a:t>ObjectOutputStream</a:t>
            </a:r>
            <a:r>
              <a:rPr lang="en-US" sz="2500" dirty="0"/>
              <a:t> class and deserialization (reading) can be achieved with the </a:t>
            </a:r>
            <a:r>
              <a:rPr lang="en-US" sz="2500" b="1" dirty="0" err="1"/>
              <a:t>ObjectInputStream</a:t>
            </a:r>
            <a:r>
              <a:rPr lang="en-US" sz="2500" dirty="0"/>
              <a:t> class.</a:t>
            </a:r>
          </a:p>
          <a:p>
            <a:pPr algn="just"/>
            <a:r>
              <a:rPr lang="en-US" sz="2500" b="1" dirty="0">
                <a:hlinkClick r:id="rId2"/>
              </a:rPr>
              <a:t>Example</a:t>
            </a:r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A239F7-05AF-4EEE-BE3D-674963B1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F7F46-758A-4B8C-96F2-192C49D44926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37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Serializable interface</a:t>
            </a:r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0"/>
            <a:ext cx="11277600" cy="5474969"/>
          </a:xfrm>
        </p:spPr>
        <p:txBody>
          <a:bodyPr>
            <a:noAutofit/>
          </a:bodyPr>
          <a:lstStyle/>
          <a:p>
            <a:pPr algn="just"/>
            <a:r>
              <a:rPr lang="en-US" sz="2500" dirty="0"/>
              <a:t>It is a marker interface in Java that is defined in the </a:t>
            </a:r>
            <a:r>
              <a:rPr lang="en-US" sz="2500" b="1" dirty="0"/>
              <a:t>java.io</a:t>
            </a:r>
            <a:r>
              <a:rPr lang="en-US" sz="2500" dirty="0"/>
              <a:t> package.</a:t>
            </a:r>
          </a:p>
          <a:p>
            <a:pPr algn="just"/>
            <a:r>
              <a:rPr lang="en-US" sz="2500" dirty="0"/>
              <a:t> If we want to make the class serializable, we must implement the </a:t>
            </a:r>
            <a:r>
              <a:rPr lang="en-US" sz="2500" b="1" dirty="0"/>
              <a:t>Serializable</a:t>
            </a:r>
            <a:r>
              <a:rPr lang="en-US" sz="2500" dirty="0"/>
              <a:t> interface. </a:t>
            </a:r>
          </a:p>
          <a:p>
            <a:pPr algn="just"/>
            <a:r>
              <a:rPr lang="en-US" sz="2500" dirty="0"/>
              <a:t>If a class implements the Serializable interface, we can serialize or deserialize the state of an object of that class.</a:t>
            </a:r>
          </a:p>
          <a:p>
            <a:pPr algn="just"/>
            <a:r>
              <a:rPr lang="en-US" sz="2500" dirty="0"/>
              <a:t>Serialization (converting an object into byte stream) is a mechanism in which </a:t>
            </a:r>
            <a:r>
              <a:rPr lang="en-US" sz="2500" b="1" dirty="0"/>
              <a:t>object state is read from the memory and written into a file or database</a:t>
            </a:r>
            <a:r>
              <a:rPr lang="en-US" sz="2500" dirty="0"/>
              <a:t>.</a:t>
            </a:r>
          </a:p>
          <a:p>
            <a:pPr algn="just"/>
            <a:r>
              <a:rPr lang="en-US" sz="2500" dirty="0"/>
              <a:t>Deserialization (converting byte stream into an object) is the opposite of serialization means that </a:t>
            </a:r>
            <a:r>
              <a:rPr lang="en-US" sz="2500" b="1" dirty="0"/>
              <a:t>object state reading from a file or database and written back into memory</a:t>
            </a:r>
            <a:r>
              <a:rPr lang="en-US" sz="2500" dirty="0"/>
              <a:t> is called deserialization of object.</a:t>
            </a:r>
          </a:p>
          <a:p>
            <a:pPr algn="just"/>
            <a:r>
              <a:rPr lang="en-US" sz="2500" dirty="0"/>
              <a:t>Serialization (writing) can be achieved with the </a:t>
            </a:r>
            <a:r>
              <a:rPr lang="en-US" sz="2500" b="1" dirty="0" err="1"/>
              <a:t>ObjectOutputStream</a:t>
            </a:r>
            <a:r>
              <a:rPr lang="en-US" sz="2500" dirty="0"/>
              <a:t> class and deserialization (reading) can be achieved with the </a:t>
            </a:r>
            <a:r>
              <a:rPr lang="en-US" sz="2500" b="1" dirty="0" err="1"/>
              <a:t>ObjectInputStream</a:t>
            </a:r>
            <a:r>
              <a:rPr lang="en-US" sz="2500" dirty="0"/>
              <a:t> class.</a:t>
            </a:r>
          </a:p>
          <a:p>
            <a:pPr algn="just"/>
            <a:r>
              <a:rPr lang="en-US" sz="2500" b="1" dirty="0">
                <a:hlinkClick r:id="rId2"/>
              </a:rPr>
              <a:t>Example</a:t>
            </a:r>
            <a:endParaRPr lang="en-US" sz="25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0A714EE-E421-4EC8-8219-36640E7D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7DEE-2E65-4AC4-89D3-EE97231A8F9C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898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Remote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interface</a:t>
            </a:r>
            <a:r>
              <a:rPr lang="en-US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0"/>
            <a:ext cx="11277600" cy="5474969"/>
          </a:xfrm>
        </p:spPr>
        <p:txBody>
          <a:bodyPr>
            <a:noAutofit/>
          </a:bodyPr>
          <a:lstStyle/>
          <a:p>
            <a:r>
              <a:rPr lang="en-US" b="1" dirty="0"/>
              <a:t>Remote interface</a:t>
            </a:r>
            <a:r>
              <a:rPr lang="en-US" dirty="0"/>
              <a:t> is a marker interface that belong to </a:t>
            </a:r>
            <a:r>
              <a:rPr lang="en-US" b="1" dirty="0" err="1"/>
              <a:t>java.rmi</a:t>
            </a:r>
            <a:r>
              <a:rPr lang="en-US" dirty="0"/>
              <a:t> package.</a:t>
            </a:r>
          </a:p>
          <a:p>
            <a:r>
              <a:rPr lang="en-US" dirty="0"/>
              <a:t> It marks an object as remote that can be accessed from another machine (host). </a:t>
            </a:r>
          </a:p>
          <a:p>
            <a:r>
              <a:rPr lang="en-US" dirty="0"/>
              <a:t>must implement the Remote interface if we want to make an object as remote.</a:t>
            </a:r>
          </a:p>
          <a:p>
            <a:r>
              <a:rPr lang="en-US"/>
              <a:t> </a:t>
            </a:r>
            <a:r>
              <a:rPr lang="en-US" dirty="0"/>
              <a:t>It identifies the interfaces whose methods can be invoked from a non-local </a:t>
            </a:r>
            <a:r>
              <a:rPr lang="en-US"/>
              <a:t>JVM.</a:t>
            </a:r>
          </a:p>
          <a:p>
            <a:r>
              <a:rPr lang="en-US"/>
              <a:t> </a:t>
            </a:r>
            <a:r>
              <a:rPr lang="en-US" dirty="0"/>
              <a:t>Any remote object must implement the interface directly or indirectly.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027BA8-C47F-4D6E-A6A7-AD7CDD9B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C82CC-E953-41CD-A69D-A589ED76E6DA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04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0972800" cy="524605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an interface </a:t>
            </a:r>
            <a:r>
              <a:rPr lang="en-US" dirty="0" smtClean="0"/>
              <a:t>is </a:t>
            </a:r>
            <a:r>
              <a:rPr lang="en-US" dirty="0"/>
              <a:t>declared inside a class or another interface, it is called </a:t>
            </a:r>
            <a:r>
              <a:rPr lang="en-US" b="1" dirty="0"/>
              <a:t>nested interface in java.</a:t>
            </a:r>
          </a:p>
          <a:p>
            <a:pPr algn="just"/>
            <a:r>
              <a:rPr lang="en-US" dirty="0"/>
              <a:t>Nested interface must be declared as public inside another interface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nested interfaces are used </a:t>
            </a:r>
            <a:r>
              <a:rPr lang="en-US" b="1" dirty="0" smtClean="0"/>
              <a:t>to group related interfaces so that they can be easy to maintain</a:t>
            </a:r>
            <a:r>
              <a:rPr lang="en-US" dirty="0" smtClean="0"/>
              <a:t>. </a:t>
            </a:r>
            <a:endParaRPr lang="en-US" dirty="0"/>
          </a:p>
          <a:p>
            <a:pPr algn="just"/>
            <a:r>
              <a:rPr lang="en-US" dirty="0"/>
              <a:t> The nested interface can be declared in the following general form.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608FD4B-FE80-42A5-8144-C5DAD6D9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286" y="4637803"/>
            <a:ext cx="3710306" cy="218503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30CB4DF-412D-4ECE-A05D-ADC158EE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16A1E-0464-4FBD-926D-14F29FEC8194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83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106150" cy="524605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nested interface must be referred to by the outer interface or class. It can't be accessed directly. </a:t>
            </a:r>
          </a:p>
          <a:p>
            <a:r>
              <a:rPr lang="en-US" sz="2400" dirty="0" smtClean="0"/>
              <a:t>A class </a:t>
            </a:r>
            <a:r>
              <a:rPr lang="en-US" sz="2400" dirty="0"/>
              <a:t>can implement nested interface Inner by using the following below statement.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Interface inside Class:</a:t>
            </a:r>
          </a:p>
          <a:p>
            <a:r>
              <a:rPr lang="en-US" sz="2400" dirty="0"/>
              <a:t>The general syntax to define an interface inside a class in java is as follows:</a:t>
            </a:r>
          </a:p>
          <a:p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FD0490-BC13-4433-B9F2-CF2FC400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274" y="2256140"/>
            <a:ext cx="3543300" cy="15411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A20C2C-D43F-4053-B02A-52DDFB7E2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455" y="4732198"/>
            <a:ext cx="3665220" cy="18745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4D57D58-32EB-4156-88AD-ED4B3E3D3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30" y="4688656"/>
            <a:ext cx="3234690" cy="187452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DCDA20-DE3D-4237-A2A2-6018DC5F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D47-2FB3-4E23-9F69-CE0333AEC191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9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DCDA20-DE3D-4237-A2A2-6018DC5F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D47-2FB3-4E23-9F69-CE0333AEC191}" type="datetime1">
              <a:rPr lang="en-US" smtClean="0"/>
              <a:pPr/>
              <a:t>03/05/2022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045029" y="1162050"/>
            <a:ext cx="10668000" cy="5412486"/>
            <a:chOff x="1045029" y="1162050"/>
            <a:chExt cx="10668000" cy="5412486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5029" y="1162050"/>
              <a:ext cx="10668000" cy="54124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914743" y="5892800"/>
              <a:ext cx="740227" cy="5950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897053" y="6145215"/>
              <a:ext cx="307975" cy="377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39029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DCDA20-DE3D-4237-A2A2-6018DC5F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D47-2FB3-4E23-9F69-CE0333AEC191}" type="datetime1">
              <a:rPr lang="en-US" smtClean="0"/>
              <a:pPr/>
              <a:t>03/05/2022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7886" y="1190625"/>
            <a:ext cx="9855200" cy="5137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29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0DCDA20-DE3D-4237-A2A2-6018DC5F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6D47-2FB3-4E23-9F69-CE0333AEC191}" type="datetime1">
              <a:rPr lang="en-US" smtClean="0"/>
              <a:pPr/>
              <a:t>03/05/2022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3370" y="1253444"/>
            <a:ext cx="9274629" cy="456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029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106150" cy="524605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Every inner interface or class is always </a:t>
            </a:r>
            <a:r>
              <a:rPr lang="en-US" sz="2800" dirty="0">
                <a:solidFill>
                  <a:srgbClr val="FF0000"/>
                </a:solidFill>
              </a:rPr>
              <a:t>implicitly public and static </a:t>
            </a:r>
            <a:r>
              <a:rPr lang="en-US" sz="2800" dirty="0"/>
              <a:t>whether we are declaring or not.</a:t>
            </a:r>
          </a:p>
          <a:p>
            <a:pPr algn="just"/>
            <a:r>
              <a:rPr lang="en-US" sz="2800" dirty="0"/>
              <a:t>If you declare inner interface inside a class then it can have any access modifiers.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34273E6-4937-449B-8461-A1A7FBB2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40" y="3095310"/>
            <a:ext cx="6400800" cy="32084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022919-84EE-4230-A79C-6A554549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09B1-D638-401D-9ECB-1274DE1AE175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2614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1C7EE5-6820-4287-B9C9-53B3D19B0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66903"/>
            <a:ext cx="10972800" cy="769441"/>
          </a:xfr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Nested Interface in Java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227D5CDF-23E0-41EB-A082-EA6F130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0111"/>
            <a:ext cx="11106150" cy="5246054"/>
          </a:xfrm>
        </p:spPr>
        <p:txBody>
          <a:bodyPr>
            <a:normAutofit/>
          </a:bodyPr>
          <a:lstStyle/>
          <a:p>
            <a:r>
              <a:rPr lang="en-US" sz="2800" dirty="0"/>
              <a:t>When you implement an outer interface, you are not required to provide implementation for inner interface. We can directly implement the outer interface.</a:t>
            </a:r>
          </a:p>
          <a:p>
            <a:r>
              <a:rPr lang="en-US" sz="2800" dirty="0"/>
              <a:t>Similarly, when you implement an inner interface, you are not required to provide implementation for outer interface because inner interface is always public and static. </a:t>
            </a:r>
          </a:p>
          <a:p>
            <a:r>
              <a:rPr lang="en-US" sz="2800" dirty="0"/>
              <a:t> we can implement inner interface directly without implementing outer interface.</a:t>
            </a:r>
          </a:p>
          <a:p>
            <a:r>
              <a:rPr lang="en-US" sz="2800" dirty="0">
                <a:hlinkClick r:id="rId2"/>
              </a:rPr>
              <a:t>Example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768E612-A944-4104-8064-C6270C82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1722-91C6-4E5A-8AD2-516F552DD1D9}" type="datetime1">
              <a:rPr lang="en-US" smtClean="0"/>
              <a:pPr/>
              <a:t>03/05/2022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08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OP_21-22" id="{3BB6369F-73EF-4F0F-872D-38F434AC5059}" vid="{1DF60808-1836-4FC8-BCA8-1518923398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schemas.microsoft.com/office/infopath/2007/PartnerControl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{6D2A1871-C02E-43C0-8717-5684970A3C60}tf78438558_win32</Template>
  <TotalTime>12439</TotalTime>
  <Words>446</Words>
  <Application>Microsoft Office PowerPoint</Application>
  <PresentationFormat>Custom</PresentationFormat>
  <Paragraphs>123</Paragraphs>
  <Slides>22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Object Oriented Programming</vt:lpstr>
      <vt:lpstr>Section 2 Lecture – 26   </vt:lpstr>
      <vt:lpstr>Nested Interface in Java</vt:lpstr>
      <vt:lpstr>Nested Interface in Java</vt:lpstr>
      <vt:lpstr>Nested Interface in Java</vt:lpstr>
      <vt:lpstr>Nested Interface in Java</vt:lpstr>
      <vt:lpstr>Nested Interface in Java</vt:lpstr>
      <vt:lpstr>Nested Interface in Java</vt:lpstr>
      <vt:lpstr>Nested Interface in Java</vt:lpstr>
      <vt:lpstr>Interface inside Class</vt:lpstr>
      <vt:lpstr>Difference between Abstract class and Interface </vt:lpstr>
      <vt:lpstr>Difference between Abstract class and Interface </vt:lpstr>
      <vt:lpstr>Difference between Abstract class and Interface </vt:lpstr>
      <vt:lpstr>Difference between Abstract class and Interface </vt:lpstr>
      <vt:lpstr>Difference between Abstract class and Interface </vt:lpstr>
      <vt:lpstr>Difference between Abstract class and Interface </vt:lpstr>
      <vt:lpstr>Marker Interface/tag interface </vt:lpstr>
      <vt:lpstr>Uses of Marker Interface </vt:lpstr>
      <vt:lpstr>Cloneable interface  </vt:lpstr>
      <vt:lpstr>Serializable interface  </vt:lpstr>
      <vt:lpstr>Serializable interface  </vt:lpstr>
      <vt:lpstr>Remote interface 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Unit4</dc:title>
  <dc:creator>Varsha Dange</dc:creator>
  <cp:lastModifiedBy>Rahul Dange</cp:lastModifiedBy>
  <cp:revision>236</cp:revision>
  <dcterms:created xsi:type="dcterms:W3CDTF">2021-08-24T09:58:05Z</dcterms:created>
  <dcterms:modified xsi:type="dcterms:W3CDTF">2022-05-03T15:07:59Z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