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1" r:id="rId4"/>
    <p:sldId id="257" r:id="rId5"/>
    <p:sldId id="262" r:id="rId6"/>
    <p:sldId id="280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1" r:id="rId24"/>
    <p:sldId id="25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8A"/>
    <a:srgbClr val="6F92B5"/>
    <a:srgbClr val="30475E"/>
    <a:srgbClr val="B4A5A5"/>
    <a:srgbClr val="E7AB79"/>
    <a:srgbClr val="A5C9CA"/>
    <a:srgbClr val="DDDDDD"/>
    <a:srgbClr val="2C3333"/>
    <a:srgbClr val="DCD7C9"/>
    <a:srgbClr val="E7F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>
        <p:scale>
          <a:sx n="100" d="100"/>
          <a:sy n="100" d="100"/>
        </p:scale>
        <p:origin x="762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486589540152238E-2"/>
          <c:y val="4.7869876175673197E-2"/>
          <c:w val="0.92102682091969557"/>
          <c:h val="0.789094303313404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00818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A0-4A3D-B14D-FCB44DFEF7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0-4A3D-B14D-FCB44DFEF7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1451536"/>
        <c:axId val="1381450704"/>
      </c:barChart>
      <c:catAx>
        <c:axId val="13814515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450704"/>
        <c:crosses val="autoZero"/>
        <c:auto val="1"/>
        <c:lblAlgn val="ctr"/>
        <c:lblOffset val="100"/>
        <c:noMultiLvlLbl val="0"/>
      </c:catAx>
      <c:valAx>
        <c:axId val="13814507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8145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0475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5B-408D-99A9-D0F18C563D89}"/>
              </c:ext>
            </c:extLst>
          </c:dPt>
          <c:dPt>
            <c:idx val="1"/>
            <c:invertIfNegative val="0"/>
            <c:bubble3D val="0"/>
            <c:spPr>
              <a:solidFill>
                <a:srgbClr val="6F92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85B-408D-99A9-D0F18C563D89}"/>
              </c:ext>
            </c:extLst>
          </c:dPt>
          <c:dPt>
            <c:idx val="2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5B-408D-99A9-D0F18C563D89}"/>
              </c:ext>
            </c:extLst>
          </c:dPt>
          <c:dPt>
            <c:idx val="3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85B-408D-99A9-D0F18C563D89}"/>
              </c:ext>
            </c:extLst>
          </c:dPt>
          <c:dPt>
            <c:idx val="4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5B-408D-99A9-D0F18C563D89}"/>
              </c:ext>
            </c:extLst>
          </c:dPt>
          <c:dPt>
            <c:idx val="5"/>
            <c:invertIfNegative val="0"/>
            <c:bubble3D val="0"/>
            <c:spPr>
              <a:solidFill>
                <a:srgbClr val="B4A5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5B-408D-99A9-D0F18C563D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5B-408D-99A9-D0F18C563D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2275600"/>
        <c:axId val="1222274768"/>
      </c:barChart>
      <c:catAx>
        <c:axId val="1222275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2274768"/>
        <c:crosses val="autoZero"/>
        <c:auto val="1"/>
        <c:lblAlgn val="ctr"/>
        <c:lblOffset val="100"/>
        <c:noMultiLvlLbl val="0"/>
      </c:catAx>
      <c:valAx>
        <c:axId val="122227476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22275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92769730899374"/>
          <c:y val="0.29231516874215596"/>
          <c:w val="0.5104344063561328"/>
          <c:h val="0.5987041611030562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ln w="31750" cap="rnd">
              <a:solidFill>
                <a:srgbClr val="00818A"/>
              </a:solidFill>
              <a:round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6.9496261546717869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654559802940188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425-4AD6-B3C9-BDE485EFDB6A}"/>
                </c:ext>
              </c:extLst>
            </c:dLbl>
            <c:dLbl>
              <c:idx val="1"/>
              <c:layout>
                <c:manualLayout>
                  <c:x val="3.9712149455267354E-2"/>
                  <c:y val="-1.16448993392436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425-4AD6-B3C9-BDE485EFDB6A}"/>
                </c:ext>
              </c:extLst>
            </c:dLbl>
            <c:dLbl>
              <c:idx val="2"/>
              <c:layout>
                <c:manualLayout>
                  <c:x val="2.9784112091450515E-2"/>
                  <c:y val="1.45561241740545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4998829351499819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425-4AD6-B3C9-BDE485EFDB6A}"/>
                </c:ext>
              </c:extLst>
            </c:dLbl>
            <c:dLbl>
              <c:idx val="3"/>
              <c:layout>
                <c:manualLayout>
                  <c:x val="1.9856074727633632E-2"/>
                  <c:y val="3.7845922852541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425-4AD6-B3C9-BDE485EFDB6A}"/>
                </c:ext>
              </c:extLst>
            </c:dLbl>
            <c:dLbl>
              <c:idx val="4"/>
              <c:layout>
                <c:manualLayout>
                  <c:x val="-2.2338084068587886E-2"/>
                  <c:y val="2.32897986784872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2601270866956095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425-4AD6-B3C9-BDE485EFDB6A}"/>
                </c:ext>
              </c:extLst>
            </c:dLbl>
            <c:dLbl>
              <c:idx val="5"/>
              <c:layout>
                <c:manualLayout>
                  <c:x val="-4.2194158796221563E-2"/>
                  <c:y val="-5.337183874883112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7547981930972001E-2"/>
                      <c:h val="5.126666934102019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425-4AD6-B3C9-BDE485EFDB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6000" tIns="19050" rIns="38100" bIns="19050" anchor="t" anchorCtr="0">
                <a:no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tx1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Desktop</c:v>
                </c:pt>
                <c:pt idx="1">
                  <c:v>Accessories</c:v>
                </c:pt>
                <c:pt idx="2">
                  <c:v>Networking</c:v>
                </c:pt>
                <c:pt idx="3">
                  <c:v>Storage</c:v>
                </c:pt>
                <c:pt idx="4">
                  <c:v>Notebook</c:v>
                </c:pt>
                <c:pt idx="5">
                  <c:v>Peripherals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214.29</c:v>
                </c:pt>
                <c:pt idx="1">
                  <c:v>49.28</c:v>
                </c:pt>
                <c:pt idx="2">
                  <c:v>50</c:v>
                </c:pt>
                <c:pt idx="3">
                  <c:v>41.67</c:v>
                </c:pt>
                <c:pt idx="4">
                  <c:v>17.39</c:v>
                </c:pt>
                <c:pt idx="5">
                  <c:v>27.12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425-4AD6-B3C9-BDE485EFDB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342078464"/>
        <c:axId val="1342078048"/>
      </c:radarChart>
      <c:catAx>
        <c:axId val="1342078464"/>
        <c:scaling>
          <c:orientation val="minMax"/>
        </c:scaling>
        <c:delete val="0"/>
        <c:axPos val="b"/>
        <c:numFmt formatCode="0.0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078048"/>
        <c:crosses val="autoZero"/>
        <c:auto val="1"/>
        <c:lblAlgn val="ctr"/>
        <c:lblOffset val="100"/>
        <c:noMultiLvlLbl val="0"/>
      </c:catAx>
      <c:valAx>
        <c:axId val="13420780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34207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53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40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4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1187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9887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989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663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950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3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22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9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48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6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36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2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52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227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EF1B91B-243F-4FF5-9D6E-B15706958D89}" type="datetimeFigureOut">
              <a:rPr lang="en-CA" smtClean="0"/>
              <a:t>2025-05-07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94C1587-B7C5-4D3A-8869-40521E2851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722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retail%22%20title=%22retail%20icons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laticon.com/free-icons/b2c%22%20title=%22b2c%20icon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free-icons/computer%22%20title=%22computer%20icon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aticon.com/free-icons/computer%22%20title=%22computer%20ic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D2A88B">
                <a:alpha val="50000"/>
              </a:srgbClr>
            </a:gs>
            <a:gs pos="42000">
              <a:schemeClr val="accent3">
                <a:lumMod val="40000"/>
                <a:lumOff val="60000"/>
                <a:alpha val="20000"/>
              </a:schemeClr>
            </a:gs>
            <a:gs pos="100000">
              <a:schemeClr val="accent2">
                <a:lumMod val="75000"/>
                <a:alpha val="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040033" y="3655716"/>
            <a:ext cx="8517623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HARDWARE</a:t>
            </a: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Sales Insights FROM ad-hoc requests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033" y="4908715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By Shrikant Deshmukh</a:t>
            </a:r>
          </a:p>
        </p:txBody>
      </p:sp>
    </p:spTree>
    <p:extLst>
      <p:ext uri="{BB962C8B-B14F-4D97-AF65-F5344CB8AC3E}">
        <p14:creationId xmlns:p14="http://schemas.microsoft.com/office/powerpoint/2010/main" val="252868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1119BD1-115A-8926-AA11-AC361EC9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274" y="1879330"/>
            <a:ext cx="3365526" cy="454346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473195" y="6622301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25EA2D-B16E-E923-9AC3-CD6EEE87BB9B}"/>
              </a:ext>
            </a:extLst>
          </p:cNvPr>
          <p:cNvSpPr txBox="1">
            <a:spLocks/>
          </p:cNvSpPr>
          <p:nvPr/>
        </p:nvSpPr>
        <p:spPr>
          <a:xfrm>
            <a:off x="1109433" y="1386519"/>
            <a:ext cx="836919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Q9. Channels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and its Percentage 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F74CB-081D-EB45-0067-061F332C4562}"/>
              </a:ext>
            </a:extLst>
          </p:cNvPr>
          <p:cNvSpPr txBox="1"/>
          <p:nvPr/>
        </p:nvSpPr>
        <p:spPr>
          <a:xfrm>
            <a:off x="4459667" y="6610833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Retail icons created by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pojok</a:t>
            </a:r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8D03A-EE46-DA7B-7221-AD3A6436998B}"/>
              </a:ext>
            </a:extLst>
          </p:cNvPr>
          <p:cNvSpPr txBox="1"/>
          <p:nvPr/>
        </p:nvSpPr>
        <p:spPr>
          <a:xfrm>
            <a:off x="8031128" y="6611779"/>
            <a:ext cx="2570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B2c icons created by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Uniconlabs</a:t>
            </a:r>
            <a:r>
              <a:rPr lang="en-US" sz="1000" dirty="0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sz="1000" dirty="0" err="1">
                <a:solidFill>
                  <a:srgbClr val="B4A5A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EFBC3-647E-233E-A0C9-1F7B55C02362}"/>
              </a:ext>
            </a:extLst>
          </p:cNvPr>
          <p:cNvGrpSpPr/>
          <p:nvPr/>
        </p:nvGrpSpPr>
        <p:grpSpPr>
          <a:xfrm>
            <a:off x="1118852" y="2539475"/>
            <a:ext cx="1773578" cy="2345937"/>
            <a:chOff x="1873531" y="2537120"/>
            <a:chExt cx="1773578" cy="2345937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65C6031-CDEA-DA7C-C6B8-6E108D644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0969" y="3131433"/>
              <a:ext cx="996147" cy="996147"/>
            </a:xfrm>
            <a:prstGeom prst="rect">
              <a:avLst/>
            </a:prstGeom>
          </p:spPr>
        </p:pic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27CE4F4A-F167-8ED1-8659-ACBC937C8713}"/>
                </a:ext>
              </a:extLst>
            </p:cNvPr>
            <p:cNvSpPr txBox="1">
              <a:spLocks/>
            </p:cNvSpPr>
            <p:nvPr/>
          </p:nvSpPr>
          <p:spPr>
            <a:xfrm>
              <a:off x="1876088" y="4297299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1.92 bn (73.22 %)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4F3E81FB-5217-0BBD-6C41-E1BF106A1671}"/>
                </a:ext>
              </a:extLst>
            </p:cNvPr>
            <p:cNvSpPr txBox="1">
              <a:spLocks/>
            </p:cNvSpPr>
            <p:nvPr/>
          </p:nvSpPr>
          <p:spPr>
            <a:xfrm>
              <a:off x="1873531" y="2537120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retailer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65484-6B75-9351-D6D3-DEF68111F6CD}"/>
              </a:ext>
            </a:extLst>
          </p:cNvPr>
          <p:cNvGrpSpPr/>
          <p:nvPr/>
        </p:nvGrpSpPr>
        <p:grpSpPr>
          <a:xfrm>
            <a:off x="2966170" y="2539475"/>
            <a:ext cx="1771021" cy="2347229"/>
            <a:chOff x="3609097" y="2549374"/>
            <a:chExt cx="1771021" cy="2347229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DF64F31-02F1-5C3A-DEFE-59393FCE6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406" y="3131433"/>
              <a:ext cx="1008401" cy="1008401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044A1C6A-BE67-0330-585A-D1623E9350CC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2549374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direct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E1481406-8260-94A8-7CF2-9844A085AB07}"/>
                </a:ext>
              </a:extLst>
            </p:cNvPr>
            <p:cNvSpPr txBox="1">
              <a:spLocks/>
            </p:cNvSpPr>
            <p:nvPr/>
          </p:nvSpPr>
          <p:spPr>
            <a:xfrm>
              <a:off x="3609097" y="4310845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0.40 bn (15.47 %)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F9DB64-14DB-3348-09F8-C78BC8B36753}"/>
              </a:ext>
            </a:extLst>
          </p:cNvPr>
          <p:cNvGrpSpPr/>
          <p:nvPr/>
        </p:nvGrpSpPr>
        <p:grpSpPr>
          <a:xfrm>
            <a:off x="4810931" y="2539163"/>
            <a:ext cx="1771022" cy="2346249"/>
            <a:chOff x="8031127" y="2539475"/>
            <a:chExt cx="1771022" cy="234624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A1E5879B-73AB-054F-7241-703AF4F6A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2436" y="3142972"/>
              <a:ext cx="1008401" cy="1008401"/>
            </a:xfrm>
            <a:prstGeom prst="rect">
              <a:avLst/>
            </a:prstGeom>
          </p:spPr>
        </p:pic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CB4AECA9-BB4A-49E6-9F71-9099E3F0E4F4}"/>
                </a:ext>
              </a:extLst>
            </p:cNvPr>
            <p:cNvSpPr txBox="1">
              <a:spLocks/>
            </p:cNvSpPr>
            <p:nvPr/>
          </p:nvSpPr>
          <p:spPr>
            <a:xfrm>
              <a:off x="8031127" y="2539475"/>
              <a:ext cx="1771021" cy="45490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distributor</a:t>
              </a:r>
              <a:endPara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BC2CEA55-4E27-6FF5-927E-A6D705E6AEDF}"/>
                </a:ext>
              </a:extLst>
            </p:cNvPr>
            <p:cNvSpPr txBox="1">
              <a:spLocks/>
            </p:cNvSpPr>
            <p:nvPr/>
          </p:nvSpPr>
          <p:spPr>
            <a:xfrm>
              <a:off x="8031128" y="4299966"/>
              <a:ext cx="1771021" cy="5857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CA" sz="1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Google Sans"/>
                </a:rPr>
                <a:t>₹ </a:t>
              </a:r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0.29 bn (11.31 %)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8C47E670-477E-53E1-620B-4DE294EA0BDB}"/>
              </a:ext>
            </a:extLst>
          </p:cNvPr>
          <p:cNvSpPr txBox="1">
            <a:spLocks/>
          </p:cNvSpPr>
          <p:nvPr/>
        </p:nvSpPr>
        <p:spPr>
          <a:xfrm>
            <a:off x="8844780" y="4299631"/>
            <a:ext cx="2570611" cy="5857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ten customers with 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gross sales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13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73CBC32-1B15-C23E-266C-6C3C12AA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83" y="2514185"/>
            <a:ext cx="6244262" cy="218979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568263"/>
            <a:ext cx="6035382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Q10.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3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division with highest quantity sold in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2021</a:t>
            </a:r>
            <a:endParaRPr lang="en-US" sz="18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08058" y="5209743"/>
            <a:ext cx="1027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Even though P &amp; A accounts for the division with maximum quantities sold, the products with highest quantities sold belongs to N &amp; S. Quantities sold in PC division are significantly lower than other two divisions but still accounts for 38.9% of all gross sales.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DD22C-A66A-C06A-3503-C38813D5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33" y="2678378"/>
            <a:ext cx="4375350" cy="177564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61ADD4-8114-6865-1E40-6409B9FAB0B0}"/>
              </a:ext>
            </a:extLst>
          </p:cNvPr>
          <p:cNvSpPr txBox="1">
            <a:spLocks/>
          </p:cNvSpPr>
          <p:nvPr/>
        </p:nvSpPr>
        <p:spPr>
          <a:xfrm>
            <a:off x="6550991" y="3203100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products sold 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A5FCC5-09B5-B76A-A67A-E7D01FF8F95F}"/>
              </a:ext>
            </a:extLst>
          </p:cNvPr>
          <p:cNvSpPr txBox="1">
            <a:spLocks/>
          </p:cNvSpPr>
          <p:nvPr/>
        </p:nvSpPr>
        <p:spPr>
          <a:xfrm>
            <a:off x="9686357" y="3196082"/>
            <a:ext cx="1187647" cy="7178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Total gross sales</a:t>
            </a:r>
            <a:endParaRPr lang="en-US" sz="11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8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30251" y="1828347"/>
            <a:ext cx="8724949" cy="3771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has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performed well in year 2021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introducing 102 new products with Peripherals and Accessories bringing in the highest revenue followed by PC.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PC is the strongest performing division, generating 39% of total sales while accounting for only 3% of overall quantities of products sold.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Try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tweak discounts rates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such that the customers bring in more gross sales for the company.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Space to increase e-commerce sales by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partnering with new e-commerce platforms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competitive discounts.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EBF2EC-9E58-1862-3867-CFADAD7C5026}"/>
              </a:ext>
            </a:extLst>
          </p:cNvPr>
          <p:cNvGrpSpPr/>
          <p:nvPr/>
        </p:nvGrpSpPr>
        <p:grpSpPr>
          <a:xfrm>
            <a:off x="961979" y="502205"/>
            <a:ext cx="5602782" cy="705894"/>
            <a:chOff x="1179693" y="1216752"/>
            <a:chExt cx="5602782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5448976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PUTTING IT ALL TOGETHER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A5C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58864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1. Provide the list of markets in which customer "Atliq Exclusive" operates its business in the APAC region.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A29A6A-8269-CE88-917B-94863920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11" y="3143247"/>
            <a:ext cx="5482687" cy="1334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B225D0-49D6-E7A9-935B-429055823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254" y="2673106"/>
            <a:ext cx="1310374" cy="246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7360557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2. What is the percentage of unique product increase in 2021 vs.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0AC9FD1-ADBD-A2C9-E573-D8D1588D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31" y="2483264"/>
            <a:ext cx="6391322" cy="260034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63D9E7-67FA-FE76-F285-845E1295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31" y="5488713"/>
            <a:ext cx="6687486" cy="7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9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3. Provide a report with all the unique product counts for each segment and sort them in descending order of product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76823A-985C-02A9-3306-A29931093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56" y="2562674"/>
            <a:ext cx="6378224" cy="1704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4ACD3-DCEF-F27E-1381-B8CBD35F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556" y="4529792"/>
            <a:ext cx="2398501" cy="189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4. Follow-up: Which segment had the most increase in unique products in 2021 vs 2020?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C706CAC-2175-6CC4-15C3-1467D77FF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71" y="2438399"/>
            <a:ext cx="6219870" cy="36290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522313-FA4A-5CD7-B0F4-30BAD7CF1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2935293"/>
            <a:ext cx="5278784" cy="148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4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158843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5. Get the products that have the highest and lowest manufacturing costs.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A1E597B-AD26-6C0F-6C41-B82526AC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90" y="2383278"/>
            <a:ext cx="6321224" cy="30986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971AF-305D-C322-BED6-C71CA590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90" y="5638639"/>
            <a:ext cx="6321224" cy="91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6. Generate a report which contains the top 5 customers who received an average high pre_invoice_discount_pct for the fiscal year 2021 and in the Indian market.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43AE00E-892D-4512-50F1-BFB728D6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89" y="2521847"/>
            <a:ext cx="5370539" cy="2794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293674-664F-2C23-2594-F134FCCE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100" y="2974734"/>
            <a:ext cx="3606291" cy="17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006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7. Get the complete report of the Gross sales amount for the customer “Atliq Exclusive” for each month.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69665B7-1BDC-BCC7-105B-BD749DD9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39" y="2642487"/>
            <a:ext cx="5602000" cy="3177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B213AD-BA4A-AF55-6ECA-9A19D99C5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650" y="2642487"/>
            <a:ext cx="2146007" cy="317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7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93C08A90-B8AA-98D8-8FFD-B0AB5087A156}"/>
              </a:ext>
            </a:extLst>
          </p:cNvPr>
          <p:cNvSpPr txBox="1">
            <a:spLocks/>
          </p:cNvSpPr>
          <p:nvPr/>
        </p:nvSpPr>
        <p:spPr>
          <a:xfrm>
            <a:off x="1067169" y="1225405"/>
            <a:ext cx="2895600" cy="7058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333500" y="2449058"/>
            <a:ext cx="2895600" cy="2477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Introduction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Conclusion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Queries</a:t>
            </a:r>
          </a:p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Appendix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4D9DF-C2AD-4603-BB80-14226791231D}"/>
              </a:ext>
            </a:extLst>
          </p:cNvPr>
          <p:cNvSpPr/>
          <p:nvPr/>
        </p:nvSpPr>
        <p:spPr>
          <a:xfrm>
            <a:off x="1149292" y="2472371"/>
            <a:ext cx="104862" cy="433920"/>
          </a:xfrm>
          <a:prstGeom prst="rect">
            <a:avLst/>
          </a:prstGeom>
          <a:solidFill>
            <a:srgbClr val="2C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3FF6E-EC25-6F8B-119C-DA39C55CE5A9}"/>
              </a:ext>
            </a:extLst>
          </p:cNvPr>
          <p:cNvSpPr/>
          <p:nvPr/>
        </p:nvSpPr>
        <p:spPr>
          <a:xfrm>
            <a:off x="1149292" y="2913533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5AD659-51D9-D399-E0FA-F88DEB39A643}"/>
              </a:ext>
            </a:extLst>
          </p:cNvPr>
          <p:cNvSpPr/>
          <p:nvPr/>
        </p:nvSpPr>
        <p:spPr>
          <a:xfrm>
            <a:off x="1149292" y="3354695"/>
            <a:ext cx="104862" cy="433920"/>
          </a:xfrm>
          <a:prstGeom prst="rect">
            <a:avLst/>
          </a:prstGeom>
          <a:solidFill>
            <a:srgbClr val="A5C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8F8A19-5455-3FBB-60C6-F7CB6CBA5CBE}"/>
              </a:ext>
            </a:extLst>
          </p:cNvPr>
          <p:cNvSpPr/>
          <p:nvPr/>
        </p:nvSpPr>
        <p:spPr>
          <a:xfrm>
            <a:off x="1149292" y="3795857"/>
            <a:ext cx="104862" cy="433920"/>
          </a:xfrm>
          <a:prstGeom prst="rect">
            <a:avLst/>
          </a:prstGeom>
          <a:solidFill>
            <a:srgbClr val="E7A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2C06F8-F462-412E-72DC-AD0D93C7A44A}"/>
              </a:ext>
            </a:extLst>
          </p:cNvPr>
          <p:cNvSpPr/>
          <p:nvPr/>
        </p:nvSpPr>
        <p:spPr>
          <a:xfrm>
            <a:off x="1149292" y="4237019"/>
            <a:ext cx="104862" cy="43392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040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8. In which quarter of 2020, got the maximum total_sold_quantity?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55A912C-1EA6-67C8-EFDD-B9B79CDF8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66" y="2531746"/>
            <a:ext cx="5271226" cy="33181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D71A60-AF43-B742-8B89-AC805BD2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98" y="3376874"/>
            <a:ext cx="4104693" cy="126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9. Which channel helped to bring more gross sales in the fiscal year 2021 and the percentage of contribution?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B6DFC-CE2E-921B-9F87-9C9249B3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0" y="2531149"/>
            <a:ext cx="6826957" cy="31316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4ACA89-183F-B634-9BED-2DC39657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936" y="3429000"/>
            <a:ext cx="4247912" cy="120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4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10. Get the Top 3 products in each division that have a high total_sold_quantity in the fiscal_year 2021?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222F060-B2CC-D783-CE75-245992C9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97" y="2378511"/>
            <a:ext cx="5603217" cy="4181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F5C82C-E6FE-D403-6D32-5B275CD8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60101"/>
            <a:ext cx="5654742" cy="237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2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1" y="1552576"/>
            <a:ext cx="8877300" cy="8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Extra: Number of unique products that were discontinued in year 2021 from year 2020.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69A8E-D078-3DB8-7238-6A8D7FF1DE02}"/>
              </a:ext>
            </a:extLst>
          </p:cNvPr>
          <p:cNvGrpSpPr/>
          <p:nvPr/>
        </p:nvGrpSpPr>
        <p:grpSpPr>
          <a:xfrm>
            <a:off x="947465" y="510858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QUERIES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E7AB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74092D2-C4F3-A06A-84C7-BBBF2515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78" y="2438399"/>
            <a:ext cx="4619659" cy="2381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58D130-F701-3E6C-62D2-DED24AA5B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22" y="3062247"/>
            <a:ext cx="5118637" cy="30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9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6FF">
            <a:alpha val="2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3459279" y="2154021"/>
            <a:ext cx="6126894" cy="1099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3F862FF-54C6-8207-8FBC-4353B789D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228" y="3894398"/>
            <a:ext cx="2616961" cy="359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latin typeface="Tenorite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694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7549F-2D46-008B-0BE7-1DE519FABEAC}"/>
              </a:ext>
            </a:extLst>
          </p:cNvPr>
          <p:cNvSpPr txBox="1">
            <a:spLocks/>
          </p:cNvSpPr>
          <p:nvPr/>
        </p:nvSpPr>
        <p:spPr>
          <a:xfrm>
            <a:off x="1101270" y="1931299"/>
            <a:ext cx="7360557" cy="2017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Hardware, one of the leading computer hardware producers in India with customers from across the globe, want to get insights on company products sales to make data-informed decisions.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7779FC-C692-30F3-1F03-F980D51B701B}"/>
              </a:ext>
            </a:extLst>
          </p:cNvPr>
          <p:cNvGrpSpPr/>
          <p:nvPr/>
        </p:nvGrpSpPr>
        <p:grpSpPr>
          <a:xfrm>
            <a:off x="947464" y="504500"/>
            <a:ext cx="3907564" cy="705894"/>
            <a:chOff x="1179693" y="1216752"/>
            <a:chExt cx="3907564" cy="70589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93C08A90-B8AA-98D8-8FFD-B0AB5087A156}"/>
                </a:ext>
              </a:extLst>
            </p:cNvPr>
            <p:cNvSpPr txBox="1">
              <a:spLocks/>
            </p:cNvSpPr>
            <p:nvPr/>
          </p:nvSpPr>
          <p:spPr>
            <a:xfrm>
              <a:off x="1333499" y="1216752"/>
              <a:ext cx="3753758" cy="7058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32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</a:rPr>
                <a:t>INTRODUCTION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FBFBCA-1913-4A4A-53EF-B867D8862EE4}"/>
                </a:ext>
              </a:extLst>
            </p:cNvPr>
            <p:cNvSpPr/>
            <p:nvPr/>
          </p:nvSpPr>
          <p:spPr>
            <a:xfrm>
              <a:off x="1179693" y="1439474"/>
              <a:ext cx="104862" cy="433920"/>
            </a:xfrm>
            <a:prstGeom prst="rect">
              <a:avLst/>
            </a:prstGeom>
            <a:solidFill>
              <a:srgbClr val="2C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10759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58377" y="1089940"/>
            <a:ext cx="8145280" cy="11960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Q1. LIST OF MARKETS WHERE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OPERATES BUSINESS IN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ASIA PACIFIC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REGION for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Fiscal year 2020-2021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43EDC-A4C9-EEEC-0E44-342F2AAF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33" y="2299961"/>
            <a:ext cx="4841424" cy="405583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137DA-0BC5-DC3C-8851-AB9342A8A954}"/>
              </a:ext>
            </a:extLst>
          </p:cNvPr>
          <p:cNvSpPr txBox="1"/>
          <p:nvPr/>
        </p:nvSpPr>
        <p:spPr>
          <a:xfrm>
            <a:off x="6241145" y="3429000"/>
            <a:ext cx="405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India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is a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leading market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 terms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Gross Sales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Exclusive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Asia Pacific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region out of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8 countries,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followed by South Korea, Indonesia, Australia and others.</a:t>
            </a:r>
          </a:p>
        </p:txBody>
      </p:sp>
    </p:spTree>
    <p:extLst>
      <p:ext uri="{BB962C8B-B14F-4D97-AF65-F5344CB8AC3E}">
        <p14:creationId xmlns:p14="http://schemas.microsoft.com/office/powerpoint/2010/main" val="35111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989407"/>
            <a:ext cx="4072167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Q2. Change in NUMBER OF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</a:t>
            </a:r>
            <a:endParaRPr lang="en-US" sz="1800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71E3C0-2CE8-73EA-C4A9-0675B6DFEFD8}"/>
              </a:ext>
            </a:extLst>
          </p:cNvPr>
          <p:cNvGrpSpPr/>
          <p:nvPr/>
        </p:nvGrpSpPr>
        <p:grpSpPr>
          <a:xfrm>
            <a:off x="1109433" y="2521844"/>
            <a:ext cx="3635392" cy="2918328"/>
            <a:chOff x="1158378" y="2849732"/>
            <a:chExt cx="3635392" cy="2918328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BE36599A-5912-0ADE-F4A0-652844BE04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27776402"/>
                </p:ext>
              </p:extLst>
            </p:nvPr>
          </p:nvGraphicFramePr>
          <p:xfrm>
            <a:off x="1158378" y="2849732"/>
            <a:ext cx="3537910" cy="29183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34630F64-14F2-F6DD-54B9-20CF3164ED0A}"/>
                </a:ext>
              </a:extLst>
            </p:cNvPr>
            <p:cNvSpPr/>
            <p:nvPr/>
          </p:nvSpPr>
          <p:spPr>
            <a:xfrm rot="10800000">
              <a:off x="3815548" y="3375588"/>
              <a:ext cx="209145" cy="619763"/>
            </a:xfrm>
            <a:prstGeom prst="leftBrace">
              <a:avLst/>
            </a:prstGeom>
            <a:noFill/>
            <a:ln w="12700">
              <a:solidFill>
                <a:srgbClr val="0081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B604EF-00B8-8E84-54AD-C45BA58742DB}"/>
                </a:ext>
              </a:extLst>
            </p:cNvPr>
            <p:cNvSpPr txBox="1"/>
            <p:nvPr/>
          </p:nvSpPr>
          <p:spPr>
            <a:xfrm>
              <a:off x="4017374" y="3554665"/>
              <a:ext cx="7763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cap="all" spc="15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44%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211943" y="5614076"/>
            <a:ext cx="9494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We observe a 44% rise in number of unique products from 2020 to 2021. </a:t>
            </a:r>
          </a:p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research on current trends as well as needs and introduce some new products in Networking and Storage segments. </a:t>
            </a:r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025FA8B2-D613-DA96-F970-9D667C170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386171"/>
              </p:ext>
            </p:extLst>
          </p:nvPr>
        </p:nvGraphicFramePr>
        <p:xfrm>
          <a:off x="5482319" y="2756712"/>
          <a:ext cx="4791902" cy="267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8A87E2B0-2969-A076-5258-A0B7074473EA}"/>
              </a:ext>
            </a:extLst>
          </p:cNvPr>
          <p:cNvSpPr txBox="1">
            <a:spLocks/>
          </p:cNvSpPr>
          <p:nvPr/>
        </p:nvSpPr>
        <p:spPr>
          <a:xfrm>
            <a:off x="5726679" y="1964036"/>
            <a:ext cx="4841425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Q3.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unique products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in each segment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CF1A4-847B-5BF1-649F-0C9BAAB43458}"/>
              </a:ext>
            </a:extLst>
          </p:cNvPr>
          <p:cNvSpPr/>
          <p:nvPr/>
        </p:nvSpPr>
        <p:spPr>
          <a:xfrm>
            <a:off x="2986312" y="3667467"/>
            <a:ext cx="710759" cy="1294926"/>
          </a:xfrm>
          <a:prstGeom prst="rect">
            <a:avLst/>
          </a:prstGeom>
          <a:solidFill>
            <a:srgbClr val="00818A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7CBEF-B8ED-5348-9057-2CAF04DB8149}"/>
              </a:ext>
            </a:extLst>
          </p:cNvPr>
          <p:cNvCxnSpPr/>
          <p:nvPr/>
        </p:nvCxnSpPr>
        <p:spPr>
          <a:xfrm>
            <a:off x="3561501" y="4061544"/>
            <a:ext cx="649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5F8875C-89A2-2451-0BAE-64E6F9E6D6D7}"/>
              </a:ext>
            </a:extLst>
          </p:cNvPr>
          <p:cNvSpPr txBox="1"/>
          <p:nvPr/>
        </p:nvSpPr>
        <p:spPr>
          <a:xfrm>
            <a:off x="4196544" y="3667467"/>
            <a:ext cx="9376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Common unique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D211-FE3D-F33A-11EB-FA1B47F765A2}"/>
              </a:ext>
            </a:extLst>
          </p:cNvPr>
          <p:cNvSpPr txBox="1"/>
          <p:nvPr/>
        </p:nvSpPr>
        <p:spPr>
          <a:xfrm>
            <a:off x="3111743" y="3405857"/>
            <a:ext cx="4598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Tenorite" panose="00000500000000000000" pitchFamily="2" charset="0"/>
              </a:rPr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25748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23EF0-A7DA-3770-5A11-345827BD0188}"/>
              </a:ext>
            </a:extLst>
          </p:cNvPr>
          <p:cNvSpPr txBox="1"/>
          <p:nvPr/>
        </p:nvSpPr>
        <p:spPr>
          <a:xfrm>
            <a:off x="1371600" y="5857461"/>
            <a:ext cx="937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Atliq hardware, Desktop segment saw highest comparative increase in its products in year 2021.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F91229A-66A7-CB46-3AD1-2B55D1D97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765095"/>
              </p:ext>
            </p:extLst>
          </p:nvPr>
        </p:nvGraphicFramePr>
        <p:xfrm>
          <a:off x="1700613" y="1316052"/>
          <a:ext cx="6511895" cy="4541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8608451-0DC1-D5A3-64C4-29BAA21C7519}"/>
              </a:ext>
            </a:extLst>
          </p:cNvPr>
          <p:cNvSpPr txBox="1">
            <a:spLocks/>
          </p:cNvSpPr>
          <p:nvPr/>
        </p:nvSpPr>
        <p:spPr>
          <a:xfrm>
            <a:off x="1109432" y="1439474"/>
            <a:ext cx="7795285" cy="693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Q4. % CHANGE OF UNIQUE PRODUCTS IN EACH SEGMENT FROM PREVIOUS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D5B68-4968-4A73-2879-562C359D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418" y="3265765"/>
            <a:ext cx="4565798" cy="12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77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picture containing text, electronics, display&#10;&#10;Description automatically generated">
            <a:extLst>
              <a:ext uri="{FF2B5EF4-FFF2-40B4-BE49-F238E27FC236}">
                <a16:creationId xmlns:a16="http://schemas.microsoft.com/office/drawing/2014/main" id="{54FB0B9B-378F-5371-C0F2-66A1E73C0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191" y="4068039"/>
            <a:ext cx="694837" cy="694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475A904-AC08-7AEE-EA2E-4F3DFD0BC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863191" y="5088709"/>
            <a:ext cx="694838" cy="694838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2632937" y="1726348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Q5.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Top 5 customers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highest average pct discount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for fiscal year 2021 in Indian market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384C2-59EA-84B4-4AE3-3AC0400A2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77" y="1694611"/>
            <a:ext cx="1858632" cy="4185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4A739-01A8-12D1-96B6-84C48EC277AC}"/>
              </a:ext>
            </a:extLst>
          </p:cNvPr>
          <p:cNvSpPr txBox="1"/>
          <p:nvPr/>
        </p:nvSpPr>
        <p:spPr>
          <a:xfrm>
            <a:off x="2632937" y="2631759"/>
            <a:ext cx="7404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Flipkart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with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highest average discount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brings in the highest sales. This strategy of discount with customers is working well for the company.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4D43F-15D5-D31E-BE38-ABCCEDB34322}"/>
              </a:ext>
            </a:extLst>
          </p:cNvPr>
          <p:cNvSpPr txBox="1"/>
          <p:nvPr/>
        </p:nvSpPr>
        <p:spPr>
          <a:xfrm>
            <a:off x="5795656" y="4068039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Max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Home Allin1 Gen2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8F27A-708F-E3C6-6135-2CCC4D56C392}"/>
              </a:ext>
            </a:extLst>
          </p:cNvPr>
          <p:cNvSpPr txBox="1"/>
          <p:nvPr/>
        </p:nvSpPr>
        <p:spPr>
          <a:xfrm>
            <a:off x="5795655" y="4971871"/>
            <a:ext cx="49031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Q6. Product with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Min Manufacturing cost</a:t>
            </a:r>
          </a:p>
          <a:p>
            <a:r>
              <a:rPr lang="en-CA" sz="20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- </a:t>
            </a:r>
            <a:r>
              <a:rPr lang="en-CA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AQ Master Wired X1 MS</a:t>
            </a:r>
          </a:p>
        </p:txBody>
      </p:sp>
    </p:spTree>
    <p:extLst>
      <p:ext uri="{BB962C8B-B14F-4D97-AF65-F5344CB8AC3E}">
        <p14:creationId xmlns:p14="http://schemas.microsoft.com/office/powerpoint/2010/main" val="84189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5A5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CA6294D4-B4B9-76B2-0D5A-25891E139AB5}"/>
              </a:ext>
            </a:extLst>
          </p:cNvPr>
          <p:cNvSpPr txBox="1">
            <a:spLocks/>
          </p:cNvSpPr>
          <p:nvPr/>
        </p:nvSpPr>
        <p:spPr>
          <a:xfrm>
            <a:off x="1109433" y="1439474"/>
            <a:ext cx="8636910" cy="4806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Q7.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Gross sales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CUSTOMER “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atliq exclusive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” for each month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D32AE6-74B5-B9C4-64B9-B97E503D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89" y="1920127"/>
            <a:ext cx="9242017" cy="4055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741517-5829-7204-2002-ECD2CDDBF957}"/>
              </a:ext>
            </a:extLst>
          </p:cNvPr>
          <p:cNvCxnSpPr/>
          <p:nvPr/>
        </p:nvCxnSpPr>
        <p:spPr>
          <a:xfrm>
            <a:off x="10556624" y="3255579"/>
            <a:ext cx="382314" cy="0"/>
          </a:xfrm>
          <a:prstGeom prst="line">
            <a:avLst/>
          </a:prstGeom>
          <a:ln w="317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0F96A-3C67-B1C1-F41C-E9A87BECBD8E}"/>
              </a:ext>
            </a:extLst>
          </p:cNvPr>
          <p:cNvCxnSpPr>
            <a:cxnSpLocks/>
          </p:cNvCxnSpPr>
          <p:nvPr/>
        </p:nvCxnSpPr>
        <p:spPr>
          <a:xfrm>
            <a:off x="10645493" y="3470026"/>
            <a:ext cx="0" cy="379686"/>
          </a:xfrm>
          <a:prstGeom prst="line">
            <a:avLst/>
          </a:prstGeom>
          <a:ln w="165100"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E75EA2B6-093B-CA29-BC5B-BF102A9468EE}"/>
              </a:ext>
            </a:extLst>
          </p:cNvPr>
          <p:cNvSpPr txBox="1">
            <a:spLocks/>
          </p:cNvSpPr>
          <p:nvPr/>
        </p:nvSpPr>
        <p:spPr>
          <a:xfrm>
            <a:off x="10962784" y="3074773"/>
            <a:ext cx="110043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ALL CUSTOMERS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7B754D5-2B30-631F-DC77-CE7C19FA232B}"/>
              </a:ext>
            </a:extLst>
          </p:cNvPr>
          <p:cNvSpPr txBox="1">
            <a:spLocks/>
          </p:cNvSpPr>
          <p:nvPr/>
        </p:nvSpPr>
        <p:spPr>
          <a:xfrm>
            <a:off x="10938938" y="3526221"/>
            <a:ext cx="1173220" cy="3234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GROSS SALES ATLIQ EXCLUSIVE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A5EF5B-2C80-54F4-EF36-B1A11F2CED29}"/>
              </a:ext>
            </a:extLst>
          </p:cNvPr>
          <p:cNvCxnSpPr>
            <a:cxnSpLocks/>
          </p:cNvCxnSpPr>
          <p:nvPr/>
        </p:nvCxnSpPr>
        <p:spPr>
          <a:xfrm>
            <a:off x="10852968" y="3621741"/>
            <a:ext cx="0" cy="227971"/>
          </a:xfrm>
          <a:prstGeom prst="line">
            <a:avLst/>
          </a:prstGeom>
          <a:ln w="165100">
            <a:solidFill>
              <a:srgbClr val="B4A5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B7F3CC-DF34-5E21-5121-4A5D7E81565F}"/>
              </a:ext>
            </a:extLst>
          </p:cNvPr>
          <p:cNvSpPr txBox="1"/>
          <p:nvPr/>
        </p:nvSpPr>
        <p:spPr>
          <a:xfrm>
            <a:off x="1060489" y="5889659"/>
            <a:ext cx="963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Atliq hardware can introduce some products to increase sales in summer. Overall, the sales have increased after pandemic and have remained consistently high then pre pandemic year. </a:t>
            </a:r>
          </a:p>
        </p:txBody>
      </p:sp>
    </p:spTree>
    <p:extLst>
      <p:ext uri="{BB962C8B-B14F-4D97-AF65-F5344CB8AC3E}">
        <p14:creationId xmlns:p14="http://schemas.microsoft.com/office/powerpoint/2010/main" val="1887564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5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6C371EA-7AFB-75FC-7CD0-5FAD89B1F45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rot="7464443">
            <a:off x="10340820" y="271214"/>
            <a:ext cx="1858584" cy="1654080"/>
            <a:chOff x="8892158" y="449600"/>
            <a:chExt cx="3364702" cy="2994477"/>
          </a:xfrm>
          <a:effectLst>
            <a:outerShdw blurRad="228600" dist="38100" dir="5400000" algn="t" rotWithShape="0">
              <a:prstClr val="black">
                <a:alpha val="40000"/>
              </a:prstClr>
            </a:outerShdw>
            <a:reflection blurRad="101600" stA="39000" endPos="67000" dir="5400000" sy="-100000" algn="bl" rotWithShape="0"/>
          </a:effectLst>
          <a:scene3d>
            <a:camera prst="orthographicFront">
              <a:rot lat="0" lon="20999997" rev="0"/>
            </a:camera>
            <a:lightRig rig="threePt" dir="t"/>
          </a:scene3d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FC17439-1142-C9C7-0615-17C2186AA8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10217403" y="1625258"/>
              <a:ext cx="2039457" cy="1818819"/>
            </a:xfrm>
            <a:prstGeom prst="hexagon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0C6FD1C-761B-2661-73A3-BFFE343A72E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8892158" y="1247888"/>
              <a:ext cx="2039457" cy="1818819"/>
            </a:xfrm>
            <a:prstGeom prst="hexagon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5F4975A4-CF4E-1FD8-7B2F-D06B79C029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20912311">
              <a:off x="9900901" y="449600"/>
              <a:ext cx="2039457" cy="1818819"/>
            </a:xfrm>
            <a:prstGeom prst="hexagon">
              <a:avLst/>
            </a:prstGeom>
            <a:noFill/>
            <a:ln w="63500">
              <a:solidFill>
                <a:schemeClr val="accent2">
                  <a:lumMod val="50000"/>
                </a:schemeClr>
              </a:solidFill>
            </a:ln>
            <a:effectLst>
              <a:reflection blurRad="101600" stA="38000" endPos="72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1FE6A5D-1CC8-8A9E-B515-72332DE4FEEE}"/>
              </a:ext>
            </a:extLst>
          </p:cNvPr>
          <p:cNvSpPr txBox="1">
            <a:spLocks/>
          </p:cNvSpPr>
          <p:nvPr/>
        </p:nvSpPr>
        <p:spPr>
          <a:xfrm>
            <a:off x="1109433" y="502205"/>
            <a:ext cx="3753758" cy="705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INSIGHTS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855145-C094-25E0-A68D-F8D6CCEB5BF9}"/>
              </a:ext>
            </a:extLst>
          </p:cNvPr>
          <p:cNvSpPr/>
          <p:nvPr/>
        </p:nvSpPr>
        <p:spPr>
          <a:xfrm>
            <a:off x="955627" y="724927"/>
            <a:ext cx="104862" cy="433920"/>
          </a:xfrm>
          <a:prstGeom prst="rect">
            <a:avLst/>
          </a:prstGeom>
          <a:solidFill>
            <a:srgbClr val="395B64">
              <a:alpha val="5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B4D19-8438-94DC-5904-0F9E7F1DC4A0}"/>
              </a:ext>
            </a:extLst>
          </p:cNvPr>
          <p:cNvSpPr txBox="1"/>
          <p:nvPr/>
        </p:nvSpPr>
        <p:spPr>
          <a:xfrm>
            <a:off x="1109433" y="6640286"/>
            <a:ext cx="338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icons created by Freepik - </a:t>
            </a:r>
            <a:r>
              <a:rPr lang="en-US" sz="1000" dirty="0" err="1">
                <a:solidFill>
                  <a:srgbClr val="B4A5A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endParaRPr lang="en-CA" sz="1000" dirty="0">
              <a:solidFill>
                <a:srgbClr val="B4A5A5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29A6F4F-3F0F-29F0-ED75-AE2EE1CAB556}"/>
              </a:ext>
            </a:extLst>
          </p:cNvPr>
          <p:cNvSpPr txBox="1">
            <a:spLocks/>
          </p:cNvSpPr>
          <p:nvPr/>
        </p:nvSpPr>
        <p:spPr>
          <a:xfrm>
            <a:off x="1109433" y="1353076"/>
            <a:ext cx="5074598" cy="800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Q8.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Quarter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max quantities sold 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for fiscal year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rPr>
              <a:t>2020</a:t>
            </a:r>
            <a:endParaRPr lang="en-US" sz="1600" b="1" dirty="0">
              <a:solidFill>
                <a:schemeClr val="accent2">
                  <a:lumMod val="50000"/>
                </a:schemeClr>
              </a:solidFill>
              <a:latin typeface="Tenorite" panose="00000500000000000000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189F81A-4064-6C6B-E851-F8DC3A1C7D51}"/>
              </a:ext>
            </a:extLst>
          </p:cNvPr>
          <p:cNvGrpSpPr/>
          <p:nvPr/>
        </p:nvGrpSpPr>
        <p:grpSpPr>
          <a:xfrm>
            <a:off x="653143" y="2648856"/>
            <a:ext cx="6923314" cy="3425373"/>
            <a:chOff x="653143" y="2648856"/>
            <a:chExt cx="6923314" cy="342537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5C74B7-055E-5686-D506-140269765CB5}"/>
                </a:ext>
              </a:extLst>
            </p:cNvPr>
            <p:cNvSpPr/>
            <p:nvPr/>
          </p:nvSpPr>
          <p:spPr>
            <a:xfrm>
              <a:off x="1219200" y="2648857"/>
              <a:ext cx="4964831" cy="3425372"/>
            </a:xfrm>
            <a:prstGeom prst="roundRect">
              <a:avLst>
                <a:gd name="adj" fmla="val 7345"/>
              </a:avLst>
            </a:prstGeom>
            <a:solidFill>
              <a:srgbClr val="DCD7C9"/>
            </a:solidFill>
            <a:ln>
              <a:solidFill>
                <a:srgbClr val="2C3333">
                  <a:alpha val="0"/>
                </a:srgbClr>
              </a:solidFill>
            </a:ln>
            <a:effectLst>
              <a:outerShdw blurRad="304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AD742236-19D6-B3EA-79DE-9ACE4A5C2BAD}"/>
                </a:ext>
              </a:extLst>
            </p:cNvPr>
            <p:cNvSpPr/>
            <p:nvPr/>
          </p:nvSpPr>
          <p:spPr>
            <a:xfrm>
              <a:off x="1219200" y="2648856"/>
              <a:ext cx="4964831" cy="602475"/>
            </a:xfrm>
            <a:prstGeom prst="round2SameRect">
              <a:avLst>
                <a:gd name="adj1" fmla="val 41949"/>
                <a:gd name="adj2" fmla="val 0"/>
              </a:avLst>
            </a:prstGeom>
            <a:solidFill>
              <a:srgbClr val="30475E">
                <a:alpha val="60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F5481835-B4FA-C670-FE43-C6881775CAF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SEP’19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4C5C9E5-ECE8-6F29-CE9E-D970C5E9B6E7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3535212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OCT’19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F1954DF1-058B-5012-D1DD-DB98FCDB94E6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3527823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b="1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NOV’19</a:t>
              </a:r>
              <a:endParaRPr lang="en-US" sz="1600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10AF890C-B592-9370-62B4-6CB6A7CE90D8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2755328"/>
              <a:ext cx="4233708" cy="38214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>
                  <a:solidFill>
                    <a:schemeClr val="bg1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Quarters FOR FISCAL YEAR 2020</a:t>
              </a:r>
              <a:endParaRPr lang="en-US" sz="1600" dirty="0">
                <a:solidFill>
                  <a:schemeClr val="bg1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" name="Title 1">
              <a:extLst>
                <a:ext uri="{FF2B5EF4-FFF2-40B4-BE49-F238E27FC236}">
                  <a16:creationId xmlns:a16="http://schemas.microsoft.com/office/drawing/2014/main" id="{376168A7-D1DA-3910-F0A2-DA19BBD24C7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DEC’19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2FEF4BCE-4540-AD49-7E4F-1B003E6FBE89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E428DD5E-17E6-FF0C-6018-615A2B0FC51B}"/>
                </a:ext>
              </a:extLst>
            </p:cNvPr>
            <p:cNvSpPr txBox="1">
              <a:spLocks/>
            </p:cNvSpPr>
            <p:nvPr/>
          </p:nvSpPr>
          <p:spPr>
            <a:xfrm>
              <a:off x="3148362" y="4162114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JAN’20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109DB3E4-66B6-684F-1586-3740862EA2CE}"/>
                </a:ext>
              </a:extLst>
            </p:cNvPr>
            <p:cNvSpPr txBox="1">
              <a:spLocks/>
            </p:cNvSpPr>
            <p:nvPr/>
          </p:nvSpPr>
          <p:spPr>
            <a:xfrm>
              <a:off x="163053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JUN’20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1" name="Title 1">
              <a:extLst>
                <a:ext uri="{FF2B5EF4-FFF2-40B4-BE49-F238E27FC236}">
                  <a16:creationId xmlns:a16="http://schemas.microsoft.com/office/drawing/2014/main" id="{685EBDBD-E909-BA1C-D597-98B4DC853334}"/>
                </a:ext>
              </a:extLst>
            </p:cNvPr>
            <p:cNvSpPr txBox="1">
              <a:spLocks/>
            </p:cNvSpPr>
            <p:nvPr/>
          </p:nvSpPr>
          <p:spPr>
            <a:xfrm>
              <a:off x="4666193" y="4153439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FEB’20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2" name="Title 1">
              <a:extLst>
                <a:ext uri="{FF2B5EF4-FFF2-40B4-BE49-F238E27FC236}">
                  <a16:creationId xmlns:a16="http://schemas.microsoft.com/office/drawing/2014/main" id="{43E809D9-77F6-9DF1-6B89-637726361FCD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4802819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APR’20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3" name="Title 1">
              <a:extLst>
                <a:ext uri="{FF2B5EF4-FFF2-40B4-BE49-F238E27FC236}">
                  <a16:creationId xmlns:a16="http://schemas.microsoft.com/office/drawing/2014/main" id="{96A586E5-0225-9BA9-53D0-00F075C641D9}"/>
                </a:ext>
              </a:extLst>
            </p:cNvPr>
            <p:cNvSpPr txBox="1">
              <a:spLocks/>
            </p:cNvSpPr>
            <p:nvPr/>
          </p:nvSpPr>
          <p:spPr>
            <a:xfrm>
              <a:off x="4666191" y="4802818"/>
              <a:ext cx="1106499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MAY’20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Title 1">
              <a:extLst>
                <a:ext uri="{FF2B5EF4-FFF2-40B4-BE49-F238E27FC236}">
                  <a16:creationId xmlns:a16="http://schemas.microsoft.com/office/drawing/2014/main" id="{F624E3E1-96B0-ECD0-C071-17B1ADEFE43F}"/>
                </a:ext>
              </a:extLst>
            </p:cNvPr>
            <p:cNvSpPr txBox="1">
              <a:spLocks/>
            </p:cNvSpPr>
            <p:nvPr/>
          </p:nvSpPr>
          <p:spPr>
            <a:xfrm>
              <a:off x="3148361" y="544352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JUL’20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5" name="Title 1">
              <a:extLst>
                <a:ext uri="{FF2B5EF4-FFF2-40B4-BE49-F238E27FC236}">
                  <a16:creationId xmlns:a16="http://schemas.microsoft.com/office/drawing/2014/main" id="{A755E103-F3C5-3E3F-EB50-12066A7FF2C0}"/>
                </a:ext>
              </a:extLst>
            </p:cNvPr>
            <p:cNvSpPr txBox="1">
              <a:spLocks/>
            </p:cNvSpPr>
            <p:nvPr/>
          </p:nvSpPr>
          <p:spPr>
            <a:xfrm>
              <a:off x="4666190" y="5428434"/>
              <a:ext cx="1106499" cy="350411"/>
            </a:xfrm>
            <a:prstGeom prst="rect">
              <a:avLst/>
            </a:prstGeom>
            <a:noFill/>
            <a:effectLst>
              <a:outerShdw blurRad="50800" dist="38100" dir="2700000" sx="1000" sy="1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AUG’20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6" name="Title 1">
              <a:extLst>
                <a:ext uri="{FF2B5EF4-FFF2-40B4-BE49-F238E27FC236}">
                  <a16:creationId xmlns:a16="http://schemas.microsoft.com/office/drawing/2014/main" id="{A8052E98-2F18-C630-0C75-F024608352CC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3535212"/>
              <a:ext cx="834722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00B05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7M</a:t>
              </a:r>
              <a:endParaRPr lang="en-US" sz="1600" dirty="0">
                <a:solidFill>
                  <a:srgbClr val="00B05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FF7EEFEC-0A51-1073-C7B5-FDB5E520A59A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162114"/>
              <a:ext cx="972607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6.6M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8" name="Title 1">
              <a:extLst>
                <a:ext uri="{FF2B5EF4-FFF2-40B4-BE49-F238E27FC236}">
                  <a16:creationId xmlns:a16="http://schemas.microsoft.com/office/drawing/2014/main" id="{81D8E891-87C1-BFF7-0FB0-318D62C5C653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4833257"/>
              <a:ext cx="1219350" cy="319972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rgbClr val="C00000"/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2M</a:t>
              </a:r>
              <a:endParaRPr lang="en-US" sz="1600" dirty="0">
                <a:solidFill>
                  <a:srgbClr val="C00000"/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483F385D-77A3-7C55-63E3-F7584D417E94}"/>
                </a:ext>
              </a:extLst>
            </p:cNvPr>
            <p:cNvSpPr txBox="1">
              <a:spLocks/>
            </p:cNvSpPr>
            <p:nvPr/>
          </p:nvSpPr>
          <p:spPr>
            <a:xfrm>
              <a:off x="6357107" y="5428434"/>
              <a:ext cx="972607" cy="35028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5M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B284FF82-00DC-F115-1F58-98BED9DE7C23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3541797"/>
              <a:ext cx="657596" cy="350411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Q1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2" name="Title 1">
              <a:extLst>
                <a:ext uri="{FF2B5EF4-FFF2-40B4-BE49-F238E27FC236}">
                  <a16:creationId xmlns:a16="http://schemas.microsoft.com/office/drawing/2014/main" id="{8D49FA89-ADF9-D26F-579F-2B89AD8ED8C2}"/>
                </a:ext>
              </a:extLst>
            </p:cNvPr>
            <p:cNvSpPr txBox="1">
              <a:spLocks/>
            </p:cNvSpPr>
            <p:nvPr/>
          </p:nvSpPr>
          <p:spPr>
            <a:xfrm>
              <a:off x="660400" y="4182674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Q2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3" name="Title 1">
              <a:extLst>
                <a:ext uri="{FF2B5EF4-FFF2-40B4-BE49-F238E27FC236}">
                  <a16:creationId xmlns:a16="http://schemas.microsoft.com/office/drawing/2014/main" id="{EE460473-D634-B0E4-A3FC-D72F9C84C059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4807798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Q3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1471AFE-0EA9-C40A-31F8-73BB0F967E50}"/>
                </a:ext>
              </a:extLst>
            </p:cNvPr>
            <p:cNvSpPr txBox="1">
              <a:spLocks/>
            </p:cNvSpPr>
            <p:nvPr/>
          </p:nvSpPr>
          <p:spPr>
            <a:xfrm>
              <a:off x="653143" y="5432922"/>
              <a:ext cx="657596" cy="341304"/>
            </a:xfrm>
            <a:prstGeom prst="rect">
              <a:avLst/>
            </a:prstGeom>
            <a:noFill/>
            <a:effectLst>
              <a:outerShdw blurRad="50800" dist="38100" dir="5400000" sx="1000" sy="1000" algn="ctr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 cap="all" spc="150" baseline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accent2">
                      <a:lumMod val="50000"/>
                    </a:schemeClr>
                  </a:solidFill>
                  <a:latin typeface="Tenorite" panose="00000500000000000000" pitchFamily="2" charset="0"/>
                  <a:ea typeface="Tahoma" panose="020B0604030504040204" pitchFamily="34" charset="0"/>
                  <a:cs typeface="Tahoma" panose="020B0604030504040204" pitchFamily="34" charset="0"/>
                </a:rPr>
                <a:t>Q4</a:t>
              </a:r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702BB0B-7D7B-9929-75B2-0B2128845171}"/>
              </a:ext>
            </a:extLst>
          </p:cNvPr>
          <p:cNvSpPr txBox="1"/>
          <p:nvPr/>
        </p:nvSpPr>
        <p:spPr>
          <a:xfrm>
            <a:off x="7459762" y="2987482"/>
            <a:ext cx="3335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For fiscal year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2020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,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Q3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was with the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least products sold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. In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summer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 the computer hardware </a:t>
            </a:r>
            <a:r>
              <a:rPr lang="en-CA" b="1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demand decreases </a:t>
            </a:r>
            <a:r>
              <a:rPr lang="en-CA" dirty="0">
                <a:solidFill>
                  <a:schemeClr val="accent2">
                    <a:lumMod val="50000"/>
                  </a:schemeClr>
                </a:solidFill>
                <a:latin typeface="Tenorite" panose="00000500000000000000" pitchFamily="2" charset="0"/>
              </a:rPr>
              <a:t>and Atliq Hardware can come up with some outdoor products like waterproof speakers to hike up the sales.  </a:t>
            </a:r>
          </a:p>
        </p:txBody>
      </p:sp>
    </p:spTree>
    <p:extLst>
      <p:ext uri="{BB962C8B-B14F-4D97-AF65-F5344CB8AC3E}">
        <p14:creationId xmlns:p14="http://schemas.microsoft.com/office/powerpoint/2010/main" val="278874828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4566</TotalTime>
  <Words>877</Words>
  <Application>Microsoft Office PowerPoint</Application>
  <PresentationFormat>Widescreen</PresentationFormat>
  <Paragraphs>116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Century Gothic</vt:lpstr>
      <vt:lpstr>Google Sans</vt:lpstr>
      <vt:lpstr>Tenorite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Seju</dc:creator>
  <cp:lastModifiedBy>Shrikant Deshmukh</cp:lastModifiedBy>
  <cp:revision>74</cp:revision>
  <dcterms:created xsi:type="dcterms:W3CDTF">2023-02-01T06:38:28Z</dcterms:created>
  <dcterms:modified xsi:type="dcterms:W3CDTF">2025-05-07T06:52:54Z</dcterms:modified>
</cp:coreProperties>
</file>