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73" r:id="rId9"/>
    <p:sldId id="272" r:id="rId10"/>
    <p:sldId id="302" r:id="rId11"/>
    <p:sldId id="287" r:id="rId12"/>
    <p:sldId id="303" r:id="rId13"/>
    <p:sldId id="288" r:id="rId14"/>
    <p:sldId id="289" r:id="rId15"/>
    <p:sldId id="291" r:id="rId16"/>
    <p:sldId id="292" r:id="rId17"/>
    <p:sldId id="293" r:id="rId18"/>
    <p:sldId id="294" r:id="rId19"/>
    <p:sldId id="295" r:id="rId20"/>
    <p:sldId id="297" r:id="rId21"/>
    <p:sldId id="296" r:id="rId22"/>
    <p:sldId id="298" r:id="rId23"/>
    <p:sldId id="299" r:id="rId24"/>
    <p:sldId id="301" r:id="rId25"/>
    <p:sldId id="300" r:id="rId2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54" autoAdjust="0"/>
    <p:restoredTop sz="94660"/>
  </p:normalViewPr>
  <p:slideViewPr>
    <p:cSldViewPr>
      <p:cViewPr varScale="1">
        <p:scale>
          <a:sx n="65" d="100"/>
          <a:sy n="65" d="100"/>
        </p:scale>
        <p:origin x="-14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56AD5440-6F3E-4CD9-85CA-02C00A9E41F0}" type="datetimeFigureOut">
              <a:rPr lang="en-US" smtClean="0"/>
              <a:t>9/17/2019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3C3834F6-EA5B-4CE4-9339-CD4E64879A10}" type="slidenum">
              <a:rPr lang="en-US" smtClean="0"/>
              <a:t>‹#›</a:t>
            </a:fld>
            <a:endParaRPr lang="en-US"/>
          </a:p>
        </p:txBody>
      </p:sp>
    </p:spTree>
    <p:extLst>
      <p:ext uri="{BB962C8B-B14F-4D97-AF65-F5344CB8AC3E}">
        <p14:creationId xmlns:p14="http://schemas.microsoft.com/office/powerpoint/2010/main" val="424518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64AC1724-F3DA-47CE-8AC2-EF3F9125B44D}" type="datetimeFigureOut">
              <a:rPr lang="en-US" smtClean="0"/>
              <a:t>9/17/2019</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5780B4D-D54A-44CA-8A96-8FFE2C49D98D}" type="slidenum">
              <a:rPr lang="en-US" smtClean="0"/>
              <a:t>‹#›</a:t>
            </a:fld>
            <a:endParaRPr lang="en-US"/>
          </a:p>
        </p:txBody>
      </p:sp>
    </p:spTree>
    <p:extLst>
      <p:ext uri="{BB962C8B-B14F-4D97-AF65-F5344CB8AC3E}">
        <p14:creationId xmlns:p14="http://schemas.microsoft.com/office/powerpoint/2010/main" val="941450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780B4D-D54A-44CA-8A96-8FFE2C49D98D}" type="slidenum">
              <a:rPr lang="en-US" smtClean="0"/>
              <a:t>22</a:t>
            </a:fld>
            <a:endParaRPr lang="en-US"/>
          </a:p>
        </p:txBody>
      </p:sp>
    </p:spTree>
    <p:extLst>
      <p:ext uri="{BB962C8B-B14F-4D97-AF65-F5344CB8AC3E}">
        <p14:creationId xmlns:p14="http://schemas.microsoft.com/office/powerpoint/2010/main" val="4151105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780B4D-D54A-44CA-8A96-8FFE2C49D98D}" type="slidenum">
              <a:rPr lang="en-US" smtClean="0"/>
              <a:t>23</a:t>
            </a:fld>
            <a:endParaRPr lang="en-US"/>
          </a:p>
        </p:txBody>
      </p:sp>
    </p:spTree>
    <p:extLst>
      <p:ext uri="{BB962C8B-B14F-4D97-AF65-F5344CB8AC3E}">
        <p14:creationId xmlns:p14="http://schemas.microsoft.com/office/powerpoint/2010/main" val="3473673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780B4D-D54A-44CA-8A96-8FFE2C49D98D}" type="slidenum">
              <a:rPr lang="en-US" smtClean="0"/>
              <a:t>24</a:t>
            </a:fld>
            <a:endParaRPr lang="en-US"/>
          </a:p>
        </p:txBody>
      </p:sp>
    </p:spTree>
    <p:extLst>
      <p:ext uri="{BB962C8B-B14F-4D97-AF65-F5344CB8AC3E}">
        <p14:creationId xmlns:p14="http://schemas.microsoft.com/office/powerpoint/2010/main" val="38743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780B4D-D54A-44CA-8A96-8FFE2C49D98D}" type="slidenum">
              <a:rPr lang="en-US" smtClean="0"/>
              <a:t>25</a:t>
            </a:fld>
            <a:endParaRPr lang="en-US"/>
          </a:p>
        </p:txBody>
      </p:sp>
    </p:spTree>
    <p:extLst>
      <p:ext uri="{BB962C8B-B14F-4D97-AF65-F5344CB8AC3E}">
        <p14:creationId xmlns:p14="http://schemas.microsoft.com/office/powerpoint/2010/main" val="1666876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04/07/2018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60344-39D4-4CC6-A6E5-83560A7BEA63}" type="slidenum">
              <a:rPr lang="en-US" smtClean="0"/>
              <a:t>‹#›</a:t>
            </a:fld>
            <a:endParaRPr lang="en-US"/>
          </a:p>
        </p:txBody>
      </p:sp>
    </p:spTree>
    <p:extLst>
      <p:ext uri="{BB962C8B-B14F-4D97-AF65-F5344CB8AC3E}">
        <p14:creationId xmlns:p14="http://schemas.microsoft.com/office/powerpoint/2010/main" val="218834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04/07/2018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60344-39D4-4CC6-A6E5-83560A7BEA63}" type="slidenum">
              <a:rPr lang="en-US" smtClean="0"/>
              <a:t>‹#›</a:t>
            </a:fld>
            <a:endParaRPr lang="en-US"/>
          </a:p>
        </p:txBody>
      </p:sp>
    </p:spTree>
    <p:extLst>
      <p:ext uri="{BB962C8B-B14F-4D97-AF65-F5344CB8AC3E}">
        <p14:creationId xmlns:p14="http://schemas.microsoft.com/office/powerpoint/2010/main" val="264362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04/07/2018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60344-39D4-4CC6-A6E5-83560A7BEA63}" type="slidenum">
              <a:rPr lang="en-US" smtClean="0"/>
              <a:t>‹#›</a:t>
            </a:fld>
            <a:endParaRPr lang="en-US"/>
          </a:p>
        </p:txBody>
      </p:sp>
    </p:spTree>
    <p:extLst>
      <p:ext uri="{BB962C8B-B14F-4D97-AF65-F5344CB8AC3E}">
        <p14:creationId xmlns:p14="http://schemas.microsoft.com/office/powerpoint/2010/main" val="3055835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292480"/>
            <a:ext cx="7771680" cy="1145160"/>
          </a:xfrm>
          <a:prstGeom prst="rect">
            <a:avLst/>
          </a:prstGeom>
        </p:spPr>
        <p:txBody>
          <a:bodyPr lIns="0" tIns="0" rIns="0" bIns="0" anchor="ctr">
            <a:spAutoFit/>
          </a:bodyP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775849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04/07/2018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60344-39D4-4CC6-A6E5-83560A7BEA63}" type="slidenum">
              <a:rPr lang="en-US" smtClean="0"/>
              <a:t>‹#›</a:t>
            </a:fld>
            <a:endParaRPr lang="en-US"/>
          </a:p>
        </p:txBody>
      </p:sp>
    </p:spTree>
    <p:extLst>
      <p:ext uri="{BB962C8B-B14F-4D97-AF65-F5344CB8AC3E}">
        <p14:creationId xmlns:p14="http://schemas.microsoft.com/office/powerpoint/2010/main" val="767733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04/07/2018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60344-39D4-4CC6-A6E5-83560A7BEA63}" type="slidenum">
              <a:rPr lang="en-US" smtClean="0"/>
              <a:t>‹#›</a:t>
            </a:fld>
            <a:endParaRPr lang="en-US"/>
          </a:p>
        </p:txBody>
      </p:sp>
    </p:spTree>
    <p:extLst>
      <p:ext uri="{BB962C8B-B14F-4D97-AF65-F5344CB8AC3E}">
        <p14:creationId xmlns:p14="http://schemas.microsoft.com/office/powerpoint/2010/main" val="4268207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04/07/2018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60344-39D4-4CC6-A6E5-83560A7BEA63}" type="slidenum">
              <a:rPr lang="en-US" smtClean="0"/>
              <a:t>‹#›</a:t>
            </a:fld>
            <a:endParaRPr lang="en-US"/>
          </a:p>
        </p:txBody>
      </p:sp>
    </p:spTree>
    <p:extLst>
      <p:ext uri="{BB962C8B-B14F-4D97-AF65-F5344CB8AC3E}">
        <p14:creationId xmlns:p14="http://schemas.microsoft.com/office/powerpoint/2010/main" val="397558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04/07/2018</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960344-39D4-4CC6-A6E5-83560A7BEA63}" type="slidenum">
              <a:rPr lang="en-US" smtClean="0"/>
              <a:t>‹#›</a:t>
            </a:fld>
            <a:endParaRPr lang="en-US"/>
          </a:p>
        </p:txBody>
      </p:sp>
    </p:spTree>
    <p:extLst>
      <p:ext uri="{BB962C8B-B14F-4D97-AF65-F5344CB8AC3E}">
        <p14:creationId xmlns:p14="http://schemas.microsoft.com/office/powerpoint/2010/main" val="319459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04/07/2018</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960344-39D4-4CC6-A6E5-83560A7BEA63}" type="slidenum">
              <a:rPr lang="en-US" smtClean="0"/>
              <a:t>‹#›</a:t>
            </a:fld>
            <a:endParaRPr lang="en-US"/>
          </a:p>
        </p:txBody>
      </p:sp>
    </p:spTree>
    <p:extLst>
      <p:ext uri="{BB962C8B-B14F-4D97-AF65-F5344CB8AC3E}">
        <p14:creationId xmlns:p14="http://schemas.microsoft.com/office/powerpoint/2010/main" val="30642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04/07/2018</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960344-39D4-4CC6-A6E5-83560A7BEA63}" type="slidenum">
              <a:rPr lang="en-US" smtClean="0"/>
              <a:t>‹#›</a:t>
            </a:fld>
            <a:endParaRPr lang="en-US"/>
          </a:p>
        </p:txBody>
      </p:sp>
    </p:spTree>
    <p:extLst>
      <p:ext uri="{BB962C8B-B14F-4D97-AF65-F5344CB8AC3E}">
        <p14:creationId xmlns:p14="http://schemas.microsoft.com/office/powerpoint/2010/main" val="3338097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04/07/2018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60344-39D4-4CC6-A6E5-83560A7BEA63}" type="slidenum">
              <a:rPr lang="en-US" smtClean="0"/>
              <a:t>‹#›</a:t>
            </a:fld>
            <a:endParaRPr lang="en-US"/>
          </a:p>
        </p:txBody>
      </p:sp>
    </p:spTree>
    <p:extLst>
      <p:ext uri="{BB962C8B-B14F-4D97-AF65-F5344CB8AC3E}">
        <p14:creationId xmlns:p14="http://schemas.microsoft.com/office/powerpoint/2010/main" val="900535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04/07/2018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60344-39D4-4CC6-A6E5-83560A7BEA63}" type="slidenum">
              <a:rPr lang="en-US" smtClean="0"/>
              <a:t>‹#›</a:t>
            </a:fld>
            <a:endParaRPr lang="en-US"/>
          </a:p>
        </p:txBody>
      </p:sp>
    </p:spTree>
    <p:extLst>
      <p:ext uri="{BB962C8B-B14F-4D97-AF65-F5344CB8AC3E}">
        <p14:creationId xmlns:p14="http://schemas.microsoft.com/office/powerpoint/2010/main" val="76319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04/07/2018</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60344-39D4-4CC6-A6E5-83560A7BEA63}" type="slidenum">
              <a:rPr lang="en-US" smtClean="0"/>
              <a:t>‹#›</a:t>
            </a:fld>
            <a:endParaRPr lang="en-US"/>
          </a:p>
        </p:txBody>
      </p:sp>
    </p:spTree>
    <p:extLst>
      <p:ext uri="{BB962C8B-B14F-4D97-AF65-F5344CB8AC3E}">
        <p14:creationId xmlns:p14="http://schemas.microsoft.com/office/powerpoint/2010/main" val="2509549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0" y="0"/>
            <a:ext cx="91432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endParaRPr lang="en-US" sz="2800" b="1" strike="noStrike" spc="-1" dirty="0">
              <a:latin typeface="Calibri Light" panose="020F0302020204030204" pitchFamily="34" charset="0"/>
              <a:cs typeface="Calibri Light" panose="020F0302020204030204" pitchFamily="34" charset="0"/>
            </a:endParaRPr>
          </a:p>
        </p:txBody>
      </p:sp>
      <p:sp>
        <p:nvSpPr>
          <p:cNvPr id="39" name="CustomShape 2"/>
          <p:cNvSpPr/>
          <p:nvPr/>
        </p:nvSpPr>
        <p:spPr>
          <a:xfrm>
            <a:off x="0" y="1524600"/>
            <a:ext cx="9115560" cy="53334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endParaRPr lang="en-US" sz="4400" b="1" strike="noStrike" spc="-1" dirty="0" smtClean="0">
              <a:solidFill>
                <a:srgbClr val="000000"/>
              </a:solidFill>
              <a:latin typeface="Calibri" panose="020F0502020204030204" pitchFamily="34" charset="0"/>
              <a:cs typeface="Calibri" panose="020F0502020204030204" pitchFamily="34" charset="0"/>
            </a:endParaRPr>
          </a:p>
          <a:p>
            <a:r>
              <a:rPr lang="en-US" sz="4400" b="1" spc="-1" dirty="0">
                <a:solidFill>
                  <a:srgbClr val="0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t>Data Science Lab – </a:t>
            </a:r>
            <a:r>
              <a:rPr lang="en-US" sz="4400" b="1" spc="-1" dirty="0" err="1">
                <a:solidFill>
                  <a:srgbClr val="0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t>SoSe</a:t>
            </a:r>
            <a:r>
              <a:rPr lang="en-US" sz="4400" b="1" spc="-1" dirty="0">
                <a:solidFill>
                  <a:srgbClr val="0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t> 2019</a:t>
            </a:r>
            <a:endParaRPr lang="en-US" sz="4400" b="1" spc="-1" dirty="0">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endParaRPr>
          </a:p>
          <a:p>
            <a:pPr>
              <a:lnSpc>
                <a:spcPct val="100000"/>
              </a:lnSpc>
            </a:pPr>
            <a:endParaRPr lang="en-US" sz="4400" b="1" spc="-1" dirty="0" smtClean="0">
              <a:solidFill>
                <a:srgbClr val="000000"/>
              </a:solidFill>
              <a:latin typeface="Calibri" panose="020F0502020204030204" pitchFamily="34" charset="0"/>
              <a:cs typeface="Calibri" panose="020F0502020204030204" pitchFamily="34" charset="0"/>
            </a:endParaRPr>
          </a:p>
          <a:p>
            <a:pPr>
              <a:lnSpc>
                <a:spcPct val="100000"/>
              </a:lnSpc>
            </a:pPr>
            <a:r>
              <a:rPr lang="en-US" sz="4400" b="1" strike="noStrike" spc="-1" dirty="0" smtClean="0">
                <a:solidFill>
                  <a:srgbClr val="000000"/>
                </a:solidFill>
                <a:latin typeface="Calibri" panose="020F0502020204030204" pitchFamily="34" charset="0"/>
                <a:cs typeface="Calibri" panose="020F0502020204030204" pitchFamily="34" charset="0"/>
              </a:rPr>
              <a:t>Project </a:t>
            </a:r>
            <a:r>
              <a:rPr lang="en-US" sz="4400" b="1" strike="noStrike" spc="-1" dirty="0">
                <a:solidFill>
                  <a:srgbClr val="000000"/>
                </a:solidFill>
                <a:latin typeface="Calibri" panose="020F0502020204030204" pitchFamily="34" charset="0"/>
                <a:cs typeface="Calibri" panose="020F0502020204030204" pitchFamily="34" charset="0"/>
              </a:rPr>
              <a:t>Title - Forecasting Refugee Inflow Using UNHCR Dataset</a:t>
            </a:r>
            <a:endParaRPr lang="en-US" sz="4400" b="1" strike="noStrike" spc="-1" dirty="0">
              <a:latin typeface="Calibri" panose="020F0502020204030204" pitchFamily="34" charset="0"/>
              <a:ea typeface="Microsoft YaHei"/>
              <a:cs typeface="Calibri" panose="020F0502020204030204" pitchFamily="34" charset="0"/>
            </a:endParaRPr>
          </a:p>
          <a:p>
            <a:pPr>
              <a:lnSpc>
                <a:spcPct val="100000"/>
              </a:lnSpc>
            </a:pPr>
            <a:endParaRPr lang="en-US" b="1" strike="noStrike" spc="-1" dirty="0">
              <a:latin typeface="Calibri" panose="020F0502020204030204" pitchFamily="34" charset="0"/>
              <a:ea typeface="Microsoft YaHei"/>
              <a:cs typeface="Calibri" panose="020F0502020204030204" pitchFamily="34" charset="0"/>
            </a:endParaRPr>
          </a:p>
        </p:txBody>
      </p:sp>
      <p:sp>
        <p:nvSpPr>
          <p:cNvPr id="40" name="CustomShape 3"/>
          <p:cNvSpPr/>
          <p:nvPr/>
        </p:nvSpPr>
        <p:spPr>
          <a:xfrm>
            <a:off x="0" y="1143000"/>
            <a:ext cx="9143280" cy="227880"/>
          </a:xfrm>
          <a:prstGeom prst="rect">
            <a:avLst/>
          </a:prstGeom>
          <a:solidFill>
            <a:srgbClr val="FF9900"/>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42" name="CustomShape 4"/>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dirty="0">
                <a:solidFill>
                  <a:srgbClr val="8B8B8B"/>
                </a:solidFill>
                <a:latin typeface="Calibri"/>
              </a:rPr>
              <a:t>15/07/2019</a:t>
            </a:r>
            <a:endParaRPr lang="en-US" sz="1200" b="0" strike="noStrike" spc="-1" dirty="0">
              <a:latin typeface="Arial"/>
            </a:endParaRPr>
          </a:p>
        </p:txBody>
      </p:sp>
      <p:sp>
        <p:nvSpPr>
          <p:cNvPr id="43" name="CustomShape 5"/>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D81187F-A03C-478E-8219-353A84D5385E}" type="slidenum">
              <a:rPr lang="en-US" sz="1200" b="0" strike="noStrike" spc="-1">
                <a:solidFill>
                  <a:srgbClr val="8B8B8B"/>
                </a:solidFill>
                <a:latin typeface="Calibri"/>
              </a:rPr>
              <a:t>1</a:t>
            </a:fld>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371599"/>
          </a:xfrm>
        </p:spPr>
        <p:txBody>
          <a:bodyPr>
            <a:normAutofit/>
          </a:bodyPr>
          <a:lstStyle/>
          <a:p>
            <a:pPr algn="l"/>
            <a:r>
              <a:rPr lang="en-US" sz="2800" b="1" dirty="0">
                <a:latin typeface="Calibri Light" panose="020F0302020204030204" pitchFamily="34" charset="0"/>
                <a:cs typeface="Calibri Light" panose="020F0302020204030204" pitchFamily="34" charset="0"/>
              </a:rPr>
              <a:t>How to check whether the series </a:t>
            </a:r>
            <a:br>
              <a:rPr lang="en-US" sz="2800" b="1" dirty="0">
                <a:latin typeface="Calibri Light" panose="020F0302020204030204" pitchFamily="34" charset="0"/>
                <a:cs typeface="Calibri Light" panose="020F0302020204030204" pitchFamily="34" charset="0"/>
              </a:rPr>
            </a:br>
            <a:r>
              <a:rPr lang="en-US" sz="2800" b="1" dirty="0">
                <a:latin typeface="Calibri Light" panose="020F0302020204030204" pitchFamily="34" charset="0"/>
                <a:cs typeface="Calibri Light" panose="020F0302020204030204" pitchFamily="34" charset="0"/>
              </a:rPr>
              <a:t>in stationary?</a:t>
            </a:r>
          </a:p>
        </p:txBody>
      </p:sp>
      <p:sp>
        <p:nvSpPr>
          <p:cNvPr id="3" name="Subtitle 2"/>
          <p:cNvSpPr>
            <a:spLocks noGrp="1"/>
          </p:cNvSpPr>
          <p:nvPr>
            <p:ph type="subTitle" idx="1"/>
          </p:nvPr>
        </p:nvSpPr>
        <p:spPr>
          <a:xfrm>
            <a:off x="13854" y="1371600"/>
            <a:ext cx="9116290" cy="5334000"/>
          </a:xfrm>
          <a:solidFill>
            <a:schemeClr val="bg1"/>
          </a:solidFill>
        </p:spPr>
        <p:txBody>
          <a:bodyPr>
            <a:normAutofit/>
          </a:bodyPr>
          <a:lstStyle/>
          <a:p>
            <a:pPr marL="514350" indent="-514350" algn="l">
              <a:buAutoNum type="arabicPeriod"/>
            </a:pPr>
            <a:r>
              <a:rPr lang="en-US" sz="1800" dirty="0">
                <a:solidFill>
                  <a:schemeClr val="tx1"/>
                </a:solidFill>
              </a:rPr>
              <a:t>Dickey Fuller test</a:t>
            </a:r>
          </a:p>
          <a:p>
            <a:pPr marL="514350" indent="-514350" algn="l">
              <a:buAutoNum type="arabicPeriod"/>
            </a:pPr>
            <a:r>
              <a:rPr lang="en-US" sz="1800" dirty="0">
                <a:solidFill>
                  <a:schemeClr val="tx1"/>
                </a:solidFill>
              </a:rPr>
              <a:t>Rolling Mean and Standard deviation plot</a:t>
            </a:r>
          </a:p>
          <a:p>
            <a:pPr marL="514350" indent="-514350" algn="l">
              <a:buAutoNum type="arabicPeriod"/>
            </a:pPr>
            <a:endParaRPr lang="en-US" sz="2000" b="1" dirty="0">
              <a:solidFill>
                <a:schemeClr val="tx1"/>
              </a:solidFill>
            </a:endParaRPr>
          </a:p>
          <a:p>
            <a:pPr algn="l"/>
            <a:endParaRPr lang="en-US" sz="1600" b="1" dirty="0">
              <a:solidFill>
                <a:schemeClr val="tx1"/>
              </a:solidFill>
            </a:endParaRPr>
          </a:p>
          <a:p>
            <a:pPr algn="l"/>
            <a:endParaRPr lang="en-US" sz="1600" b="1" dirty="0">
              <a:solidFill>
                <a:schemeClr val="tx1"/>
              </a:solidFill>
            </a:endParaRPr>
          </a:p>
          <a:p>
            <a:pPr algn="l"/>
            <a:endParaRPr lang="en-US" sz="1600" b="1" dirty="0">
              <a:solidFill>
                <a:schemeClr val="tx1"/>
              </a:solidFill>
            </a:endParaRPr>
          </a:p>
          <a:p>
            <a:pPr algn="l"/>
            <a:endParaRPr lang="en-US" sz="1600" b="1" dirty="0">
              <a:solidFill>
                <a:schemeClr val="tx1"/>
              </a:solidFill>
            </a:endParaRPr>
          </a:p>
          <a:p>
            <a:pPr algn="l"/>
            <a:endParaRPr lang="en-US" sz="1600" b="1" dirty="0">
              <a:solidFill>
                <a:schemeClr val="tx1"/>
              </a:solidFill>
            </a:endParaRPr>
          </a:p>
          <a:p>
            <a:pPr algn="l"/>
            <a:endParaRPr lang="en-US" sz="1600" b="1" dirty="0">
              <a:solidFill>
                <a:schemeClr val="tx1"/>
              </a:solidFill>
            </a:endParaRPr>
          </a:p>
          <a:p>
            <a:pPr algn="l"/>
            <a:endParaRPr lang="en-US" sz="1600" b="1" dirty="0">
              <a:solidFill>
                <a:schemeClr val="tx1"/>
              </a:solidFill>
            </a:endParaRPr>
          </a:p>
          <a:p>
            <a:pPr algn="l"/>
            <a:endParaRPr lang="en-US" sz="1600" b="1" dirty="0">
              <a:solidFill>
                <a:schemeClr val="tx1"/>
              </a:solidFill>
            </a:endParaRPr>
          </a:p>
          <a:p>
            <a:pPr algn="l"/>
            <a:endParaRPr lang="en-US" sz="1600" b="1" dirty="0">
              <a:solidFill>
                <a:schemeClr val="tx1"/>
              </a:solidFill>
            </a:endParaRPr>
          </a:p>
          <a:p>
            <a:pPr algn="l"/>
            <a:endParaRPr lang="en-US" sz="1600" b="1" dirty="0">
              <a:solidFill>
                <a:schemeClr val="tx1"/>
              </a:solidFill>
            </a:endParaRPr>
          </a:p>
          <a:p>
            <a:pPr algn="l"/>
            <a:r>
              <a:rPr lang="en-US" sz="1600" b="1" dirty="0">
                <a:solidFill>
                  <a:schemeClr val="tx1"/>
                </a:solidFill>
              </a:rPr>
              <a:t>			</a:t>
            </a:r>
            <a:r>
              <a:rPr lang="en-US" sz="1400" b="1" dirty="0">
                <a:solidFill>
                  <a:schemeClr val="tx1"/>
                </a:solidFill>
              </a:rPr>
              <a:t>Results for the country : Slovenia</a:t>
            </a:r>
          </a:p>
          <a:p>
            <a:pPr algn="l"/>
            <a:endParaRPr lang="en-US" sz="1400" b="1" dirty="0">
              <a:solidFill>
                <a:schemeClr val="tx1"/>
              </a:solidFill>
            </a:endParaRPr>
          </a:p>
          <a:p>
            <a:pPr algn="l"/>
            <a:r>
              <a:rPr lang="en-US" sz="1400" b="1" dirty="0">
                <a:solidFill>
                  <a:schemeClr val="tx1"/>
                </a:solidFill>
              </a:rPr>
              <a:t>		Dickey Fuller test and Rolling plot for the country Slovenia (Non-stationary series)</a:t>
            </a:r>
          </a:p>
          <a:p>
            <a:pPr marL="514350" indent="-514350" algn="l">
              <a:buAutoNum type="arabicPeriod"/>
            </a:pPr>
            <a:endParaRPr lang="en-US" sz="2800" b="1" dirty="0">
              <a:solidFill>
                <a:schemeClr val="tx1"/>
              </a:solidFill>
            </a:endParaRPr>
          </a:p>
        </p:txBody>
      </p:sp>
      <p:sp>
        <p:nvSpPr>
          <p:cNvPr id="5" name="Rectangle 4"/>
          <p:cNvSpPr/>
          <p:nvPr/>
        </p:nvSpPr>
        <p:spPr>
          <a:xfrm>
            <a:off x="0" y="1143000"/>
            <a:ext cx="9143999" cy="228600"/>
          </a:xfrm>
          <a:prstGeom prst="rect">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7" name="Date Placeholder 16"/>
          <p:cNvSpPr>
            <a:spLocks noGrp="1"/>
          </p:cNvSpPr>
          <p:nvPr>
            <p:ph type="dt" sz="half" idx="10"/>
          </p:nvPr>
        </p:nvSpPr>
        <p:spPr/>
        <p:txBody>
          <a:bodyPr/>
          <a:lstStyle/>
          <a:p>
            <a:r>
              <a:rPr lang="en-US" dirty="0"/>
              <a:t>15/07/2019</a:t>
            </a:r>
          </a:p>
        </p:txBody>
      </p:sp>
      <p:sp>
        <p:nvSpPr>
          <p:cNvPr id="18" name="Slide Number Placeholder 17"/>
          <p:cNvSpPr>
            <a:spLocks noGrp="1"/>
          </p:cNvSpPr>
          <p:nvPr>
            <p:ph type="sldNum" sz="quarter" idx="12"/>
          </p:nvPr>
        </p:nvSpPr>
        <p:spPr/>
        <p:txBody>
          <a:bodyPr/>
          <a:lstStyle/>
          <a:p>
            <a:fld id="{F1960344-39D4-4CC6-A6E5-83560A7BEA63}" type="slidenum">
              <a:rPr lang="en-US" smtClean="0"/>
              <a:t>10</a:t>
            </a:fld>
            <a:endParaRPr lang="en-US"/>
          </a:p>
        </p:txBody>
      </p:sp>
      <p:pic>
        <p:nvPicPr>
          <p:cNvPr id="21" name="Picture 20">
            <a:extLst>
              <a:ext uri="{FF2B5EF4-FFF2-40B4-BE49-F238E27FC236}">
                <a16:creationId xmlns:a16="http://schemas.microsoft.com/office/drawing/2014/main" xmlns="" id="{7DACFFCA-1494-4441-8A57-96441FB42DBD}"/>
              </a:ext>
            </a:extLst>
          </p:cNvPr>
          <p:cNvPicPr>
            <a:picLocks noChangeAspect="1"/>
          </p:cNvPicPr>
          <p:nvPr/>
        </p:nvPicPr>
        <p:blipFill>
          <a:blip r:embed="rId2"/>
          <a:stretch>
            <a:fillRect/>
          </a:stretch>
        </p:blipFill>
        <p:spPr>
          <a:xfrm>
            <a:off x="733455" y="2390775"/>
            <a:ext cx="7107652" cy="3324225"/>
          </a:xfrm>
          <a:prstGeom prst="rect">
            <a:avLst/>
          </a:prstGeom>
        </p:spPr>
      </p:pic>
    </p:spTree>
    <p:extLst>
      <p:ext uri="{BB962C8B-B14F-4D97-AF65-F5344CB8AC3E}">
        <p14:creationId xmlns:p14="http://schemas.microsoft.com/office/powerpoint/2010/main" val="242204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371599"/>
          </a:xfrm>
        </p:spPr>
        <p:txBody>
          <a:bodyPr>
            <a:normAutofit/>
          </a:bodyPr>
          <a:lstStyle/>
          <a:p>
            <a:pPr algn="l"/>
            <a:r>
              <a:rPr lang="en-US" sz="2800" b="1" dirty="0">
                <a:latin typeface="Calibri Light" panose="020F0302020204030204" pitchFamily="34" charset="0"/>
                <a:cs typeface="Calibri Light" panose="020F0302020204030204" pitchFamily="34" charset="0"/>
              </a:rPr>
              <a:t>Difference Transform</a:t>
            </a:r>
          </a:p>
        </p:txBody>
      </p:sp>
      <p:sp>
        <p:nvSpPr>
          <p:cNvPr id="3" name="Subtitle 2"/>
          <p:cNvSpPr>
            <a:spLocks noGrp="1"/>
          </p:cNvSpPr>
          <p:nvPr>
            <p:ph type="subTitle" idx="1"/>
          </p:nvPr>
        </p:nvSpPr>
        <p:spPr>
          <a:xfrm>
            <a:off x="13854" y="1342053"/>
            <a:ext cx="9116290" cy="5334000"/>
          </a:xfrm>
          <a:solidFill>
            <a:schemeClr val="bg1"/>
          </a:solidFill>
        </p:spPr>
        <p:txBody>
          <a:bodyPr>
            <a:normAutofit/>
          </a:bodyPr>
          <a:lstStyle/>
          <a:p>
            <a:pPr algn="l"/>
            <a:r>
              <a:rPr lang="en-US" sz="1800" b="1" dirty="0">
                <a:solidFill>
                  <a:schemeClr val="tx1"/>
                </a:solidFill>
              </a:rPr>
              <a:t>Approach-1:</a:t>
            </a:r>
          </a:p>
          <a:p>
            <a:pPr algn="l"/>
            <a:endParaRPr lang="en-US" sz="1800" b="1" u="sng" dirty="0">
              <a:solidFill>
                <a:schemeClr val="tx1"/>
              </a:solidFill>
            </a:endParaRPr>
          </a:p>
          <a:p>
            <a:pPr algn="l"/>
            <a:r>
              <a:rPr lang="en-US" sz="1800" dirty="0">
                <a:solidFill>
                  <a:schemeClr val="tx1"/>
                </a:solidFill>
              </a:rPr>
              <a:t>Step-1:  Removing Trend from the non-stationary series.</a:t>
            </a:r>
          </a:p>
          <a:p>
            <a:pPr algn="l"/>
            <a:r>
              <a:rPr lang="en-US" sz="1800" dirty="0">
                <a:solidFill>
                  <a:schemeClr val="tx1"/>
                </a:solidFill>
              </a:rPr>
              <a:t>Step-2:  Removing Seasonality from the De-trended series.</a:t>
            </a:r>
          </a:p>
          <a:p>
            <a:pPr algn="l"/>
            <a:r>
              <a:rPr lang="en-US" sz="1800" dirty="0">
                <a:solidFill>
                  <a:schemeClr val="tx1"/>
                </a:solidFill>
              </a:rPr>
              <a:t>Step-3:  Applying inverse-differencing after modelling the data.</a:t>
            </a:r>
          </a:p>
          <a:p>
            <a:pPr algn="l"/>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r>
              <a:rPr lang="en-US" sz="2000" dirty="0">
                <a:solidFill>
                  <a:schemeClr val="tx1"/>
                </a:solidFill>
              </a:rPr>
              <a:t>		</a:t>
            </a:r>
          </a:p>
          <a:p>
            <a:r>
              <a:rPr lang="en-US" sz="1400" b="1" dirty="0">
                <a:solidFill>
                  <a:schemeClr val="tx1"/>
                </a:solidFill>
              </a:rPr>
              <a:t>Comparison of the Trend and Seasonal plot before differencing and after differencing for Slovenia</a:t>
            </a:r>
            <a:endParaRPr lang="en-US" sz="1800" b="1" dirty="0">
              <a:solidFill>
                <a:schemeClr val="tx1"/>
              </a:solidFill>
            </a:endParaRPr>
          </a:p>
          <a:p>
            <a:pPr marL="514350" indent="-514350" algn="l">
              <a:buAutoNum type="arabicPeriod"/>
            </a:pPr>
            <a:endParaRPr lang="en-US" sz="2800" b="1" dirty="0">
              <a:solidFill>
                <a:schemeClr val="tx1"/>
              </a:solidFill>
            </a:endParaRPr>
          </a:p>
          <a:p>
            <a:pPr algn="l"/>
            <a:endParaRPr lang="en-US" sz="2800" b="1" dirty="0">
              <a:solidFill>
                <a:schemeClr val="tx1"/>
              </a:solidFill>
            </a:endParaRPr>
          </a:p>
        </p:txBody>
      </p:sp>
      <p:sp>
        <p:nvSpPr>
          <p:cNvPr id="5" name="Rectangle 4"/>
          <p:cNvSpPr/>
          <p:nvPr/>
        </p:nvSpPr>
        <p:spPr>
          <a:xfrm>
            <a:off x="0" y="1143000"/>
            <a:ext cx="9143999" cy="228600"/>
          </a:xfrm>
          <a:prstGeom prst="rect">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7" name="Date Placeholder 16"/>
          <p:cNvSpPr>
            <a:spLocks noGrp="1"/>
          </p:cNvSpPr>
          <p:nvPr>
            <p:ph type="dt" sz="half" idx="10"/>
          </p:nvPr>
        </p:nvSpPr>
        <p:spPr/>
        <p:txBody>
          <a:bodyPr/>
          <a:lstStyle/>
          <a:p>
            <a:r>
              <a:rPr lang="en-US" dirty="0"/>
              <a:t>15/07/2019</a:t>
            </a:r>
          </a:p>
        </p:txBody>
      </p:sp>
      <p:sp>
        <p:nvSpPr>
          <p:cNvPr id="18" name="Slide Number Placeholder 17"/>
          <p:cNvSpPr>
            <a:spLocks noGrp="1"/>
          </p:cNvSpPr>
          <p:nvPr>
            <p:ph type="sldNum" sz="quarter" idx="12"/>
          </p:nvPr>
        </p:nvSpPr>
        <p:spPr/>
        <p:txBody>
          <a:bodyPr/>
          <a:lstStyle/>
          <a:p>
            <a:fld id="{F1960344-39D4-4CC6-A6E5-83560A7BEA63}" type="slidenum">
              <a:rPr lang="en-US" smtClean="0"/>
              <a:t>11</a:t>
            </a:fld>
            <a:endParaRPr lang="en-US"/>
          </a:p>
        </p:txBody>
      </p:sp>
      <p:pic>
        <p:nvPicPr>
          <p:cNvPr id="4" name="Picture 3">
            <a:extLst>
              <a:ext uri="{FF2B5EF4-FFF2-40B4-BE49-F238E27FC236}">
                <a16:creationId xmlns:a16="http://schemas.microsoft.com/office/drawing/2014/main" xmlns="" id="{D37DCD13-F1FC-4EFB-BF14-A36BC657280E}"/>
              </a:ext>
            </a:extLst>
          </p:cNvPr>
          <p:cNvPicPr>
            <a:picLocks noChangeAspect="1"/>
          </p:cNvPicPr>
          <p:nvPr/>
        </p:nvPicPr>
        <p:blipFill>
          <a:blip r:embed="rId2"/>
          <a:stretch>
            <a:fillRect/>
          </a:stretch>
        </p:blipFill>
        <p:spPr>
          <a:xfrm>
            <a:off x="762000" y="3048000"/>
            <a:ext cx="7315200" cy="2819400"/>
          </a:xfrm>
          <a:prstGeom prst="rect">
            <a:avLst/>
          </a:prstGeom>
        </p:spPr>
      </p:pic>
    </p:spTree>
    <p:extLst>
      <p:ext uri="{BB962C8B-B14F-4D97-AF65-F5344CB8AC3E}">
        <p14:creationId xmlns:p14="http://schemas.microsoft.com/office/powerpoint/2010/main" val="1311517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371599"/>
          </a:xfrm>
        </p:spPr>
        <p:txBody>
          <a:bodyPr>
            <a:normAutofit/>
          </a:bodyPr>
          <a:lstStyle/>
          <a:p>
            <a:pPr algn="l"/>
            <a:r>
              <a:rPr lang="en-US" sz="2800" b="1" dirty="0">
                <a:latin typeface="Calibri Light" panose="020F0302020204030204" pitchFamily="34" charset="0"/>
                <a:cs typeface="Calibri Light" panose="020F0302020204030204" pitchFamily="34" charset="0"/>
              </a:rPr>
              <a:t>Difference Transform – cont.</a:t>
            </a:r>
          </a:p>
        </p:txBody>
      </p:sp>
      <p:sp>
        <p:nvSpPr>
          <p:cNvPr id="3" name="Subtitle 2"/>
          <p:cNvSpPr>
            <a:spLocks noGrp="1"/>
          </p:cNvSpPr>
          <p:nvPr>
            <p:ph type="subTitle" idx="1"/>
          </p:nvPr>
        </p:nvSpPr>
        <p:spPr>
          <a:xfrm>
            <a:off x="13854" y="1342053"/>
            <a:ext cx="9116290" cy="5334000"/>
          </a:xfrm>
          <a:solidFill>
            <a:schemeClr val="bg1"/>
          </a:solidFill>
        </p:spPr>
        <p:txBody>
          <a:bodyPr>
            <a:normAutofit/>
          </a:bodyPr>
          <a:lstStyle/>
          <a:p>
            <a:pPr marL="285750" indent="-285750" algn="l">
              <a:buFont typeface="Arial" panose="020B0604020202020204" pitchFamily="34" charset="0"/>
              <a:buChar char="•"/>
            </a:pPr>
            <a:endParaRPr lang="en-US" sz="1800" b="1" dirty="0">
              <a:solidFill>
                <a:schemeClr val="tx1"/>
              </a:solidFill>
            </a:endParaRPr>
          </a:p>
          <a:p>
            <a:pPr marL="285750" indent="-285750" algn="l">
              <a:buFont typeface="Arial" panose="020B0604020202020204" pitchFamily="34" charset="0"/>
              <a:buChar char="•"/>
            </a:pPr>
            <a:r>
              <a:rPr lang="en-US" sz="1800" dirty="0">
                <a:solidFill>
                  <a:schemeClr val="tx1"/>
                </a:solidFill>
              </a:rPr>
              <a:t>No significant improvements after applying 2</a:t>
            </a:r>
            <a:r>
              <a:rPr lang="en-US" sz="1800" baseline="30000" dirty="0">
                <a:solidFill>
                  <a:schemeClr val="tx1"/>
                </a:solidFill>
              </a:rPr>
              <a:t>nd</a:t>
            </a:r>
            <a:r>
              <a:rPr lang="en-US" sz="1800" dirty="0">
                <a:solidFill>
                  <a:schemeClr val="tx1"/>
                </a:solidFill>
              </a:rPr>
              <a:t> order differencing.</a:t>
            </a:r>
          </a:p>
          <a:p>
            <a:pPr algn="l"/>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r>
              <a:rPr lang="en-US" sz="2000" dirty="0">
                <a:solidFill>
                  <a:schemeClr val="tx1"/>
                </a:solidFill>
              </a:rPr>
              <a:t>		</a:t>
            </a:r>
          </a:p>
          <a:p>
            <a:endParaRPr lang="en-US" sz="1400" b="1" dirty="0">
              <a:solidFill>
                <a:schemeClr val="tx1"/>
              </a:solidFill>
            </a:endParaRPr>
          </a:p>
          <a:p>
            <a:endParaRPr lang="en-US" sz="1400" b="1" dirty="0">
              <a:solidFill>
                <a:schemeClr val="tx1"/>
              </a:solidFill>
            </a:endParaRPr>
          </a:p>
          <a:p>
            <a:r>
              <a:rPr lang="en-US" sz="1400" b="1" dirty="0">
                <a:solidFill>
                  <a:schemeClr val="tx1"/>
                </a:solidFill>
              </a:rPr>
              <a:t>Comparison of the Trend and Seasonal plot of original, 1</a:t>
            </a:r>
            <a:r>
              <a:rPr lang="en-US" sz="1400" b="1" baseline="30000" dirty="0">
                <a:solidFill>
                  <a:schemeClr val="tx1"/>
                </a:solidFill>
              </a:rPr>
              <a:t>st</a:t>
            </a:r>
            <a:r>
              <a:rPr lang="en-US" sz="1400" b="1" dirty="0">
                <a:solidFill>
                  <a:schemeClr val="tx1"/>
                </a:solidFill>
              </a:rPr>
              <a:t> order, 2</a:t>
            </a:r>
            <a:r>
              <a:rPr lang="en-US" sz="1400" b="1" baseline="30000" dirty="0">
                <a:solidFill>
                  <a:schemeClr val="tx1"/>
                </a:solidFill>
              </a:rPr>
              <a:t>nd</a:t>
            </a:r>
            <a:r>
              <a:rPr lang="en-US" sz="1400" b="1" dirty="0">
                <a:solidFill>
                  <a:schemeClr val="tx1"/>
                </a:solidFill>
              </a:rPr>
              <a:t> order differencing for Slovenia</a:t>
            </a:r>
            <a:endParaRPr lang="en-US" sz="1800" b="1" dirty="0">
              <a:solidFill>
                <a:schemeClr val="tx1"/>
              </a:solidFill>
            </a:endParaRPr>
          </a:p>
          <a:p>
            <a:pPr marL="514350" indent="-514350" algn="l">
              <a:buAutoNum type="arabicPeriod"/>
            </a:pPr>
            <a:endParaRPr lang="en-US" sz="2800" b="1" dirty="0">
              <a:solidFill>
                <a:schemeClr val="tx1"/>
              </a:solidFill>
            </a:endParaRPr>
          </a:p>
          <a:p>
            <a:pPr algn="l"/>
            <a:endParaRPr lang="en-US" sz="2800" b="1" dirty="0">
              <a:solidFill>
                <a:schemeClr val="tx1"/>
              </a:solidFill>
            </a:endParaRPr>
          </a:p>
        </p:txBody>
      </p:sp>
      <p:sp>
        <p:nvSpPr>
          <p:cNvPr id="5" name="Rectangle 4"/>
          <p:cNvSpPr/>
          <p:nvPr/>
        </p:nvSpPr>
        <p:spPr>
          <a:xfrm>
            <a:off x="0" y="1143000"/>
            <a:ext cx="9143999" cy="228600"/>
          </a:xfrm>
          <a:prstGeom prst="rect">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7" name="Date Placeholder 16"/>
          <p:cNvSpPr>
            <a:spLocks noGrp="1"/>
          </p:cNvSpPr>
          <p:nvPr>
            <p:ph type="dt" sz="half" idx="10"/>
          </p:nvPr>
        </p:nvSpPr>
        <p:spPr/>
        <p:txBody>
          <a:bodyPr/>
          <a:lstStyle/>
          <a:p>
            <a:r>
              <a:rPr lang="en-US" dirty="0"/>
              <a:t>15/07/2019</a:t>
            </a:r>
          </a:p>
        </p:txBody>
      </p:sp>
      <p:sp>
        <p:nvSpPr>
          <p:cNvPr id="18" name="Slide Number Placeholder 17"/>
          <p:cNvSpPr>
            <a:spLocks noGrp="1"/>
          </p:cNvSpPr>
          <p:nvPr>
            <p:ph type="sldNum" sz="quarter" idx="12"/>
          </p:nvPr>
        </p:nvSpPr>
        <p:spPr/>
        <p:txBody>
          <a:bodyPr/>
          <a:lstStyle/>
          <a:p>
            <a:fld id="{F1960344-39D4-4CC6-A6E5-83560A7BEA63}" type="slidenum">
              <a:rPr lang="en-US" smtClean="0"/>
              <a:t>12</a:t>
            </a:fld>
            <a:endParaRPr lang="en-US"/>
          </a:p>
        </p:txBody>
      </p:sp>
      <p:pic>
        <p:nvPicPr>
          <p:cNvPr id="7" name="Picture 6">
            <a:extLst>
              <a:ext uri="{FF2B5EF4-FFF2-40B4-BE49-F238E27FC236}">
                <a16:creationId xmlns:a16="http://schemas.microsoft.com/office/drawing/2014/main" xmlns="" id="{30620154-B71F-4062-A0E3-EEBABEFFB795}"/>
              </a:ext>
            </a:extLst>
          </p:cNvPr>
          <p:cNvPicPr>
            <a:picLocks noChangeAspect="1"/>
          </p:cNvPicPr>
          <p:nvPr/>
        </p:nvPicPr>
        <p:blipFill>
          <a:blip r:embed="rId2"/>
          <a:stretch>
            <a:fillRect/>
          </a:stretch>
        </p:blipFill>
        <p:spPr>
          <a:xfrm>
            <a:off x="495299" y="2553699"/>
            <a:ext cx="8153400" cy="2793658"/>
          </a:xfrm>
          <a:prstGeom prst="rect">
            <a:avLst/>
          </a:prstGeom>
        </p:spPr>
      </p:pic>
    </p:spTree>
    <p:extLst>
      <p:ext uri="{BB962C8B-B14F-4D97-AF65-F5344CB8AC3E}">
        <p14:creationId xmlns:p14="http://schemas.microsoft.com/office/powerpoint/2010/main" val="1607371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371599"/>
          </a:xfrm>
        </p:spPr>
        <p:txBody>
          <a:bodyPr>
            <a:normAutofit/>
          </a:bodyPr>
          <a:lstStyle/>
          <a:p>
            <a:pPr algn="l"/>
            <a:r>
              <a:rPr lang="en-US" sz="2800" b="1" dirty="0">
                <a:latin typeface="Calibri Light" panose="020F0302020204030204" pitchFamily="34" charset="0"/>
                <a:cs typeface="Calibri Light" panose="020F0302020204030204" pitchFamily="34" charset="0"/>
              </a:rPr>
              <a:t>Difference Transform – cont.</a:t>
            </a:r>
          </a:p>
        </p:txBody>
      </p:sp>
      <p:sp>
        <p:nvSpPr>
          <p:cNvPr id="3" name="Subtitle 2"/>
          <p:cNvSpPr>
            <a:spLocks noGrp="1"/>
          </p:cNvSpPr>
          <p:nvPr>
            <p:ph type="subTitle" idx="1"/>
          </p:nvPr>
        </p:nvSpPr>
        <p:spPr>
          <a:xfrm>
            <a:off x="13854" y="1342053"/>
            <a:ext cx="9116290" cy="5334000"/>
          </a:xfrm>
          <a:solidFill>
            <a:schemeClr val="bg1"/>
          </a:solidFill>
        </p:spPr>
        <p:txBody>
          <a:bodyPr>
            <a:normAutofit/>
          </a:bodyPr>
          <a:lstStyle/>
          <a:p>
            <a:pPr algn="l"/>
            <a:r>
              <a:rPr lang="en-US" sz="1800" b="1" dirty="0">
                <a:solidFill>
                  <a:schemeClr val="tx1"/>
                </a:solidFill>
              </a:rPr>
              <a:t>Approach-2:</a:t>
            </a:r>
          </a:p>
          <a:p>
            <a:pPr algn="l"/>
            <a:endParaRPr lang="en-US" sz="1800" b="1" u="sng" dirty="0">
              <a:solidFill>
                <a:schemeClr val="tx1"/>
              </a:solidFill>
            </a:endParaRPr>
          </a:p>
          <a:p>
            <a:pPr algn="l"/>
            <a:r>
              <a:rPr lang="en-US" sz="1800" dirty="0">
                <a:solidFill>
                  <a:schemeClr val="tx1"/>
                </a:solidFill>
              </a:rPr>
              <a:t>Step-1:  Decomposing original series into trend, seasonal and residual parts.</a:t>
            </a:r>
          </a:p>
          <a:p>
            <a:pPr algn="l"/>
            <a:r>
              <a:rPr lang="en-US" sz="1800" dirty="0">
                <a:solidFill>
                  <a:schemeClr val="tx1"/>
                </a:solidFill>
              </a:rPr>
              <a:t>Step-2:  Extracting only residual part of the series. </a:t>
            </a:r>
          </a:p>
          <a:p>
            <a:pPr algn="l"/>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r>
              <a:rPr lang="en-US" sz="2000" dirty="0">
                <a:solidFill>
                  <a:schemeClr val="tx1"/>
                </a:solidFill>
              </a:rPr>
              <a:t>		</a:t>
            </a:r>
          </a:p>
          <a:p>
            <a:r>
              <a:rPr lang="en-US" sz="1400" b="1" dirty="0">
                <a:solidFill>
                  <a:schemeClr val="tx1"/>
                </a:solidFill>
              </a:rPr>
              <a:t>Comparison of the Trend and Seasonal plot before differencing and after differencing for Slovenia</a:t>
            </a:r>
            <a:endParaRPr lang="en-US" sz="1800" b="1" dirty="0">
              <a:solidFill>
                <a:schemeClr val="tx1"/>
              </a:solidFill>
            </a:endParaRPr>
          </a:p>
          <a:p>
            <a:pPr marL="514350" indent="-514350" algn="l">
              <a:buAutoNum type="arabicPeriod"/>
            </a:pPr>
            <a:endParaRPr lang="en-US" sz="2800" b="1" dirty="0">
              <a:solidFill>
                <a:schemeClr val="tx1"/>
              </a:solidFill>
            </a:endParaRPr>
          </a:p>
          <a:p>
            <a:pPr algn="l"/>
            <a:endParaRPr lang="en-US" sz="2800" b="1" dirty="0">
              <a:solidFill>
                <a:schemeClr val="tx1"/>
              </a:solidFill>
            </a:endParaRPr>
          </a:p>
        </p:txBody>
      </p:sp>
      <p:sp>
        <p:nvSpPr>
          <p:cNvPr id="5" name="Rectangle 4"/>
          <p:cNvSpPr/>
          <p:nvPr/>
        </p:nvSpPr>
        <p:spPr>
          <a:xfrm>
            <a:off x="0" y="1143000"/>
            <a:ext cx="9143999" cy="228600"/>
          </a:xfrm>
          <a:prstGeom prst="rect">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7" name="Date Placeholder 16"/>
          <p:cNvSpPr>
            <a:spLocks noGrp="1"/>
          </p:cNvSpPr>
          <p:nvPr>
            <p:ph type="dt" sz="half" idx="10"/>
          </p:nvPr>
        </p:nvSpPr>
        <p:spPr/>
        <p:txBody>
          <a:bodyPr/>
          <a:lstStyle/>
          <a:p>
            <a:r>
              <a:rPr lang="en-US" dirty="0"/>
              <a:t>15/07/2019</a:t>
            </a:r>
          </a:p>
        </p:txBody>
      </p:sp>
      <p:sp>
        <p:nvSpPr>
          <p:cNvPr id="18" name="Slide Number Placeholder 17"/>
          <p:cNvSpPr>
            <a:spLocks noGrp="1"/>
          </p:cNvSpPr>
          <p:nvPr>
            <p:ph type="sldNum" sz="quarter" idx="12"/>
          </p:nvPr>
        </p:nvSpPr>
        <p:spPr/>
        <p:txBody>
          <a:bodyPr/>
          <a:lstStyle/>
          <a:p>
            <a:fld id="{F1960344-39D4-4CC6-A6E5-83560A7BEA63}" type="slidenum">
              <a:rPr lang="en-US" smtClean="0"/>
              <a:t>13</a:t>
            </a:fld>
            <a:endParaRPr lang="en-US"/>
          </a:p>
        </p:txBody>
      </p:sp>
      <p:pic>
        <p:nvPicPr>
          <p:cNvPr id="7" name="Picture 6">
            <a:extLst>
              <a:ext uri="{FF2B5EF4-FFF2-40B4-BE49-F238E27FC236}">
                <a16:creationId xmlns:a16="http://schemas.microsoft.com/office/drawing/2014/main" xmlns="" id="{7DFEBB80-1A3E-45EE-B9B3-E68C2DAD6B8D}"/>
              </a:ext>
            </a:extLst>
          </p:cNvPr>
          <p:cNvPicPr>
            <a:picLocks noChangeAspect="1"/>
          </p:cNvPicPr>
          <p:nvPr/>
        </p:nvPicPr>
        <p:blipFill>
          <a:blip r:embed="rId2"/>
          <a:stretch>
            <a:fillRect/>
          </a:stretch>
        </p:blipFill>
        <p:spPr>
          <a:xfrm>
            <a:off x="1295400" y="2895600"/>
            <a:ext cx="6738961" cy="2620347"/>
          </a:xfrm>
          <a:prstGeom prst="rect">
            <a:avLst/>
          </a:prstGeom>
        </p:spPr>
      </p:pic>
    </p:spTree>
    <p:extLst>
      <p:ext uri="{BB962C8B-B14F-4D97-AF65-F5344CB8AC3E}">
        <p14:creationId xmlns:p14="http://schemas.microsoft.com/office/powerpoint/2010/main" val="1219700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371599"/>
          </a:xfrm>
        </p:spPr>
        <p:txBody>
          <a:bodyPr>
            <a:normAutofit/>
          </a:bodyPr>
          <a:lstStyle/>
          <a:p>
            <a:pPr algn="l"/>
            <a:r>
              <a:rPr lang="en-US" sz="2800" b="1" dirty="0">
                <a:latin typeface="Calibri Light" panose="020F0302020204030204" pitchFamily="34" charset="0"/>
                <a:cs typeface="Calibri Light" panose="020F0302020204030204" pitchFamily="34" charset="0"/>
              </a:rPr>
              <a:t>How the change of refugees in one country </a:t>
            </a:r>
            <a:br>
              <a:rPr lang="en-US" sz="2800" b="1" dirty="0">
                <a:latin typeface="Calibri Light" panose="020F0302020204030204" pitchFamily="34" charset="0"/>
                <a:cs typeface="Calibri Light" panose="020F0302020204030204" pitchFamily="34" charset="0"/>
              </a:rPr>
            </a:br>
            <a:r>
              <a:rPr lang="en-US" sz="2800" b="1" dirty="0">
                <a:latin typeface="Calibri Light" panose="020F0302020204030204" pitchFamily="34" charset="0"/>
                <a:cs typeface="Calibri Light" panose="020F0302020204030204" pitchFamily="34" charset="0"/>
              </a:rPr>
              <a:t>affects the other country?</a:t>
            </a:r>
          </a:p>
        </p:txBody>
      </p:sp>
      <p:sp>
        <p:nvSpPr>
          <p:cNvPr id="3" name="Subtitle 2"/>
          <p:cNvSpPr>
            <a:spLocks noGrp="1"/>
          </p:cNvSpPr>
          <p:nvPr>
            <p:ph type="subTitle" idx="1"/>
          </p:nvPr>
        </p:nvSpPr>
        <p:spPr>
          <a:xfrm>
            <a:off x="13854" y="1342053"/>
            <a:ext cx="9116290" cy="5334000"/>
          </a:xfrm>
          <a:solidFill>
            <a:schemeClr val="bg1"/>
          </a:solidFill>
        </p:spPr>
        <p:txBody>
          <a:bodyPr>
            <a:normAutofit/>
          </a:bodyPr>
          <a:lstStyle/>
          <a:p>
            <a:pPr marL="342900" indent="-342900" algn="l">
              <a:buFont typeface="Arial" panose="020B0604020202020204" pitchFamily="34" charset="0"/>
              <a:buChar char="•"/>
            </a:pPr>
            <a:r>
              <a:rPr lang="en-US" sz="1800" dirty="0">
                <a:solidFill>
                  <a:schemeClr val="tx1"/>
                </a:solidFill>
              </a:rPr>
              <a:t>In order to analyze if there exists any strong correlation or cross-correlation among different countries, we plotted Heat-map plot.</a:t>
            </a:r>
          </a:p>
          <a:p>
            <a:pPr marL="342900" indent="-342900" algn="l">
              <a:buFont typeface="Arial" panose="020B0604020202020204" pitchFamily="34" charset="0"/>
              <a:buChar char="•"/>
            </a:pPr>
            <a:endParaRPr lang="en-US" sz="2000" dirty="0">
              <a:solidFill>
                <a:schemeClr val="tx1"/>
              </a:solidFill>
            </a:endParaRPr>
          </a:p>
          <a:p>
            <a:pPr algn="l"/>
            <a:endParaRPr lang="en-US" sz="2800" b="1" dirty="0">
              <a:solidFill>
                <a:schemeClr val="tx1"/>
              </a:solidFill>
            </a:endParaRPr>
          </a:p>
        </p:txBody>
      </p:sp>
      <p:sp>
        <p:nvSpPr>
          <p:cNvPr id="5" name="Rectangle 4"/>
          <p:cNvSpPr/>
          <p:nvPr/>
        </p:nvSpPr>
        <p:spPr>
          <a:xfrm>
            <a:off x="0" y="1143000"/>
            <a:ext cx="9143999" cy="228600"/>
          </a:xfrm>
          <a:prstGeom prst="rect">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7" name="Date Placeholder 16"/>
          <p:cNvSpPr>
            <a:spLocks noGrp="1"/>
          </p:cNvSpPr>
          <p:nvPr>
            <p:ph type="dt" sz="half" idx="10"/>
          </p:nvPr>
        </p:nvSpPr>
        <p:spPr/>
        <p:txBody>
          <a:bodyPr/>
          <a:lstStyle/>
          <a:p>
            <a:r>
              <a:rPr lang="en-US" dirty="0"/>
              <a:t>12/07/2019</a:t>
            </a:r>
          </a:p>
        </p:txBody>
      </p:sp>
      <p:sp>
        <p:nvSpPr>
          <p:cNvPr id="18" name="Slide Number Placeholder 17"/>
          <p:cNvSpPr>
            <a:spLocks noGrp="1"/>
          </p:cNvSpPr>
          <p:nvPr>
            <p:ph type="sldNum" sz="quarter" idx="12"/>
          </p:nvPr>
        </p:nvSpPr>
        <p:spPr/>
        <p:txBody>
          <a:bodyPr/>
          <a:lstStyle/>
          <a:p>
            <a:fld id="{F1960344-39D4-4CC6-A6E5-83560A7BEA63}" type="slidenum">
              <a:rPr lang="en-US" smtClean="0"/>
              <a:t>14</a:t>
            </a:fld>
            <a:endParaRPr lang="en-US"/>
          </a:p>
        </p:txBody>
      </p:sp>
      <p:pic>
        <p:nvPicPr>
          <p:cNvPr id="4" name="Picture 3">
            <a:extLst>
              <a:ext uri="{FF2B5EF4-FFF2-40B4-BE49-F238E27FC236}">
                <a16:creationId xmlns:a16="http://schemas.microsoft.com/office/drawing/2014/main" xmlns="" id="{9D0B065C-7BDA-4821-8455-736FD039A528}"/>
              </a:ext>
            </a:extLst>
          </p:cNvPr>
          <p:cNvPicPr>
            <a:picLocks noChangeAspect="1"/>
          </p:cNvPicPr>
          <p:nvPr/>
        </p:nvPicPr>
        <p:blipFill>
          <a:blip r:embed="rId2"/>
          <a:stretch>
            <a:fillRect/>
          </a:stretch>
        </p:blipFill>
        <p:spPr>
          <a:xfrm>
            <a:off x="304800" y="2014181"/>
            <a:ext cx="8382000" cy="4724400"/>
          </a:xfrm>
          <a:prstGeom prst="rect">
            <a:avLst/>
          </a:prstGeom>
        </p:spPr>
      </p:pic>
    </p:spTree>
    <p:extLst>
      <p:ext uri="{BB962C8B-B14F-4D97-AF65-F5344CB8AC3E}">
        <p14:creationId xmlns:p14="http://schemas.microsoft.com/office/powerpoint/2010/main" val="3467245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371599"/>
          </a:xfrm>
        </p:spPr>
        <p:txBody>
          <a:bodyPr>
            <a:normAutofit/>
          </a:bodyPr>
          <a:lstStyle/>
          <a:p>
            <a:pPr algn="l"/>
            <a:r>
              <a:rPr lang="en-US" sz="2800" b="1" dirty="0">
                <a:latin typeface="Calibri Light" panose="020F0302020204030204" pitchFamily="34" charset="0"/>
                <a:cs typeface="Calibri Light" panose="020F0302020204030204" pitchFamily="34" charset="0"/>
              </a:rPr>
              <a:t>Prediction Modelling </a:t>
            </a:r>
          </a:p>
        </p:txBody>
      </p:sp>
      <p:sp>
        <p:nvSpPr>
          <p:cNvPr id="3" name="Subtitle 2"/>
          <p:cNvSpPr>
            <a:spLocks noGrp="1"/>
          </p:cNvSpPr>
          <p:nvPr>
            <p:ph type="subTitle" idx="1"/>
          </p:nvPr>
        </p:nvSpPr>
        <p:spPr>
          <a:xfrm>
            <a:off x="13854" y="1342053"/>
            <a:ext cx="9116290" cy="5334000"/>
          </a:xfrm>
          <a:solidFill>
            <a:schemeClr val="bg1"/>
          </a:solidFill>
        </p:spPr>
        <p:txBody>
          <a:bodyPr>
            <a:normAutofit/>
          </a:bodyPr>
          <a:lstStyle/>
          <a:p>
            <a:pPr marL="342900" indent="-342900" algn="l">
              <a:buFont typeface="Arial" panose="020B0604020202020204" pitchFamily="34" charset="0"/>
              <a:buChar char="•"/>
            </a:pPr>
            <a:r>
              <a:rPr lang="en-US" sz="1800" dirty="0">
                <a:solidFill>
                  <a:schemeClr val="tx1"/>
                </a:solidFill>
              </a:rPr>
              <a:t>We have used 3 different model to predict the future data.</a:t>
            </a:r>
          </a:p>
          <a:p>
            <a:pPr marL="800100" lvl="1" indent="-342900" algn="l">
              <a:buFont typeface="Arial" panose="020B0604020202020204" pitchFamily="34" charset="0"/>
              <a:buChar char="•"/>
            </a:pPr>
            <a:r>
              <a:rPr lang="en-US" sz="1800" dirty="0">
                <a:solidFill>
                  <a:schemeClr val="tx1"/>
                </a:solidFill>
              </a:rPr>
              <a:t>ARIMA</a:t>
            </a:r>
          </a:p>
          <a:p>
            <a:pPr marL="800100" lvl="1" indent="-342900" algn="l">
              <a:buFont typeface="Arial" panose="020B0604020202020204" pitchFamily="34" charset="0"/>
              <a:buChar char="•"/>
            </a:pPr>
            <a:r>
              <a:rPr lang="en-US" sz="1800" dirty="0">
                <a:solidFill>
                  <a:schemeClr val="tx1"/>
                </a:solidFill>
              </a:rPr>
              <a:t>ARMA</a:t>
            </a:r>
          </a:p>
          <a:p>
            <a:pPr marL="800100" lvl="1" indent="-342900" algn="l">
              <a:buFont typeface="Arial" panose="020B0604020202020204" pitchFamily="34" charset="0"/>
              <a:buChar char="•"/>
            </a:pPr>
            <a:r>
              <a:rPr lang="en-US" sz="1800" dirty="0">
                <a:solidFill>
                  <a:schemeClr val="tx1"/>
                </a:solidFill>
              </a:rPr>
              <a:t>SARIMA</a:t>
            </a:r>
          </a:p>
          <a:p>
            <a:pPr marL="800100" lvl="1"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Used ACF &amp; PACF plots to determine the range of AR &amp; MA parameters.</a:t>
            </a: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Auto ARIMA and Grid search are used to decide upon the best set of AR, MA and I parameters for the model.</a:t>
            </a: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Train and test split (80:20)</a:t>
            </a: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Predict values using FIT model</a:t>
            </a: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Predict the value using Rolling window forecast method.</a:t>
            </a:r>
          </a:p>
          <a:p>
            <a:pPr marL="342900" indent="-342900" algn="l">
              <a:buFont typeface="Arial" panose="020B0604020202020204" pitchFamily="34" charset="0"/>
              <a:buChar char="•"/>
            </a:pPr>
            <a:endParaRPr lang="en-US" sz="1800" dirty="0">
              <a:solidFill>
                <a:schemeClr val="tx1"/>
              </a:solidFill>
            </a:endParaRPr>
          </a:p>
          <a:p>
            <a:pPr algn="l"/>
            <a:endParaRPr lang="en-US" sz="1800" b="1" dirty="0">
              <a:solidFill>
                <a:schemeClr val="tx1"/>
              </a:solidFill>
            </a:endParaRPr>
          </a:p>
        </p:txBody>
      </p:sp>
      <p:sp>
        <p:nvSpPr>
          <p:cNvPr id="5" name="Rectangle 4"/>
          <p:cNvSpPr/>
          <p:nvPr/>
        </p:nvSpPr>
        <p:spPr>
          <a:xfrm>
            <a:off x="0" y="1143000"/>
            <a:ext cx="9143999" cy="228600"/>
          </a:xfrm>
          <a:prstGeom prst="rect">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7" name="Date Placeholder 16"/>
          <p:cNvSpPr>
            <a:spLocks noGrp="1"/>
          </p:cNvSpPr>
          <p:nvPr>
            <p:ph type="dt" sz="half" idx="10"/>
          </p:nvPr>
        </p:nvSpPr>
        <p:spPr/>
        <p:txBody>
          <a:bodyPr/>
          <a:lstStyle/>
          <a:p>
            <a:r>
              <a:rPr lang="en-US" dirty="0"/>
              <a:t>15/07/2019</a:t>
            </a:r>
          </a:p>
        </p:txBody>
      </p:sp>
      <p:sp>
        <p:nvSpPr>
          <p:cNvPr id="18" name="Slide Number Placeholder 17"/>
          <p:cNvSpPr>
            <a:spLocks noGrp="1"/>
          </p:cNvSpPr>
          <p:nvPr>
            <p:ph type="sldNum" sz="quarter" idx="12"/>
          </p:nvPr>
        </p:nvSpPr>
        <p:spPr/>
        <p:txBody>
          <a:bodyPr/>
          <a:lstStyle/>
          <a:p>
            <a:fld id="{F1960344-39D4-4CC6-A6E5-83560A7BEA63}" type="slidenum">
              <a:rPr lang="en-US" smtClean="0"/>
              <a:t>15</a:t>
            </a:fld>
            <a:endParaRPr lang="en-US"/>
          </a:p>
        </p:txBody>
      </p:sp>
    </p:spTree>
    <p:extLst>
      <p:ext uri="{BB962C8B-B14F-4D97-AF65-F5344CB8AC3E}">
        <p14:creationId xmlns:p14="http://schemas.microsoft.com/office/powerpoint/2010/main" val="3465808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371599"/>
          </a:xfrm>
        </p:spPr>
        <p:txBody>
          <a:bodyPr>
            <a:normAutofit/>
          </a:bodyPr>
          <a:lstStyle/>
          <a:p>
            <a:pPr algn="l"/>
            <a:r>
              <a:rPr lang="en-US" sz="2800" b="1" dirty="0">
                <a:latin typeface="Calibri Light" panose="020F0302020204030204" pitchFamily="34" charset="0"/>
                <a:cs typeface="Calibri Light" panose="020F0302020204030204" pitchFamily="34" charset="0"/>
              </a:rPr>
              <a:t>Prediction Modelling </a:t>
            </a:r>
          </a:p>
        </p:txBody>
      </p:sp>
      <p:sp>
        <p:nvSpPr>
          <p:cNvPr id="3" name="Subtitle 2"/>
          <p:cNvSpPr>
            <a:spLocks noGrp="1"/>
          </p:cNvSpPr>
          <p:nvPr>
            <p:ph type="subTitle" idx="1"/>
          </p:nvPr>
        </p:nvSpPr>
        <p:spPr>
          <a:xfrm>
            <a:off x="13854" y="1342053"/>
            <a:ext cx="9116290" cy="5334000"/>
          </a:xfrm>
          <a:solidFill>
            <a:schemeClr val="bg1"/>
          </a:solidFill>
        </p:spPr>
        <p:txBody>
          <a:bodyPr>
            <a:normAutofit/>
          </a:bodyPr>
          <a:lstStyle/>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Results.</a:t>
            </a:r>
          </a:p>
          <a:p>
            <a:pPr algn="l"/>
            <a:r>
              <a:rPr lang="en-US" sz="1800" dirty="0">
                <a:solidFill>
                  <a:schemeClr val="tx1"/>
                </a:solidFill>
              </a:rPr>
              <a:t>      ARIMA Forecast model                                     SARIMA Forecast model   </a:t>
            </a:r>
          </a:p>
          <a:p>
            <a:pPr marL="342900" indent="-342900" algn="l">
              <a:buFont typeface="Arial" panose="020B0604020202020204" pitchFamily="34" charset="0"/>
              <a:buChar char="•"/>
            </a:pPr>
            <a:endParaRPr lang="en-US" sz="1800" dirty="0">
              <a:solidFill>
                <a:schemeClr val="tx1"/>
              </a:solidFill>
            </a:endParaRPr>
          </a:p>
          <a:p>
            <a:pPr algn="l"/>
            <a:endParaRPr lang="en-US" sz="1800" dirty="0">
              <a:solidFill>
                <a:schemeClr val="tx1"/>
              </a:solidFill>
            </a:endParaRPr>
          </a:p>
          <a:p>
            <a:pPr algn="l"/>
            <a:endParaRPr lang="de-DE" sz="1800" b="1" dirty="0">
              <a:solidFill>
                <a:schemeClr val="tx1"/>
              </a:solidFill>
            </a:endParaRPr>
          </a:p>
          <a:p>
            <a:pPr algn="l"/>
            <a:endParaRPr lang="de-DE" sz="1800" b="1" dirty="0">
              <a:solidFill>
                <a:schemeClr val="tx1"/>
              </a:solidFill>
            </a:endParaRPr>
          </a:p>
          <a:p>
            <a:pPr algn="l"/>
            <a:endParaRPr lang="de-DE" sz="1800" b="1" dirty="0">
              <a:solidFill>
                <a:schemeClr val="tx1"/>
              </a:solidFill>
            </a:endParaRPr>
          </a:p>
          <a:p>
            <a:pPr algn="l"/>
            <a:endParaRPr lang="de-DE" sz="1800" b="1" dirty="0">
              <a:solidFill>
                <a:schemeClr val="tx1"/>
              </a:solidFill>
            </a:endParaRPr>
          </a:p>
          <a:p>
            <a:pPr algn="l"/>
            <a:endParaRPr lang="de-DE" sz="1800" b="1" dirty="0">
              <a:solidFill>
                <a:schemeClr val="tx1"/>
              </a:solidFill>
            </a:endParaRPr>
          </a:p>
          <a:p>
            <a:pPr algn="l"/>
            <a:endParaRPr lang="de-DE" sz="1800" b="1" dirty="0">
              <a:solidFill>
                <a:schemeClr val="tx1"/>
              </a:solidFill>
            </a:endParaRPr>
          </a:p>
          <a:p>
            <a:pPr algn="l"/>
            <a:endParaRPr lang="de-DE" sz="1800" b="1" dirty="0">
              <a:solidFill>
                <a:schemeClr val="tx1"/>
              </a:solidFill>
            </a:endParaRPr>
          </a:p>
          <a:p>
            <a:pPr algn="l"/>
            <a:r>
              <a:rPr lang="de-DE" sz="1800" b="1" dirty="0">
                <a:solidFill>
                  <a:schemeClr val="tx1"/>
                </a:solidFill>
              </a:rPr>
              <a:t>                                               </a:t>
            </a:r>
            <a:r>
              <a:rPr lang="de-DE" sz="1800" dirty="0">
                <a:solidFill>
                  <a:schemeClr val="tx1"/>
                </a:solidFill>
              </a:rPr>
              <a:t>Predicted v/s original plot for Austria </a:t>
            </a:r>
            <a:endParaRPr lang="en-US" sz="1800" b="1" dirty="0">
              <a:solidFill>
                <a:schemeClr val="tx1"/>
              </a:solidFill>
            </a:endParaRPr>
          </a:p>
        </p:txBody>
      </p:sp>
      <p:sp>
        <p:nvSpPr>
          <p:cNvPr id="5" name="Rectangle 4"/>
          <p:cNvSpPr/>
          <p:nvPr/>
        </p:nvSpPr>
        <p:spPr>
          <a:xfrm>
            <a:off x="0" y="1143000"/>
            <a:ext cx="9143999" cy="228600"/>
          </a:xfrm>
          <a:prstGeom prst="rect">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7" name="Date Placeholder 16"/>
          <p:cNvSpPr>
            <a:spLocks noGrp="1"/>
          </p:cNvSpPr>
          <p:nvPr>
            <p:ph type="dt" sz="half" idx="10"/>
          </p:nvPr>
        </p:nvSpPr>
        <p:spPr/>
        <p:txBody>
          <a:bodyPr/>
          <a:lstStyle/>
          <a:p>
            <a:r>
              <a:rPr lang="en-US" dirty="0"/>
              <a:t>15/07/2019</a:t>
            </a:r>
          </a:p>
        </p:txBody>
      </p:sp>
      <p:sp>
        <p:nvSpPr>
          <p:cNvPr id="18" name="Slide Number Placeholder 17"/>
          <p:cNvSpPr>
            <a:spLocks noGrp="1"/>
          </p:cNvSpPr>
          <p:nvPr>
            <p:ph type="sldNum" sz="quarter" idx="12"/>
          </p:nvPr>
        </p:nvSpPr>
        <p:spPr/>
        <p:txBody>
          <a:bodyPr/>
          <a:lstStyle/>
          <a:p>
            <a:fld id="{F1960344-39D4-4CC6-A6E5-83560A7BEA63}" type="slidenum">
              <a:rPr lang="en-US" smtClean="0"/>
              <a:t>16</a:t>
            </a:fld>
            <a:endParaRPr lang="en-US"/>
          </a:p>
        </p:txBody>
      </p:sp>
      <p:pic>
        <p:nvPicPr>
          <p:cNvPr id="8" name="Picture 7"/>
          <p:cNvPicPr>
            <a:picLocks noChangeAspect="1"/>
          </p:cNvPicPr>
          <p:nvPr/>
        </p:nvPicPr>
        <p:blipFill>
          <a:blip r:embed="rId2"/>
          <a:stretch>
            <a:fillRect/>
          </a:stretch>
        </p:blipFill>
        <p:spPr>
          <a:xfrm>
            <a:off x="229018" y="2626906"/>
            <a:ext cx="3886200" cy="2487991"/>
          </a:xfrm>
          <a:prstGeom prst="rect">
            <a:avLst/>
          </a:prstGeom>
        </p:spPr>
      </p:pic>
      <p:pic>
        <p:nvPicPr>
          <p:cNvPr id="9" name="Picture 8"/>
          <p:cNvPicPr>
            <a:picLocks noChangeAspect="1"/>
          </p:cNvPicPr>
          <p:nvPr/>
        </p:nvPicPr>
        <p:blipFill>
          <a:blip r:embed="rId3"/>
          <a:stretch>
            <a:fillRect/>
          </a:stretch>
        </p:blipFill>
        <p:spPr>
          <a:xfrm>
            <a:off x="4831774" y="2626906"/>
            <a:ext cx="3855026" cy="2532722"/>
          </a:xfrm>
          <a:prstGeom prst="rect">
            <a:avLst/>
          </a:prstGeom>
        </p:spPr>
      </p:pic>
    </p:spTree>
    <p:extLst>
      <p:ext uri="{BB962C8B-B14F-4D97-AF65-F5344CB8AC3E}">
        <p14:creationId xmlns:p14="http://schemas.microsoft.com/office/powerpoint/2010/main" val="3086264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371599"/>
          </a:xfrm>
        </p:spPr>
        <p:txBody>
          <a:bodyPr>
            <a:normAutofit/>
          </a:bodyPr>
          <a:lstStyle/>
          <a:p>
            <a:pPr algn="l"/>
            <a:r>
              <a:rPr lang="en-US" sz="2800" b="1" dirty="0">
                <a:latin typeface="Calibri Light" panose="020F0302020204030204" pitchFamily="34" charset="0"/>
                <a:cs typeface="Calibri Light" panose="020F0302020204030204" pitchFamily="34" charset="0"/>
              </a:rPr>
              <a:t>Prediction Modelling </a:t>
            </a:r>
          </a:p>
        </p:txBody>
      </p:sp>
      <p:sp>
        <p:nvSpPr>
          <p:cNvPr id="3" name="Subtitle 2"/>
          <p:cNvSpPr>
            <a:spLocks noGrp="1"/>
          </p:cNvSpPr>
          <p:nvPr>
            <p:ph type="subTitle" idx="1"/>
          </p:nvPr>
        </p:nvSpPr>
        <p:spPr>
          <a:xfrm>
            <a:off x="13854" y="1342053"/>
            <a:ext cx="9116290" cy="5334000"/>
          </a:xfrm>
          <a:solidFill>
            <a:schemeClr val="bg1"/>
          </a:solidFill>
        </p:spPr>
        <p:txBody>
          <a:bodyPr>
            <a:normAutofit/>
          </a:bodyPr>
          <a:lstStyle/>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Results of ARMA Forecast model</a:t>
            </a:r>
          </a:p>
          <a:p>
            <a:pPr algn="l"/>
            <a:r>
              <a:rPr lang="en-US" sz="1800" dirty="0">
                <a:solidFill>
                  <a:schemeClr val="tx1"/>
                </a:solidFill>
              </a:rPr>
              <a:t>    </a:t>
            </a:r>
          </a:p>
          <a:p>
            <a:pPr marL="342900" indent="-342900" algn="l">
              <a:buFont typeface="Arial" panose="020B0604020202020204" pitchFamily="34" charset="0"/>
              <a:buChar char="•"/>
            </a:pPr>
            <a:endParaRPr lang="en-US" sz="1800" dirty="0">
              <a:solidFill>
                <a:schemeClr val="tx1"/>
              </a:solidFill>
            </a:endParaRPr>
          </a:p>
          <a:p>
            <a:pPr algn="l"/>
            <a:endParaRPr lang="en-US" sz="1800" dirty="0">
              <a:solidFill>
                <a:schemeClr val="tx1"/>
              </a:solidFill>
            </a:endParaRPr>
          </a:p>
          <a:p>
            <a:pPr algn="l"/>
            <a:endParaRPr lang="de-DE" sz="1800" b="1" dirty="0">
              <a:solidFill>
                <a:schemeClr val="tx1"/>
              </a:solidFill>
            </a:endParaRPr>
          </a:p>
          <a:p>
            <a:pPr algn="l"/>
            <a:endParaRPr lang="de-DE" sz="1800" b="1" dirty="0">
              <a:solidFill>
                <a:schemeClr val="tx1"/>
              </a:solidFill>
            </a:endParaRPr>
          </a:p>
          <a:p>
            <a:pPr algn="l"/>
            <a:endParaRPr lang="de-DE" sz="1800" b="1" dirty="0">
              <a:solidFill>
                <a:schemeClr val="tx1"/>
              </a:solidFill>
            </a:endParaRPr>
          </a:p>
          <a:p>
            <a:pPr algn="l"/>
            <a:endParaRPr lang="de-DE" sz="1800" b="1" dirty="0">
              <a:solidFill>
                <a:schemeClr val="tx1"/>
              </a:solidFill>
            </a:endParaRPr>
          </a:p>
          <a:p>
            <a:pPr algn="l"/>
            <a:endParaRPr lang="de-DE" sz="1800" b="1" dirty="0">
              <a:solidFill>
                <a:schemeClr val="tx1"/>
              </a:solidFill>
            </a:endParaRPr>
          </a:p>
          <a:p>
            <a:pPr algn="l"/>
            <a:endParaRPr lang="de-DE" sz="1800" b="1" dirty="0">
              <a:solidFill>
                <a:schemeClr val="tx1"/>
              </a:solidFill>
            </a:endParaRPr>
          </a:p>
          <a:p>
            <a:pPr algn="l"/>
            <a:endParaRPr lang="de-DE" sz="1800" b="1" dirty="0">
              <a:solidFill>
                <a:schemeClr val="tx1"/>
              </a:solidFill>
            </a:endParaRPr>
          </a:p>
          <a:p>
            <a:pPr algn="l"/>
            <a:endParaRPr lang="de-DE" sz="1800" b="1" dirty="0">
              <a:solidFill>
                <a:schemeClr val="tx1"/>
              </a:solidFill>
            </a:endParaRPr>
          </a:p>
          <a:p>
            <a:pPr algn="l"/>
            <a:r>
              <a:rPr lang="de-DE" sz="1800" b="1" dirty="0">
                <a:solidFill>
                  <a:schemeClr val="tx1"/>
                </a:solidFill>
              </a:rPr>
              <a:t>                     </a:t>
            </a:r>
            <a:r>
              <a:rPr lang="de-DE" sz="1800" dirty="0">
                <a:solidFill>
                  <a:schemeClr val="tx1"/>
                </a:solidFill>
              </a:rPr>
              <a:t>Predicted v/s original plot for Austria</a:t>
            </a:r>
            <a:endParaRPr lang="de-DE" sz="1800" b="1" dirty="0">
              <a:solidFill>
                <a:schemeClr val="tx1"/>
              </a:solidFill>
            </a:endParaRPr>
          </a:p>
          <a:p>
            <a:pPr algn="l"/>
            <a:r>
              <a:rPr lang="de-DE" sz="1800" b="1" dirty="0">
                <a:solidFill>
                  <a:schemeClr val="tx1"/>
                </a:solidFill>
              </a:rPr>
              <a:t>       </a:t>
            </a:r>
            <a:endParaRPr lang="en-US" sz="1800" b="1" dirty="0">
              <a:solidFill>
                <a:schemeClr val="tx1"/>
              </a:solidFill>
            </a:endParaRPr>
          </a:p>
        </p:txBody>
      </p:sp>
      <p:sp>
        <p:nvSpPr>
          <p:cNvPr id="5" name="Rectangle 4"/>
          <p:cNvSpPr/>
          <p:nvPr/>
        </p:nvSpPr>
        <p:spPr>
          <a:xfrm>
            <a:off x="0" y="1143000"/>
            <a:ext cx="9143999" cy="228600"/>
          </a:xfrm>
          <a:prstGeom prst="rect">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7" name="Date Placeholder 16"/>
          <p:cNvSpPr>
            <a:spLocks noGrp="1"/>
          </p:cNvSpPr>
          <p:nvPr>
            <p:ph type="dt" sz="half" idx="10"/>
          </p:nvPr>
        </p:nvSpPr>
        <p:spPr/>
        <p:txBody>
          <a:bodyPr/>
          <a:lstStyle/>
          <a:p>
            <a:r>
              <a:rPr lang="en-US" dirty="0"/>
              <a:t>15/07/2019</a:t>
            </a:r>
          </a:p>
        </p:txBody>
      </p:sp>
      <p:sp>
        <p:nvSpPr>
          <p:cNvPr id="18" name="Slide Number Placeholder 17"/>
          <p:cNvSpPr>
            <a:spLocks noGrp="1"/>
          </p:cNvSpPr>
          <p:nvPr>
            <p:ph type="sldNum" sz="quarter" idx="12"/>
          </p:nvPr>
        </p:nvSpPr>
        <p:spPr/>
        <p:txBody>
          <a:bodyPr/>
          <a:lstStyle/>
          <a:p>
            <a:fld id="{F1960344-39D4-4CC6-A6E5-83560A7BEA63}" type="slidenum">
              <a:rPr lang="en-US" smtClean="0"/>
              <a:t>17</a:t>
            </a:fld>
            <a:endParaRPr lang="en-US"/>
          </a:p>
        </p:txBody>
      </p:sp>
      <p:pic>
        <p:nvPicPr>
          <p:cNvPr id="4" name="Picture 3"/>
          <p:cNvPicPr>
            <a:picLocks noChangeAspect="1"/>
          </p:cNvPicPr>
          <p:nvPr/>
        </p:nvPicPr>
        <p:blipFill>
          <a:blip r:embed="rId2"/>
          <a:stretch>
            <a:fillRect/>
          </a:stretch>
        </p:blipFill>
        <p:spPr>
          <a:xfrm>
            <a:off x="457200" y="2514599"/>
            <a:ext cx="4714875" cy="3152775"/>
          </a:xfrm>
          <a:prstGeom prst="rect">
            <a:avLst/>
          </a:prstGeom>
        </p:spPr>
      </p:pic>
    </p:spTree>
    <p:extLst>
      <p:ext uri="{BB962C8B-B14F-4D97-AF65-F5344CB8AC3E}">
        <p14:creationId xmlns:p14="http://schemas.microsoft.com/office/powerpoint/2010/main" val="398949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371599"/>
          </a:xfrm>
        </p:spPr>
        <p:txBody>
          <a:bodyPr>
            <a:normAutofit/>
          </a:bodyPr>
          <a:lstStyle/>
          <a:p>
            <a:pPr algn="l"/>
            <a:r>
              <a:rPr lang="en-US" sz="2800" b="1" dirty="0">
                <a:latin typeface="Calibri Light" panose="020F0302020204030204" pitchFamily="34" charset="0"/>
                <a:cs typeface="Calibri Light" panose="020F0302020204030204" pitchFamily="34" charset="0"/>
              </a:rPr>
              <a:t>Prediction Modelling </a:t>
            </a:r>
          </a:p>
        </p:txBody>
      </p:sp>
      <p:sp>
        <p:nvSpPr>
          <p:cNvPr id="3" name="Subtitle 2"/>
          <p:cNvSpPr>
            <a:spLocks noGrp="1"/>
          </p:cNvSpPr>
          <p:nvPr>
            <p:ph type="subTitle" idx="1"/>
          </p:nvPr>
        </p:nvSpPr>
        <p:spPr>
          <a:xfrm>
            <a:off x="13854" y="1342053"/>
            <a:ext cx="9116290" cy="5334000"/>
          </a:xfrm>
          <a:solidFill>
            <a:schemeClr val="bg1"/>
          </a:solidFill>
        </p:spPr>
        <p:txBody>
          <a:bodyPr>
            <a:normAutofit/>
          </a:bodyPr>
          <a:lstStyle/>
          <a:p>
            <a:pPr algn="l"/>
            <a:r>
              <a:rPr lang="en-US" sz="1800" dirty="0">
                <a:solidFill>
                  <a:schemeClr val="tx1"/>
                </a:solidFill>
              </a:rPr>
              <a:t>RMSE value for all the three models:</a:t>
            </a: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p>
          <a:p>
            <a:pPr marL="342900" indent="-342900" algn="l">
              <a:buFont typeface="Arial" panose="020B0604020202020204" pitchFamily="34" charset="0"/>
              <a:buChar char="•"/>
            </a:pPr>
            <a:endParaRPr lang="en-US" sz="1800" dirty="0">
              <a:solidFill>
                <a:schemeClr val="tx1"/>
              </a:solidFill>
            </a:endParaRPr>
          </a:p>
          <a:p>
            <a:pPr algn="l"/>
            <a:endParaRPr lang="en-US" sz="1800" dirty="0">
              <a:solidFill>
                <a:schemeClr val="tx1"/>
              </a:solidFill>
            </a:endParaRPr>
          </a:p>
          <a:p>
            <a:pPr algn="l"/>
            <a:endParaRPr lang="en-US" sz="1800" b="1" dirty="0">
              <a:solidFill>
                <a:schemeClr val="tx1"/>
              </a:solidFill>
            </a:endParaRPr>
          </a:p>
        </p:txBody>
      </p:sp>
      <p:sp>
        <p:nvSpPr>
          <p:cNvPr id="5" name="Rectangle 4"/>
          <p:cNvSpPr/>
          <p:nvPr/>
        </p:nvSpPr>
        <p:spPr>
          <a:xfrm>
            <a:off x="0" y="1143000"/>
            <a:ext cx="9143999" cy="228600"/>
          </a:xfrm>
          <a:prstGeom prst="rect">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7" name="Date Placeholder 16"/>
          <p:cNvSpPr>
            <a:spLocks noGrp="1"/>
          </p:cNvSpPr>
          <p:nvPr>
            <p:ph type="dt" sz="half" idx="10"/>
          </p:nvPr>
        </p:nvSpPr>
        <p:spPr/>
        <p:txBody>
          <a:bodyPr/>
          <a:lstStyle/>
          <a:p>
            <a:r>
              <a:rPr lang="en-US" dirty="0"/>
              <a:t>15/07/2019</a:t>
            </a:r>
          </a:p>
        </p:txBody>
      </p:sp>
      <p:sp>
        <p:nvSpPr>
          <p:cNvPr id="18" name="Slide Number Placeholder 17"/>
          <p:cNvSpPr>
            <a:spLocks noGrp="1"/>
          </p:cNvSpPr>
          <p:nvPr>
            <p:ph type="sldNum" sz="quarter" idx="12"/>
          </p:nvPr>
        </p:nvSpPr>
        <p:spPr/>
        <p:txBody>
          <a:bodyPr/>
          <a:lstStyle/>
          <a:p>
            <a:fld id="{F1960344-39D4-4CC6-A6E5-83560A7BEA63}" type="slidenum">
              <a:rPr lang="en-US" smtClean="0"/>
              <a:t>18</a:t>
            </a:fld>
            <a:endParaRPr lang="en-US"/>
          </a:p>
        </p:txBody>
      </p:sp>
      <p:pic>
        <p:nvPicPr>
          <p:cNvPr id="7" name="Picture 6"/>
          <p:cNvPicPr>
            <a:picLocks noChangeAspect="1"/>
          </p:cNvPicPr>
          <p:nvPr/>
        </p:nvPicPr>
        <p:blipFill>
          <a:blip r:embed="rId2"/>
          <a:stretch>
            <a:fillRect/>
          </a:stretch>
        </p:blipFill>
        <p:spPr>
          <a:xfrm>
            <a:off x="304800" y="1706561"/>
            <a:ext cx="6713365" cy="2157414"/>
          </a:xfrm>
          <a:prstGeom prst="rect">
            <a:avLst/>
          </a:prstGeom>
        </p:spPr>
      </p:pic>
      <p:sp>
        <p:nvSpPr>
          <p:cNvPr id="9" name="Rectangle 8">
            <a:extLst>
              <a:ext uri="{FF2B5EF4-FFF2-40B4-BE49-F238E27FC236}">
                <a16:creationId xmlns:a16="http://schemas.microsoft.com/office/drawing/2014/main" xmlns="" id="{BE2BC579-93DF-4F1A-879D-EDDC7A33D9A5}"/>
              </a:ext>
            </a:extLst>
          </p:cNvPr>
          <p:cNvSpPr/>
          <p:nvPr/>
        </p:nvSpPr>
        <p:spPr>
          <a:xfrm>
            <a:off x="6248400" y="3361229"/>
            <a:ext cx="533400" cy="29637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925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371599"/>
          </a:xfrm>
        </p:spPr>
        <p:txBody>
          <a:bodyPr>
            <a:normAutofit/>
          </a:bodyPr>
          <a:lstStyle/>
          <a:p>
            <a:pPr algn="l"/>
            <a:r>
              <a:rPr lang="en-US" sz="2800" b="1" dirty="0">
                <a:latin typeface="Calibri Light" panose="020F0302020204030204" pitchFamily="34" charset="0"/>
                <a:cs typeface="Calibri Light" panose="020F0302020204030204" pitchFamily="34" charset="0"/>
              </a:rPr>
              <a:t>Evaluation Metrics</a:t>
            </a:r>
          </a:p>
        </p:txBody>
      </p:sp>
      <p:sp>
        <p:nvSpPr>
          <p:cNvPr id="3" name="Subtitle 2"/>
          <p:cNvSpPr>
            <a:spLocks noGrp="1"/>
          </p:cNvSpPr>
          <p:nvPr>
            <p:ph type="subTitle" idx="1"/>
          </p:nvPr>
        </p:nvSpPr>
        <p:spPr>
          <a:xfrm>
            <a:off x="13854" y="1447799"/>
            <a:ext cx="9116290" cy="5228254"/>
          </a:xfrm>
          <a:solidFill>
            <a:schemeClr val="bg1"/>
          </a:solidFill>
        </p:spPr>
        <p:txBody>
          <a:bodyPr>
            <a:normAutofit fontScale="92500" lnSpcReduction="10000"/>
          </a:bodyPr>
          <a:lstStyle/>
          <a:p>
            <a:pPr marL="457200" indent="-457200" algn="just">
              <a:buFont typeface="+mj-lt"/>
              <a:buAutoNum type="arabicPeriod"/>
            </a:pPr>
            <a:r>
              <a:rPr lang="en-US" sz="2000" b="1" dirty="0">
                <a:solidFill>
                  <a:schemeClr val="tx1"/>
                </a:solidFill>
              </a:rPr>
              <a:t>Mean Absolute Error (MAE)</a:t>
            </a:r>
          </a:p>
          <a:p>
            <a:pPr algn="l"/>
            <a:endParaRPr lang="en-US" sz="2000" dirty="0">
              <a:solidFill>
                <a:schemeClr val="tx1"/>
              </a:solidFill>
            </a:endParaRPr>
          </a:p>
          <a:p>
            <a:pPr algn="l"/>
            <a:endParaRPr lang="en-US" sz="2000" dirty="0">
              <a:solidFill>
                <a:schemeClr val="tx1"/>
              </a:solidFill>
            </a:endParaRPr>
          </a:p>
          <a:p>
            <a:pPr algn="l"/>
            <a:r>
              <a:rPr lang="en-US" sz="2000" b="1" dirty="0">
                <a:solidFill>
                  <a:schemeClr val="tx1"/>
                </a:solidFill>
              </a:rPr>
              <a:t>2.     Mean Square Error (MSE) </a:t>
            </a:r>
          </a:p>
          <a:p>
            <a:pPr algn="l"/>
            <a:endParaRPr lang="en-US" sz="2000" dirty="0">
              <a:solidFill>
                <a:schemeClr val="tx1"/>
              </a:solidFill>
            </a:endParaRPr>
          </a:p>
          <a:p>
            <a:pPr algn="l"/>
            <a:endParaRPr lang="en-US" sz="2000" dirty="0">
              <a:solidFill>
                <a:schemeClr val="tx1"/>
              </a:solidFill>
            </a:endParaRPr>
          </a:p>
          <a:p>
            <a:pPr algn="l"/>
            <a:r>
              <a:rPr lang="en-US" sz="2000" b="1" dirty="0">
                <a:solidFill>
                  <a:schemeClr val="tx1"/>
                </a:solidFill>
              </a:rPr>
              <a:t>3.     Room Mean Square Error (RMSE)</a:t>
            </a:r>
          </a:p>
          <a:p>
            <a:pPr algn="l"/>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Results for SARIMA Model</a:t>
            </a:r>
          </a:p>
          <a:p>
            <a:pPr algn="l"/>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r>
              <a:rPr lang="en-US" sz="2000" dirty="0">
                <a:solidFill>
                  <a:schemeClr val="tx1"/>
                </a:solidFill>
              </a:rPr>
              <a:t>    </a:t>
            </a:r>
          </a:p>
          <a:p>
            <a:pPr marL="342900" indent="-342900" algn="l">
              <a:buFont typeface="Arial" panose="020B0604020202020204" pitchFamily="34" charset="0"/>
              <a:buChar char="•"/>
            </a:pPr>
            <a:endParaRPr lang="en-US" sz="2000" dirty="0">
              <a:solidFill>
                <a:schemeClr val="tx1"/>
              </a:solidFill>
            </a:endParaRPr>
          </a:p>
          <a:p>
            <a:pPr algn="l"/>
            <a:endParaRPr lang="en-US" sz="2000" dirty="0">
              <a:solidFill>
                <a:schemeClr val="tx1"/>
              </a:solidFill>
            </a:endParaRPr>
          </a:p>
          <a:p>
            <a:pPr algn="l"/>
            <a:endParaRPr lang="en-US" sz="2800" b="1" dirty="0">
              <a:solidFill>
                <a:schemeClr val="tx1"/>
              </a:solidFill>
            </a:endParaRPr>
          </a:p>
        </p:txBody>
      </p:sp>
      <p:sp>
        <p:nvSpPr>
          <p:cNvPr id="5" name="Rectangle 4"/>
          <p:cNvSpPr/>
          <p:nvPr/>
        </p:nvSpPr>
        <p:spPr>
          <a:xfrm>
            <a:off x="0" y="1143000"/>
            <a:ext cx="9143999" cy="228600"/>
          </a:xfrm>
          <a:prstGeom prst="rect">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7" name="Date Placeholder 16"/>
          <p:cNvSpPr>
            <a:spLocks noGrp="1"/>
          </p:cNvSpPr>
          <p:nvPr>
            <p:ph type="dt" sz="half" idx="10"/>
          </p:nvPr>
        </p:nvSpPr>
        <p:spPr/>
        <p:txBody>
          <a:bodyPr/>
          <a:lstStyle/>
          <a:p>
            <a:r>
              <a:rPr lang="en-US" dirty="0"/>
              <a:t>15/07/2019</a:t>
            </a:r>
          </a:p>
        </p:txBody>
      </p:sp>
      <p:sp>
        <p:nvSpPr>
          <p:cNvPr id="18" name="Slide Number Placeholder 17"/>
          <p:cNvSpPr>
            <a:spLocks noGrp="1"/>
          </p:cNvSpPr>
          <p:nvPr>
            <p:ph type="sldNum" sz="quarter" idx="12"/>
          </p:nvPr>
        </p:nvSpPr>
        <p:spPr/>
        <p:txBody>
          <a:bodyPr/>
          <a:lstStyle/>
          <a:p>
            <a:fld id="{F1960344-39D4-4CC6-A6E5-83560A7BEA63}" type="slidenum">
              <a:rPr lang="en-US" smtClean="0"/>
              <a:t>19</a:t>
            </a:fld>
            <a:endParaRPr lang="en-US"/>
          </a:p>
        </p:txBody>
      </p:sp>
      <p:pic>
        <p:nvPicPr>
          <p:cNvPr id="9" name="Picture 8">
            <a:extLst>
              <a:ext uri="{FF2B5EF4-FFF2-40B4-BE49-F238E27FC236}">
                <a16:creationId xmlns:a16="http://schemas.microsoft.com/office/drawing/2014/main" xmlns="" id="{20FAE14D-0E0F-4FAD-8F63-6DB1C709EA59}"/>
              </a:ext>
            </a:extLst>
          </p:cNvPr>
          <p:cNvPicPr>
            <a:picLocks noChangeAspect="1"/>
          </p:cNvPicPr>
          <p:nvPr/>
        </p:nvPicPr>
        <p:blipFill>
          <a:blip r:embed="rId2"/>
          <a:stretch>
            <a:fillRect/>
          </a:stretch>
        </p:blipFill>
        <p:spPr>
          <a:xfrm>
            <a:off x="6522478" y="1412103"/>
            <a:ext cx="1969229" cy="754947"/>
          </a:xfrm>
          <a:prstGeom prst="rect">
            <a:avLst/>
          </a:prstGeom>
        </p:spPr>
      </p:pic>
      <p:pic>
        <p:nvPicPr>
          <p:cNvPr id="11" name="Picture 10">
            <a:extLst>
              <a:ext uri="{FF2B5EF4-FFF2-40B4-BE49-F238E27FC236}">
                <a16:creationId xmlns:a16="http://schemas.microsoft.com/office/drawing/2014/main" xmlns="" id="{A66F49C3-01F7-4813-8D84-A1FB736DFCA1}"/>
              </a:ext>
            </a:extLst>
          </p:cNvPr>
          <p:cNvPicPr>
            <a:picLocks noChangeAspect="1"/>
          </p:cNvPicPr>
          <p:nvPr/>
        </p:nvPicPr>
        <p:blipFill>
          <a:blip r:embed="rId3"/>
          <a:stretch>
            <a:fillRect/>
          </a:stretch>
        </p:blipFill>
        <p:spPr>
          <a:xfrm>
            <a:off x="6477000" y="2266577"/>
            <a:ext cx="2060186" cy="691277"/>
          </a:xfrm>
          <a:prstGeom prst="rect">
            <a:avLst/>
          </a:prstGeom>
        </p:spPr>
      </p:pic>
      <p:pic>
        <p:nvPicPr>
          <p:cNvPr id="12" name="Picture 11">
            <a:extLst>
              <a:ext uri="{FF2B5EF4-FFF2-40B4-BE49-F238E27FC236}">
                <a16:creationId xmlns:a16="http://schemas.microsoft.com/office/drawing/2014/main" xmlns="" id="{682FC7E9-1328-41D8-919F-D13F8E577F3F}"/>
              </a:ext>
            </a:extLst>
          </p:cNvPr>
          <p:cNvPicPr>
            <a:picLocks noChangeAspect="1"/>
          </p:cNvPicPr>
          <p:nvPr/>
        </p:nvPicPr>
        <p:blipFill>
          <a:blip r:embed="rId4"/>
          <a:stretch>
            <a:fillRect/>
          </a:stretch>
        </p:blipFill>
        <p:spPr>
          <a:xfrm>
            <a:off x="5958076" y="3243660"/>
            <a:ext cx="2728724" cy="618511"/>
          </a:xfrm>
          <a:prstGeom prst="rect">
            <a:avLst/>
          </a:prstGeom>
        </p:spPr>
      </p:pic>
      <p:pic>
        <p:nvPicPr>
          <p:cNvPr id="4" name="Picture 3">
            <a:extLst>
              <a:ext uri="{FF2B5EF4-FFF2-40B4-BE49-F238E27FC236}">
                <a16:creationId xmlns:a16="http://schemas.microsoft.com/office/drawing/2014/main" xmlns="" id="{4D9C442D-3F0A-470A-B50D-ED8893D5A773}"/>
              </a:ext>
            </a:extLst>
          </p:cNvPr>
          <p:cNvPicPr>
            <a:picLocks noChangeAspect="1"/>
          </p:cNvPicPr>
          <p:nvPr/>
        </p:nvPicPr>
        <p:blipFill>
          <a:blip r:embed="rId5"/>
          <a:stretch>
            <a:fillRect/>
          </a:stretch>
        </p:blipFill>
        <p:spPr>
          <a:xfrm>
            <a:off x="3034146" y="3938370"/>
            <a:ext cx="5688904" cy="2423030"/>
          </a:xfrm>
          <a:prstGeom prst="rect">
            <a:avLst/>
          </a:prstGeom>
        </p:spPr>
      </p:pic>
      <p:sp>
        <p:nvSpPr>
          <p:cNvPr id="7" name="Rectangle 6">
            <a:extLst>
              <a:ext uri="{FF2B5EF4-FFF2-40B4-BE49-F238E27FC236}">
                <a16:creationId xmlns:a16="http://schemas.microsoft.com/office/drawing/2014/main" xmlns="" id="{8283C7B9-6AB3-40B7-BB09-CEA58091A365}"/>
              </a:ext>
            </a:extLst>
          </p:cNvPr>
          <p:cNvSpPr/>
          <p:nvPr/>
        </p:nvSpPr>
        <p:spPr>
          <a:xfrm>
            <a:off x="7239000" y="5715000"/>
            <a:ext cx="609600" cy="32669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73AC6C01-2622-4D1E-BC76-2CF68611C5C7}"/>
              </a:ext>
            </a:extLst>
          </p:cNvPr>
          <p:cNvSpPr/>
          <p:nvPr/>
        </p:nvSpPr>
        <p:spPr>
          <a:xfrm>
            <a:off x="8012197" y="5715000"/>
            <a:ext cx="609600" cy="32669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4B88C34C-0D65-478C-A970-17D75ABDD7CE}"/>
              </a:ext>
            </a:extLst>
          </p:cNvPr>
          <p:cNvSpPr/>
          <p:nvPr/>
        </p:nvSpPr>
        <p:spPr>
          <a:xfrm>
            <a:off x="7162800" y="5181600"/>
            <a:ext cx="762000" cy="2642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20652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0" y="0"/>
            <a:ext cx="91432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800" b="1" strike="noStrike" spc="-1" dirty="0">
                <a:solidFill>
                  <a:srgbClr val="000000"/>
                </a:solidFill>
                <a:latin typeface="Calibri Light" panose="020F0302020204030204" pitchFamily="34" charset="0"/>
                <a:cs typeface="Calibri Light" panose="020F0302020204030204" pitchFamily="34" charset="0"/>
              </a:rPr>
              <a:t>Overview of the dataset</a:t>
            </a:r>
            <a:endParaRPr lang="en-US" sz="2800" b="0" strike="noStrike" spc="-1" dirty="0">
              <a:latin typeface="Calibri Light" panose="020F0302020204030204" pitchFamily="34" charset="0"/>
              <a:cs typeface="Calibri Light" panose="020F0302020204030204" pitchFamily="34" charset="0"/>
            </a:endParaRPr>
          </a:p>
        </p:txBody>
      </p:sp>
      <p:sp>
        <p:nvSpPr>
          <p:cNvPr id="45" name="CustomShape 2"/>
          <p:cNvSpPr/>
          <p:nvPr/>
        </p:nvSpPr>
        <p:spPr>
          <a:xfrm>
            <a:off x="91440" y="1432800"/>
            <a:ext cx="9115560" cy="53334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00"/>
              </a:spcBef>
            </a:pPr>
            <a:r>
              <a:rPr lang="en-US" b="0" strike="noStrike" spc="-1" dirty="0">
                <a:solidFill>
                  <a:srgbClr val="000000"/>
                </a:solidFill>
                <a:cs typeface="Calibri" panose="020F0502020204030204" pitchFamily="34" charset="0"/>
              </a:rPr>
              <a:t>The dataset is regarding the movement of refugees through the Balkan route.</a:t>
            </a:r>
            <a:endParaRPr lang="en-US" b="0" strike="noStrike" spc="-1" dirty="0">
              <a:cs typeface="Calibri" panose="020F0502020204030204" pitchFamily="34" charset="0"/>
            </a:endParaRPr>
          </a:p>
          <a:p>
            <a:pPr>
              <a:lnSpc>
                <a:spcPct val="100000"/>
              </a:lnSpc>
              <a:spcBef>
                <a:spcPts val="400"/>
              </a:spcBef>
            </a:pPr>
            <a:endParaRPr lang="en-US" b="0" strike="noStrike" spc="-1" dirty="0">
              <a:cs typeface="Calibri" panose="020F0502020204030204" pitchFamily="34" charset="0"/>
            </a:endParaRPr>
          </a:p>
          <a:p>
            <a:pPr>
              <a:lnSpc>
                <a:spcPct val="100000"/>
              </a:lnSpc>
              <a:spcBef>
                <a:spcPts val="400"/>
              </a:spcBef>
            </a:pPr>
            <a:r>
              <a:rPr lang="en-US" b="0" strike="noStrike" spc="-1" dirty="0">
                <a:solidFill>
                  <a:srgbClr val="000000"/>
                </a:solidFill>
                <a:cs typeface="Calibri" panose="020F0502020204030204" pitchFamily="34" charset="0"/>
              </a:rPr>
              <a:t>The dataset has information about the refugees incoming to the countries during the period from October 2015 to September 2016 for the countries: </a:t>
            </a:r>
            <a:endParaRPr lang="en-US" b="0" strike="noStrike" spc="-1" dirty="0">
              <a:cs typeface="Calibri" panose="020F0502020204030204" pitchFamily="34" charset="0"/>
            </a:endParaRPr>
          </a:p>
          <a:p>
            <a:pPr>
              <a:lnSpc>
                <a:spcPct val="100000"/>
              </a:lnSpc>
              <a:spcBef>
                <a:spcPts val="400"/>
              </a:spcBef>
            </a:pPr>
            <a:r>
              <a:rPr lang="en-US" b="1" strike="noStrike" spc="-1" dirty="0">
                <a:solidFill>
                  <a:srgbClr val="000000"/>
                </a:solidFill>
                <a:cs typeface="Calibri" panose="020F0502020204030204" pitchFamily="34" charset="0"/>
              </a:rPr>
              <a:t>Italy, Greek Islands, Mainland Greece, </a:t>
            </a:r>
            <a:r>
              <a:rPr lang="en-US" b="1" strike="noStrike" spc="-1" dirty="0" err="1">
                <a:solidFill>
                  <a:srgbClr val="000000"/>
                </a:solidFill>
                <a:cs typeface="Calibri" panose="020F0502020204030204" pitchFamily="34" charset="0"/>
              </a:rPr>
              <a:t>fYRoM</a:t>
            </a:r>
            <a:r>
              <a:rPr lang="en-US" b="1" strike="noStrike" spc="-1" dirty="0">
                <a:solidFill>
                  <a:srgbClr val="000000"/>
                </a:solidFill>
                <a:cs typeface="Calibri" panose="020F0502020204030204" pitchFamily="34" charset="0"/>
              </a:rPr>
              <a:t>, Serbia, Croatia, Hungary, Slovenia and Austria.</a:t>
            </a:r>
            <a:endParaRPr lang="en-US" b="0" strike="noStrike" spc="-1" dirty="0">
              <a:cs typeface="Calibri" panose="020F0502020204030204" pitchFamily="34" charset="0"/>
            </a:endParaRPr>
          </a:p>
          <a:p>
            <a:pPr>
              <a:lnSpc>
                <a:spcPct val="100000"/>
              </a:lnSpc>
              <a:spcBef>
                <a:spcPts val="400"/>
              </a:spcBef>
            </a:pPr>
            <a:endParaRPr lang="en-US" b="0" strike="noStrike" spc="-1" dirty="0"/>
          </a:p>
          <a:p>
            <a:pPr>
              <a:lnSpc>
                <a:spcPct val="100000"/>
              </a:lnSpc>
              <a:spcBef>
                <a:spcPts val="320"/>
              </a:spcBef>
            </a:pPr>
            <a:endParaRPr lang="en-US" b="0" strike="noStrike" spc="-1" dirty="0"/>
          </a:p>
          <a:p>
            <a:pPr>
              <a:lnSpc>
                <a:spcPct val="100000"/>
              </a:lnSpc>
              <a:spcBef>
                <a:spcPts val="320"/>
              </a:spcBef>
            </a:pPr>
            <a:endParaRPr lang="en-US" b="0" strike="noStrike" spc="-1" dirty="0"/>
          </a:p>
          <a:p>
            <a:pPr>
              <a:lnSpc>
                <a:spcPct val="100000"/>
              </a:lnSpc>
              <a:spcBef>
                <a:spcPts val="320"/>
              </a:spcBef>
            </a:pPr>
            <a:endParaRPr lang="en-US" b="0" strike="noStrike" spc="-1" dirty="0"/>
          </a:p>
          <a:p>
            <a:pPr>
              <a:lnSpc>
                <a:spcPct val="100000"/>
              </a:lnSpc>
              <a:spcBef>
                <a:spcPts val="320"/>
              </a:spcBef>
            </a:pPr>
            <a:endParaRPr lang="en-US" b="0" strike="noStrike" spc="-1" dirty="0"/>
          </a:p>
          <a:p>
            <a:pPr>
              <a:lnSpc>
                <a:spcPct val="100000"/>
              </a:lnSpc>
              <a:spcBef>
                <a:spcPts val="320"/>
              </a:spcBef>
            </a:pPr>
            <a:endParaRPr lang="en-US" b="0" strike="noStrike" spc="-1" dirty="0"/>
          </a:p>
          <a:p>
            <a:pPr>
              <a:lnSpc>
                <a:spcPct val="100000"/>
              </a:lnSpc>
              <a:spcBef>
                <a:spcPts val="320"/>
              </a:spcBef>
            </a:pPr>
            <a:endParaRPr lang="en-US" b="0" strike="noStrike" spc="-1" dirty="0"/>
          </a:p>
          <a:p>
            <a:pPr>
              <a:lnSpc>
                <a:spcPct val="100000"/>
              </a:lnSpc>
              <a:spcBef>
                <a:spcPts val="320"/>
              </a:spcBef>
            </a:pPr>
            <a:endParaRPr lang="en-US" b="0" strike="noStrike" spc="-1" dirty="0"/>
          </a:p>
          <a:p>
            <a:pPr>
              <a:lnSpc>
                <a:spcPct val="100000"/>
              </a:lnSpc>
              <a:spcBef>
                <a:spcPts val="320"/>
              </a:spcBef>
            </a:pPr>
            <a:endParaRPr lang="en-US" b="0" strike="noStrike" spc="-1" dirty="0"/>
          </a:p>
          <a:p>
            <a:pPr>
              <a:lnSpc>
                <a:spcPct val="100000"/>
              </a:lnSpc>
              <a:spcBef>
                <a:spcPts val="320"/>
              </a:spcBef>
            </a:pPr>
            <a:endParaRPr lang="en-US" b="0" strike="noStrike" spc="-1" dirty="0"/>
          </a:p>
          <a:p>
            <a:pPr>
              <a:lnSpc>
                <a:spcPct val="100000"/>
              </a:lnSpc>
              <a:spcBef>
                <a:spcPts val="320"/>
              </a:spcBef>
            </a:pPr>
            <a:endParaRPr lang="en-US" b="0" strike="noStrike" spc="-1" dirty="0"/>
          </a:p>
          <a:p>
            <a:pPr>
              <a:lnSpc>
                <a:spcPct val="100000"/>
              </a:lnSpc>
              <a:spcBef>
                <a:spcPts val="320"/>
              </a:spcBef>
            </a:pPr>
            <a:r>
              <a:rPr lang="en-US" b="1" strike="noStrike" spc="-1" dirty="0">
                <a:solidFill>
                  <a:srgbClr val="000000"/>
                </a:solidFill>
              </a:rPr>
              <a:t>			</a:t>
            </a:r>
            <a:endParaRPr lang="en-US" b="0" strike="noStrike" spc="-1" dirty="0"/>
          </a:p>
          <a:p>
            <a:pPr>
              <a:lnSpc>
                <a:spcPct val="100000"/>
              </a:lnSpc>
              <a:spcBef>
                <a:spcPts val="561"/>
              </a:spcBef>
            </a:pPr>
            <a:endParaRPr lang="en-US" b="0" strike="noStrike" spc="-1" dirty="0"/>
          </a:p>
          <a:p>
            <a:pPr>
              <a:lnSpc>
                <a:spcPct val="100000"/>
              </a:lnSpc>
              <a:spcBef>
                <a:spcPts val="561"/>
              </a:spcBef>
            </a:pPr>
            <a:endParaRPr lang="en-US" b="0" strike="noStrike" spc="-1" dirty="0"/>
          </a:p>
        </p:txBody>
      </p:sp>
      <p:sp>
        <p:nvSpPr>
          <p:cNvPr id="46" name="CustomShape 3"/>
          <p:cNvSpPr/>
          <p:nvPr/>
        </p:nvSpPr>
        <p:spPr>
          <a:xfrm>
            <a:off x="0" y="1143000"/>
            <a:ext cx="9143280" cy="227880"/>
          </a:xfrm>
          <a:prstGeom prst="rect">
            <a:avLst/>
          </a:prstGeom>
          <a:solidFill>
            <a:srgbClr val="FF9900"/>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48" name="CustomShape 4"/>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dirty="0">
                <a:solidFill>
                  <a:srgbClr val="8B8B8B"/>
                </a:solidFill>
                <a:latin typeface="Calibri"/>
              </a:rPr>
              <a:t>15/07/2019</a:t>
            </a:r>
            <a:endParaRPr lang="en-US" sz="1200" b="0" strike="noStrike" spc="-1" dirty="0">
              <a:latin typeface="Arial"/>
            </a:endParaRPr>
          </a:p>
        </p:txBody>
      </p:sp>
      <p:sp>
        <p:nvSpPr>
          <p:cNvPr id="49" name="CustomShape 5"/>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1C04754-974C-47B3-B726-0267669E3EAC}" type="slidenum">
              <a:rPr lang="en-US" sz="1200" b="0" strike="noStrike" spc="-1">
                <a:solidFill>
                  <a:srgbClr val="8B8B8B"/>
                </a:solidFill>
                <a:latin typeface="Calibri"/>
              </a:rPr>
              <a:t>2</a:t>
            </a:fld>
            <a:endParaRPr lang="en-US" sz="1200" b="0" strike="noStrike" spc="-1">
              <a:latin typeface="Arial"/>
            </a:endParaRPr>
          </a:p>
        </p:txBody>
      </p:sp>
      <p:pic>
        <p:nvPicPr>
          <p:cNvPr id="50" name="Picture 49"/>
          <p:cNvPicPr/>
          <p:nvPr/>
        </p:nvPicPr>
        <p:blipFill>
          <a:blip r:embed="rId2"/>
          <a:stretch/>
        </p:blipFill>
        <p:spPr>
          <a:xfrm>
            <a:off x="2011680" y="3452400"/>
            <a:ext cx="5211720" cy="3328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371599"/>
          </a:xfrm>
        </p:spPr>
        <p:txBody>
          <a:bodyPr>
            <a:normAutofit/>
          </a:bodyPr>
          <a:lstStyle/>
          <a:p>
            <a:pPr algn="l"/>
            <a:r>
              <a:rPr lang="en-US" sz="2800" b="1" dirty="0">
                <a:latin typeface="Calibri Light" panose="020F0302020204030204" pitchFamily="34" charset="0"/>
                <a:cs typeface="Calibri Light" panose="020F0302020204030204" pitchFamily="34" charset="0"/>
              </a:rPr>
              <a:t>Evaluation Metrics- Results</a:t>
            </a:r>
          </a:p>
        </p:txBody>
      </p:sp>
      <p:sp>
        <p:nvSpPr>
          <p:cNvPr id="3" name="Subtitle 2"/>
          <p:cNvSpPr>
            <a:spLocks noGrp="1"/>
          </p:cNvSpPr>
          <p:nvPr>
            <p:ph type="subTitle" idx="1"/>
          </p:nvPr>
        </p:nvSpPr>
        <p:spPr>
          <a:xfrm>
            <a:off x="13854" y="1342053"/>
            <a:ext cx="9116290" cy="5334000"/>
          </a:xfrm>
          <a:solidFill>
            <a:schemeClr val="bg1"/>
          </a:solidFill>
        </p:spPr>
        <p:txBody>
          <a:bodyPr>
            <a:normAutofit/>
          </a:bodyPr>
          <a:lstStyle/>
          <a:p>
            <a:pPr algn="just"/>
            <a:endParaRPr lang="en-US" sz="1800" dirty="0">
              <a:solidFill>
                <a:schemeClr val="tx1"/>
              </a:solidFill>
            </a:endParaRPr>
          </a:p>
          <a:p>
            <a:pPr marL="285750" indent="-285750" algn="just">
              <a:buFont typeface="Arial" panose="020B0604020202020204" pitchFamily="34" charset="0"/>
              <a:buChar char="•"/>
            </a:pPr>
            <a:r>
              <a:rPr lang="en-US" sz="2000" dirty="0">
                <a:solidFill>
                  <a:schemeClr val="tx1"/>
                </a:solidFill>
              </a:rPr>
              <a:t>Results for ARIMA Model</a:t>
            </a:r>
          </a:p>
          <a:p>
            <a:pPr algn="just"/>
            <a:endParaRPr lang="en-US" sz="1800" b="1" dirty="0">
              <a:solidFill>
                <a:schemeClr val="tx1"/>
              </a:solidFill>
            </a:endParaRPr>
          </a:p>
          <a:p>
            <a:pPr algn="just"/>
            <a:endParaRPr lang="en-US" sz="1800" b="1" dirty="0">
              <a:solidFill>
                <a:schemeClr val="tx1"/>
              </a:solidFill>
            </a:endParaRPr>
          </a:p>
          <a:p>
            <a:pPr algn="just"/>
            <a:endParaRPr lang="en-US" sz="1800" b="1" dirty="0">
              <a:solidFill>
                <a:schemeClr val="tx1"/>
              </a:solidFill>
            </a:endParaRPr>
          </a:p>
          <a:p>
            <a:pPr algn="just"/>
            <a:endParaRPr lang="en-US" sz="1800" b="1" dirty="0">
              <a:solidFill>
                <a:schemeClr val="tx1"/>
              </a:solidFill>
            </a:endParaRPr>
          </a:p>
          <a:p>
            <a:pPr algn="just"/>
            <a:endParaRPr lang="en-US" sz="1800" b="1" dirty="0">
              <a:solidFill>
                <a:schemeClr val="tx1"/>
              </a:solidFill>
            </a:endParaRPr>
          </a:p>
          <a:p>
            <a:pPr algn="just"/>
            <a:endParaRPr lang="en-US" sz="1800" b="1" dirty="0">
              <a:solidFill>
                <a:schemeClr val="tx1"/>
              </a:solidFill>
            </a:endParaRPr>
          </a:p>
          <a:p>
            <a:pPr algn="just"/>
            <a:endParaRPr lang="en-US" sz="1800" b="1" dirty="0">
              <a:solidFill>
                <a:schemeClr val="tx1"/>
              </a:solidFill>
            </a:endParaRPr>
          </a:p>
          <a:p>
            <a:pPr marL="285750" indent="-285750" algn="just">
              <a:buFont typeface="Arial" panose="020B0604020202020204" pitchFamily="34" charset="0"/>
              <a:buChar char="•"/>
            </a:pPr>
            <a:r>
              <a:rPr lang="en-US" sz="2000" dirty="0">
                <a:solidFill>
                  <a:schemeClr val="tx1"/>
                </a:solidFill>
              </a:rPr>
              <a:t>Results for ARMA Model</a:t>
            </a:r>
          </a:p>
          <a:p>
            <a:pPr algn="just"/>
            <a:endParaRPr lang="en-US" sz="1800" b="1" dirty="0">
              <a:solidFill>
                <a:schemeClr val="tx1"/>
              </a:solidFill>
            </a:endParaRPr>
          </a:p>
        </p:txBody>
      </p:sp>
      <p:sp>
        <p:nvSpPr>
          <p:cNvPr id="5" name="Rectangle 4"/>
          <p:cNvSpPr/>
          <p:nvPr/>
        </p:nvSpPr>
        <p:spPr>
          <a:xfrm>
            <a:off x="0" y="1143000"/>
            <a:ext cx="9143999" cy="228600"/>
          </a:xfrm>
          <a:prstGeom prst="rect">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7" name="Date Placeholder 16"/>
          <p:cNvSpPr>
            <a:spLocks noGrp="1"/>
          </p:cNvSpPr>
          <p:nvPr>
            <p:ph type="dt" sz="half" idx="10"/>
          </p:nvPr>
        </p:nvSpPr>
        <p:spPr/>
        <p:txBody>
          <a:bodyPr/>
          <a:lstStyle/>
          <a:p>
            <a:r>
              <a:rPr lang="en-US" dirty="0"/>
              <a:t>15/07/2019</a:t>
            </a:r>
          </a:p>
        </p:txBody>
      </p:sp>
      <p:sp>
        <p:nvSpPr>
          <p:cNvPr id="18" name="Slide Number Placeholder 17"/>
          <p:cNvSpPr>
            <a:spLocks noGrp="1"/>
          </p:cNvSpPr>
          <p:nvPr>
            <p:ph type="sldNum" sz="quarter" idx="12"/>
          </p:nvPr>
        </p:nvSpPr>
        <p:spPr/>
        <p:txBody>
          <a:bodyPr/>
          <a:lstStyle/>
          <a:p>
            <a:fld id="{F1960344-39D4-4CC6-A6E5-83560A7BEA63}" type="slidenum">
              <a:rPr lang="en-US" smtClean="0"/>
              <a:t>20</a:t>
            </a:fld>
            <a:endParaRPr lang="en-US"/>
          </a:p>
        </p:txBody>
      </p:sp>
      <p:pic>
        <p:nvPicPr>
          <p:cNvPr id="4" name="Picture 3">
            <a:extLst>
              <a:ext uri="{FF2B5EF4-FFF2-40B4-BE49-F238E27FC236}">
                <a16:creationId xmlns:a16="http://schemas.microsoft.com/office/drawing/2014/main" xmlns="" id="{77C91C40-B0C4-4C3C-8CF9-C3162AC7C8A2}"/>
              </a:ext>
            </a:extLst>
          </p:cNvPr>
          <p:cNvPicPr>
            <a:picLocks noChangeAspect="1"/>
          </p:cNvPicPr>
          <p:nvPr/>
        </p:nvPicPr>
        <p:blipFill>
          <a:blip r:embed="rId2"/>
          <a:stretch>
            <a:fillRect/>
          </a:stretch>
        </p:blipFill>
        <p:spPr>
          <a:xfrm>
            <a:off x="3113519" y="1484390"/>
            <a:ext cx="5567363" cy="1929074"/>
          </a:xfrm>
          <a:prstGeom prst="rect">
            <a:avLst/>
          </a:prstGeom>
        </p:spPr>
      </p:pic>
      <p:pic>
        <p:nvPicPr>
          <p:cNvPr id="8" name="Picture 7">
            <a:extLst>
              <a:ext uri="{FF2B5EF4-FFF2-40B4-BE49-F238E27FC236}">
                <a16:creationId xmlns:a16="http://schemas.microsoft.com/office/drawing/2014/main" xmlns="" id="{613A85E4-C7B3-4311-B49D-943734D44D4D}"/>
              </a:ext>
            </a:extLst>
          </p:cNvPr>
          <p:cNvPicPr>
            <a:picLocks noChangeAspect="1"/>
          </p:cNvPicPr>
          <p:nvPr/>
        </p:nvPicPr>
        <p:blipFill>
          <a:blip r:embed="rId3"/>
          <a:stretch>
            <a:fillRect/>
          </a:stretch>
        </p:blipFill>
        <p:spPr>
          <a:xfrm>
            <a:off x="3146070" y="3594562"/>
            <a:ext cx="5567363" cy="2191852"/>
          </a:xfrm>
          <a:prstGeom prst="rect">
            <a:avLst/>
          </a:prstGeom>
        </p:spPr>
      </p:pic>
    </p:spTree>
    <p:extLst>
      <p:ext uri="{BB962C8B-B14F-4D97-AF65-F5344CB8AC3E}">
        <p14:creationId xmlns:p14="http://schemas.microsoft.com/office/powerpoint/2010/main" val="3667845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371599"/>
          </a:xfrm>
        </p:spPr>
        <p:txBody>
          <a:bodyPr>
            <a:normAutofit/>
          </a:bodyPr>
          <a:lstStyle/>
          <a:p>
            <a:pPr algn="l"/>
            <a:r>
              <a:rPr lang="en-US" sz="2800" b="1" dirty="0">
                <a:latin typeface="Calibri Light" panose="020F0302020204030204" pitchFamily="34" charset="0"/>
                <a:cs typeface="Calibri Light" panose="020F0302020204030204" pitchFamily="34" charset="0"/>
              </a:rPr>
              <a:t>Results </a:t>
            </a:r>
            <a:r>
              <a:rPr lang="en-US" sz="2800" b="1" dirty="0" err="1">
                <a:latin typeface="Calibri Light" panose="020F0302020204030204" pitchFamily="34" charset="0"/>
                <a:cs typeface="Calibri Light" panose="020F0302020204030204" pitchFamily="34" charset="0"/>
              </a:rPr>
              <a:t>contd</a:t>
            </a:r>
            <a:r>
              <a:rPr lang="en-US" sz="2800" b="1" dirty="0">
                <a:latin typeface="Calibri Light" panose="020F0302020204030204" pitchFamily="34" charset="0"/>
                <a:cs typeface="Calibri Light" panose="020F0302020204030204" pitchFamily="34" charset="0"/>
              </a:rPr>
              <a:t>…</a:t>
            </a:r>
          </a:p>
        </p:txBody>
      </p:sp>
      <p:sp>
        <p:nvSpPr>
          <p:cNvPr id="3" name="Subtitle 2"/>
          <p:cNvSpPr>
            <a:spLocks noGrp="1"/>
          </p:cNvSpPr>
          <p:nvPr>
            <p:ph type="subTitle" idx="1"/>
          </p:nvPr>
        </p:nvSpPr>
        <p:spPr>
          <a:xfrm>
            <a:off x="13854" y="1342053"/>
            <a:ext cx="9116290" cy="5334000"/>
          </a:xfrm>
          <a:solidFill>
            <a:schemeClr val="bg1"/>
          </a:solidFill>
        </p:spPr>
        <p:txBody>
          <a:bodyPr>
            <a:normAutofit/>
          </a:bodyPr>
          <a:lstStyle/>
          <a:p>
            <a:pPr algn="just"/>
            <a:r>
              <a:rPr lang="en-US" sz="2000" b="1" dirty="0">
                <a:solidFill>
                  <a:schemeClr val="tx1"/>
                </a:solidFill>
              </a:rPr>
              <a:t>4.   Dynamic Time Warping</a:t>
            </a:r>
          </a:p>
          <a:p>
            <a:pPr marL="342900" indent="-342900" algn="just">
              <a:buFont typeface="Arial" panose="020B0604020202020204" pitchFamily="34" charset="0"/>
              <a:buChar char="•"/>
            </a:pPr>
            <a:r>
              <a:rPr lang="en-US" sz="2000" dirty="0">
                <a:solidFill>
                  <a:schemeClr val="tx1"/>
                </a:solidFill>
              </a:rPr>
              <a:t>Measures how similar is the original and the predicted time series while both may vary in speed.</a:t>
            </a:r>
          </a:p>
          <a:p>
            <a:pPr marL="342900" indent="-342900" algn="just">
              <a:buFont typeface="Arial" panose="020B0604020202020204" pitchFamily="34" charset="0"/>
              <a:buChar char="•"/>
            </a:pPr>
            <a:r>
              <a:rPr lang="en-US" sz="2000" dirty="0">
                <a:solidFill>
                  <a:schemeClr val="tx1"/>
                </a:solidFill>
              </a:rPr>
              <a:t>DTW analysis shown below clearly shows that the predicted time series in the case of the SARIMA model is more similar to the actual time series as compared to other models.</a:t>
            </a:r>
          </a:p>
        </p:txBody>
      </p:sp>
      <p:sp>
        <p:nvSpPr>
          <p:cNvPr id="5" name="Rectangle 4"/>
          <p:cNvSpPr/>
          <p:nvPr/>
        </p:nvSpPr>
        <p:spPr>
          <a:xfrm>
            <a:off x="0" y="1143000"/>
            <a:ext cx="9143999" cy="228600"/>
          </a:xfrm>
          <a:prstGeom prst="rect">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7" name="Date Placeholder 16"/>
          <p:cNvSpPr>
            <a:spLocks noGrp="1"/>
          </p:cNvSpPr>
          <p:nvPr>
            <p:ph type="dt" sz="half" idx="10"/>
          </p:nvPr>
        </p:nvSpPr>
        <p:spPr/>
        <p:txBody>
          <a:bodyPr/>
          <a:lstStyle/>
          <a:p>
            <a:r>
              <a:rPr lang="en-US" dirty="0"/>
              <a:t>15/07/2019</a:t>
            </a:r>
          </a:p>
        </p:txBody>
      </p:sp>
      <p:sp>
        <p:nvSpPr>
          <p:cNvPr id="18" name="Slide Number Placeholder 17"/>
          <p:cNvSpPr>
            <a:spLocks noGrp="1"/>
          </p:cNvSpPr>
          <p:nvPr>
            <p:ph type="sldNum" sz="quarter" idx="12"/>
          </p:nvPr>
        </p:nvSpPr>
        <p:spPr/>
        <p:txBody>
          <a:bodyPr/>
          <a:lstStyle/>
          <a:p>
            <a:fld id="{F1960344-39D4-4CC6-A6E5-83560A7BEA63}" type="slidenum">
              <a:rPr lang="en-US" smtClean="0"/>
              <a:t>21</a:t>
            </a:fld>
            <a:endParaRPr lang="en-US"/>
          </a:p>
        </p:txBody>
      </p:sp>
      <p:pic>
        <p:nvPicPr>
          <p:cNvPr id="4" name="Picture 3">
            <a:extLst>
              <a:ext uri="{FF2B5EF4-FFF2-40B4-BE49-F238E27FC236}">
                <a16:creationId xmlns:a16="http://schemas.microsoft.com/office/drawing/2014/main" xmlns="" id="{DBE919D6-FDCA-49B1-BA1C-CA2D46B57FDA}"/>
              </a:ext>
            </a:extLst>
          </p:cNvPr>
          <p:cNvPicPr>
            <a:picLocks noChangeAspect="1"/>
          </p:cNvPicPr>
          <p:nvPr/>
        </p:nvPicPr>
        <p:blipFill>
          <a:blip r:embed="rId2"/>
          <a:stretch>
            <a:fillRect/>
          </a:stretch>
        </p:blipFill>
        <p:spPr>
          <a:xfrm>
            <a:off x="429827" y="3581400"/>
            <a:ext cx="5410200" cy="2362200"/>
          </a:xfrm>
          <a:prstGeom prst="rect">
            <a:avLst/>
          </a:prstGeom>
        </p:spPr>
      </p:pic>
    </p:spTree>
    <p:extLst>
      <p:ext uri="{BB962C8B-B14F-4D97-AF65-F5344CB8AC3E}">
        <p14:creationId xmlns:p14="http://schemas.microsoft.com/office/powerpoint/2010/main" val="3026849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371599"/>
          </a:xfrm>
        </p:spPr>
        <p:txBody>
          <a:bodyPr>
            <a:normAutofit/>
          </a:bodyPr>
          <a:lstStyle/>
          <a:p>
            <a:pPr algn="l"/>
            <a:r>
              <a:rPr lang="en-US" sz="2800" b="1" dirty="0">
                <a:latin typeface="Calibri Light" panose="020F0302020204030204" pitchFamily="34" charset="0"/>
                <a:cs typeface="Calibri Light" panose="020F0302020204030204" pitchFamily="34" charset="0"/>
              </a:rPr>
              <a:t>Conclusions</a:t>
            </a:r>
          </a:p>
        </p:txBody>
      </p:sp>
      <p:sp>
        <p:nvSpPr>
          <p:cNvPr id="3" name="Subtitle 2"/>
          <p:cNvSpPr>
            <a:spLocks noGrp="1"/>
          </p:cNvSpPr>
          <p:nvPr>
            <p:ph type="subTitle" idx="1"/>
          </p:nvPr>
        </p:nvSpPr>
        <p:spPr>
          <a:xfrm>
            <a:off x="13854" y="1524000"/>
            <a:ext cx="9116290" cy="4679950"/>
          </a:xfrm>
          <a:solidFill>
            <a:schemeClr val="bg1"/>
          </a:solidFill>
        </p:spPr>
        <p:txBody>
          <a:bodyPr>
            <a:noAutofit/>
          </a:bodyPr>
          <a:lstStyle/>
          <a:p>
            <a:pPr marL="342900" indent="-342900" algn="l">
              <a:buFont typeface="+mj-lt"/>
              <a:buAutoNum type="arabicPeriod"/>
            </a:pPr>
            <a:r>
              <a:rPr lang="en-US" sz="1800" b="1" dirty="0">
                <a:solidFill>
                  <a:schemeClr val="tx1"/>
                </a:solidFill>
              </a:rPr>
              <a:t>First research question results</a:t>
            </a:r>
            <a:endParaRPr lang="en-US" sz="1800" dirty="0">
              <a:solidFill>
                <a:schemeClr val="tx1"/>
              </a:solidFill>
            </a:endParaRPr>
          </a:p>
          <a:p>
            <a:pPr algn="l"/>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The number of refugee inflow is found to be maximum for the country of </a:t>
            </a:r>
            <a:r>
              <a:rPr lang="en-US" sz="1800" b="1" dirty="0">
                <a:solidFill>
                  <a:schemeClr val="tx1"/>
                </a:solidFill>
              </a:rPr>
              <a:t>Austria</a:t>
            </a:r>
            <a:r>
              <a:rPr lang="en-US" sz="1800" dirty="0">
                <a:solidFill>
                  <a:schemeClr val="tx1"/>
                </a:solidFill>
              </a:rPr>
              <a:t>.</a:t>
            </a:r>
          </a:p>
          <a:p>
            <a:pPr marL="342900" indent="-342900" algn="l">
              <a:buFont typeface="Arial" panose="020B0604020202020204" pitchFamily="34" charset="0"/>
              <a:buChar char="•"/>
            </a:pPr>
            <a:r>
              <a:rPr lang="en-US" sz="1800" dirty="0">
                <a:solidFill>
                  <a:schemeClr val="tx1"/>
                </a:solidFill>
              </a:rPr>
              <a:t>Positive correlation of value </a:t>
            </a:r>
            <a:r>
              <a:rPr lang="en-US" sz="1800" b="1" dirty="0">
                <a:solidFill>
                  <a:schemeClr val="tx1"/>
                </a:solidFill>
              </a:rPr>
              <a:t>0.612</a:t>
            </a:r>
            <a:r>
              <a:rPr lang="en-US" sz="1800" dirty="0">
                <a:solidFill>
                  <a:schemeClr val="tx1"/>
                </a:solidFill>
              </a:rPr>
              <a:t> exists between Austria and Total </a:t>
            </a:r>
            <a:r>
              <a:rPr lang="en-US" sz="1800" dirty="0" err="1">
                <a:solidFill>
                  <a:schemeClr val="tx1"/>
                </a:solidFill>
              </a:rPr>
              <a:t>Balkon</a:t>
            </a:r>
            <a:r>
              <a:rPr lang="en-US" sz="1800" dirty="0">
                <a:solidFill>
                  <a:schemeClr val="tx1"/>
                </a:solidFill>
              </a:rPr>
              <a:t> Count.</a:t>
            </a:r>
          </a:p>
          <a:p>
            <a:pPr marL="342900" indent="-342900" algn="l">
              <a:buFont typeface="Arial" panose="020B0604020202020204" pitchFamily="34" charset="0"/>
              <a:buChar char="•"/>
            </a:pPr>
            <a:r>
              <a:rPr lang="en-US" sz="1800" dirty="0">
                <a:solidFill>
                  <a:schemeClr val="tx1"/>
                </a:solidFill>
              </a:rPr>
              <a:t>Decrease in total number of refugees passing through Western </a:t>
            </a:r>
            <a:r>
              <a:rPr lang="en-US" sz="1800" dirty="0" err="1">
                <a:solidFill>
                  <a:schemeClr val="tx1"/>
                </a:solidFill>
              </a:rPr>
              <a:t>Balkon</a:t>
            </a:r>
            <a:r>
              <a:rPr lang="en-US" sz="1800" dirty="0">
                <a:solidFill>
                  <a:schemeClr val="tx1"/>
                </a:solidFill>
              </a:rPr>
              <a:t> affects the inflow to Austria, exists downward trend.</a:t>
            </a:r>
          </a:p>
          <a:p>
            <a:pPr marL="342900" indent="-342900" algn="l">
              <a:buFont typeface="Arial" panose="020B0604020202020204" pitchFamily="34" charset="0"/>
              <a:buChar char="•"/>
            </a:pPr>
            <a:r>
              <a:rPr lang="en-US" sz="1800" dirty="0">
                <a:solidFill>
                  <a:schemeClr val="tx1"/>
                </a:solidFill>
              </a:rPr>
              <a:t>Correlation coefficient of the </a:t>
            </a:r>
            <a:r>
              <a:rPr lang="en-US" sz="1800" i="1" dirty="0">
                <a:solidFill>
                  <a:schemeClr val="tx1"/>
                </a:solidFill>
              </a:rPr>
              <a:t>predicted values</a:t>
            </a:r>
            <a:r>
              <a:rPr lang="en-US" sz="1800" dirty="0">
                <a:solidFill>
                  <a:schemeClr val="tx1"/>
                </a:solidFill>
              </a:rPr>
              <a:t> between Austria and Total </a:t>
            </a:r>
            <a:r>
              <a:rPr lang="en-US" sz="1800" dirty="0" err="1">
                <a:solidFill>
                  <a:schemeClr val="tx1"/>
                </a:solidFill>
              </a:rPr>
              <a:t>Balkon</a:t>
            </a:r>
            <a:r>
              <a:rPr lang="en-US" sz="1800" dirty="0">
                <a:solidFill>
                  <a:schemeClr val="tx1"/>
                </a:solidFill>
              </a:rPr>
              <a:t> count is found to be </a:t>
            </a:r>
            <a:r>
              <a:rPr lang="en-US" sz="1800" b="1" dirty="0">
                <a:solidFill>
                  <a:schemeClr val="tx1"/>
                </a:solidFill>
              </a:rPr>
              <a:t>-0.049</a:t>
            </a:r>
            <a:r>
              <a:rPr lang="en-US" sz="1800" dirty="0">
                <a:solidFill>
                  <a:schemeClr val="tx1"/>
                </a:solidFill>
              </a:rPr>
              <a:t>, which is negligible.</a:t>
            </a:r>
          </a:p>
          <a:p>
            <a:pPr marL="342900" indent="-342900" algn="l">
              <a:buFont typeface="Arial" panose="020B0604020202020204" pitchFamily="34" charset="0"/>
              <a:buChar char="•"/>
            </a:pPr>
            <a:r>
              <a:rPr lang="en-US" sz="1800" dirty="0">
                <a:solidFill>
                  <a:schemeClr val="tx1"/>
                </a:solidFill>
              </a:rPr>
              <a:t>Changes in the total count across Balkan route have almost no effect on the refugees migrating to Austria</a:t>
            </a:r>
          </a:p>
          <a:p>
            <a:pPr marL="342900" indent="-342900" algn="l">
              <a:buFont typeface="Arial" panose="020B0604020202020204" pitchFamily="34" charset="0"/>
              <a:buChar char="•"/>
            </a:pPr>
            <a:endParaRPr lang="en-US" sz="1800" dirty="0">
              <a:solidFill>
                <a:schemeClr val="tx1"/>
              </a:solidFill>
            </a:endParaRPr>
          </a:p>
          <a:p>
            <a:pPr algn="l"/>
            <a:r>
              <a:rPr lang="en-US" sz="1800" b="1" dirty="0">
                <a:solidFill>
                  <a:schemeClr val="tx1"/>
                </a:solidFill>
              </a:rPr>
              <a:t>2.    Second research question results</a:t>
            </a:r>
          </a:p>
          <a:p>
            <a:pPr marL="342900" indent="-342900" algn="l">
              <a:buFont typeface="Arial" panose="020B0604020202020204" pitchFamily="34" charset="0"/>
              <a:buChar char="•"/>
            </a:pPr>
            <a:r>
              <a:rPr lang="en-US" sz="1800" dirty="0">
                <a:solidFill>
                  <a:schemeClr val="tx1"/>
                </a:solidFill>
              </a:rPr>
              <a:t>Initially Peak correlation coefficient between the two countries </a:t>
            </a:r>
            <a:r>
              <a:rPr lang="en-US" sz="1800" dirty="0" err="1">
                <a:solidFill>
                  <a:schemeClr val="tx1"/>
                </a:solidFill>
              </a:rPr>
              <a:t>fYRoM</a:t>
            </a:r>
            <a:r>
              <a:rPr lang="en-US" sz="1800" dirty="0">
                <a:solidFill>
                  <a:schemeClr val="tx1"/>
                </a:solidFill>
              </a:rPr>
              <a:t> and Serbia was </a:t>
            </a:r>
            <a:r>
              <a:rPr lang="en-US" sz="1800" b="1" dirty="0">
                <a:solidFill>
                  <a:schemeClr val="tx1"/>
                </a:solidFill>
              </a:rPr>
              <a:t>0.877</a:t>
            </a:r>
            <a:r>
              <a:rPr lang="en-US" sz="1800" dirty="0">
                <a:solidFill>
                  <a:schemeClr val="tx1"/>
                </a:solidFill>
              </a:rPr>
              <a:t>.</a:t>
            </a:r>
          </a:p>
          <a:p>
            <a:pPr marL="342900" indent="-342900" algn="l">
              <a:buFont typeface="Arial" panose="020B0604020202020204" pitchFamily="34" charset="0"/>
              <a:buChar char="•"/>
            </a:pPr>
            <a:r>
              <a:rPr lang="en-US" sz="1800" dirty="0">
                <a:solidFill>
                  <a:schemeClr val="tx1"/>
                </a:solidFill>
              </a:rPr>
              <a:t>For future predicted values, maximum correlation coefficient value of </a:t>
            </a:r>
            <a:r>
              <a:rPr lang="en-US" sz="1800" b="1" dirty="0">
                <a:solidFill>
                  <a:schemeClr val="tx1"/>
                </a:solidFill>
              </a:rPr>
              <a:t>0.997</a:t>
            </a:r>
            <a:r>
              <a:rPr lang="en-US" sz="1800" dirty="0">
                <a:solidFill>
                  <a:schemeClr val="tx1"/>
                </a:solidFill>
              </a:rPr>
              <a:t> exhibits between countries </a:t>
            </a:r>
            <a:r>
              <a:rPr lang="en-US" sz="1800" dirty="0" err="1">
                <a:solidFill>
                  <a:schemeClr val="tx1"/>
                </a:solidFill>
              </a:rPr>
              <a:t>serbia</a:t>
            </a:r>
            <a:r>
              <a:rPr lang="en-US" sz="1800" dirty="0">
                <a:solidFill>
                  <a:schemeClr val="tx1"/>
                </a:solidFill>
              </a:rPr>
              <a:t> and Croatia</a:t>
            </a: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p>
          <a:p>
            <a:pPr marL="342900" indent="-342900" algn="l">
              <a:buFont typeface="Arial" panose="020B0604020202020204" pitchFamily="34" charset="0"/>
              <a:buChar char="•"/>
            </a:pPr>
            <a:endParaRPr lang="en-US" sz="1800" dirty="0">
              <a:solidFill>
                <a:schemeClr val="tx1"/>
              </a:solidFill>
            </a:endParaRPr>
          </a:p>
          <a:p>
            <a:pPr algn="l"/>
            <a:endParaRPr lang="en-US" sz="1800" dirty="0">
              <a:solidFill>
                <a:schemeClr val="tx1"/>
              </a:solidFill>
            </a:endParaRPr>
          </a:p>
          <a:p>
            <a:pPr algn="l"/>
            <a:endParaRPr lang="en-US" sz="1800" b="1" dirty="0">
              <a:solidFill>
                <a:schemeClr val="tx1"/>
              </a:solidFill>
            </a:endParaRPr>
          </a:p>
        </p:txBody>
      </p:sp>
      <p:sp>
        <p:nvSpPr>
          <p:cNvPr id="5" name="Rectangle 4"/>
          <p:cNvSpPr/>
          <p:nvPr/>
        </p:nvSpPr>
        <p:spPr>
          <a:xfrm>
            <a:off x="0" y="1143000"/>
            <a:ext cx="9143999" cy="228600"/>
          </a:xfrm>
          <a:prstGeom prst="rect">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7" name="Date Placeholder 16"/>
          <p:cNvSpPr>
            <a:spLocks noGrp="1"/>
          </p:cNvSpPr>
          <p:nvPr>
            <p:ph type="dt" sz="half" idx="10"/>
          </p:nvPr>
        </p:nvSpPr>
        <p:spPr/>
        <p:txBody>
          <a:bodyPr/>
          <a:lstStyle/>
          <a:p>
            <a:r>
              <a:rPr lang="en-US" dirty="0"/>
              <a:t>15/07/2019</a:t>
            </a:r>
          </a:p>
        </p:txBody>
      </p:sp>
      <p:sp>
        <p:nvSpPr>
          <p:cNvPr id="18" name="Slide Number Placeholder 17"/>
          <p:cNvSpPr>
            <a:spLocks noGrp="1"/>
          </p:cNvSpPr>
          <p:nvPr>
            <p:ph type="sldNum" sz="quarter" idx="12"/>
          </p:nvPr>
        </p:nvSpPr>
        <p:spPr/>
        <p:txBody>
          <a:bodyPr/>
          <a:lstStyle/>
          <a:p>
            <a:fld id="{F1960344-39D4-4CC6-A6E5-83560A7BEA63}" type="slidenum">
              <a:rPr lang="en-US" smtClean="0"/>
              <a:t>22</a:t>
            </a:fld>
            <a:endParaRPr lang="en-US"/>
          </a:p>
        </p:txBody>
      </p:sp>
    </p:spTree>
    <p:extLst>
      <p:ext uri="{BB962C8B-B14F-4D97-AF65-F5344CB8AC3E}">
        <p14:creationId xmlns:p14="http://schemas.microsoft.com/office/powerpoint/2010/main" val="160042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latin typeface="Calibri Light" panose="020F0302020204030204" pitchFamily="34" charset="0"/>
                <a:cs typeface="Calibri Light" panose="020F0302020204030204" pitchFamily="34" charset="0"/>
              </a:rPr>
              <a:t>Conclusions</a:t>
            </a:r>
          </a:p>
        </p:txBody>
      </p:sp>
      <p:sp>
        <p:nvSpPr>
          <p:cNvPr id="3" name="Subtitle 2"/>
          <p:cNvSpPr>
            <a:spLocks noGrp="1"/>
          </p:cNvSpPr>
          <p:nvPr>
            <p:ph type="body" idx="1"/>
          </p:nvPr>
        </p:nvSpPr>
        <p:spPr>
          <a:solidFill>
            <a:schemeClr val="bg1"/>
          </a:solidFill>
        </p:spPr>
        <p:txBody>
          <a:bodyPr>
            <a:noAutofit/>
          </a:bodyPr>
          <a:lstStyle/>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p>
          <a:p>
            <a:pPr marL="342900" indent="-342900" algn="l">
              <a:buFont typeface="Arial" panose="020B0604020202020204" pitchFamily="34" charset="0"/>
              <a:buChar char="•"/>
            </a:pPr>
            <a:endParaRPr lang="en-US" sz="1800" dirty="0">
              <a:solidFill>
                <a:schemeClr val="tx1"/>
              </a:solidFill>
            </a:endParaRPr>
          </a:p>
          <a:p>
            <a:pPr algn="l"/>
            <a:endParaRPr lang="en-US" sz="1800" dirty="0">
              <a:solidFill>
                <a:schemeClr val="tx1"/>
              </a:solidFill>
            </a:endParaRPr>
          </a:p>
          <a:p>
            <a:pPr algn="l"/>
            <a:endParaRPr lang="en-US" sz="1800" b="1" dirty="0">
              <a:solidFill>
                <a:schemeClr val="tx1"/>
              </a:solidFill>
            </a:endParaRPr>
          </a:p>
        </p:txBody>
      </p:sp>
      <p:sp>
        <p:nvSpPr>
          <p:cNvPr id="10" name="Content Placeholder 9">
            <a:extLst>
              <a:ext uri="{FF2B5EF4-FFF2-40B4-BE49-F238E27FC236}">
                <a16:creationId xmlns:a16="http://schemas.microsoft.com/office/drawing/2014/main" xmlns="" id="{6C8A0578-BF0A-4FC8-9626-084723ED8318}"/>
              </a:ext>
            </a:extLst>
          </p:cNvPr>
          <p:cNvSpPr>
            <a:spLocks noGrp="1"/>
          </p:cNvSpPr>
          <p:nvPr>
            <p:ph sz="half" idx="2"/>
          </p:nvPr>
        </p:nvSpPr>
        <p:spPr>
          <a:xfrm>
            <a:off x="457200" y="4683125"/>
            <a:ext cx="4040188" cy="1443037"/>
          </a:xfrm>
        </p:spPr>
        <p:txBody>
          <a:bodyPr>
            <a:normAutofit/>
          </a:bodyPr>
          <a:lstStyle/>
          <a:p>
            <a:r>
              <a:rPr lang="en-US" sz="1800" dirty="0"/>
              <a:t>Plot between Austria &amp; Total Balkan count for the original data</a:t>
            </a:r>
          </a:p>
        </p:txBody>
      </p:sp>
      <p:sp>
        <p:nvSpPr>
          <p:cNvPr id="11" name="Text Placeholder 10">
            <a:extLst>
              <a:ext uri="{FF2B5EF4-FFF2-40B4-BE49-F238E27FC236}">
                <a16:creationId xmlns:a16="http://schemas.microsoft.com/office/drawing/2014/main" xmlns="" id="{792880CE-F07F-49DC-A178-CDF7EB31383F}"/>
              </a:ext>
            </a:extLst>
          </p:cNvPr>
          <p:cNvSpPr>
            <a:spLocks noGrp="1"/>
          </p:cNvSpPr>
          <p:nvPr>
            <p:ph type="body" sz="quarter" idx="3"/>
          </p:nvPr>
        </p:nvSpPr>
        <p:spPr/>
        <p:txBody>
          <a:bodyPr/>
          <a:lstStyle/>
          <a:p>
            <a:endParaRPr lang="en-US"/>
          </a:p>
        </p:txBody>
      </p:sp>
      <p:sp>
        <p:nvSpPr>
          <p:cNvPr id="12" name="Content Placeholder 11">
            <a:extLst>
              <a:ext uri="{FF2B5EF4-FFF2-40B4-BE49-F238E27FC236}">
                <a16:creationId xmlns:a16="http://schemas.microsoft.com/office/drawing/2014/main" xmlns="" id="{90258C6C-ED71-4BA6-B376-2DB148642537}"/>
              </a:ext>
            </a:extLst>
          </p:cNvPr>
          <p:cNvSpPr>
            <a:spLocks noGrp="1"/>
          </p:cNvSpPr>
          <p:nvPr>
            <p:ph sz="quarter" idx="4"/>
          </p:nvPr>
        </p:nvSpPr>
        <p:spPr>
          <a:xfrm>
            <a:off x="4645025" y="4683125"/>
            <a:ext cx="4041775" cy="1443037"/>
          </a:xfrm>
        </p:spPr>
        <p:txBody>
          <a:bodyPr/>
          <a:lstStyle/>
          <a:p>
            <a:r>
              <a:rPr lang="en-US" sz="1800" dirty="0"/>
              <a:t>Weekly plot between Austria &amp; Total Balkan count for the predicted data</a:t>
            </a:r>
          </a:p>
          <a:p>
            <a:endParaRPr lang="en-US" dirty="0"/>
          </a:p>
        </p:txBody>
      </p:sp>
      <p:sp>
        <p:nvSpPr>
          <p:cNvPr id="17" name="Date Placeholder 16"/>
          <p:cNvSpPr>
            <a:spLocks noGrp="1"/>
          </p:cNvSpPr>
          <p:nvPr>
            <p:ph type="dt" sz="half" idx="10"/>
          </p:nvPr>
        </p:nvSpPr>
        <p:spPr/>
        <p:txBody>
          <a:bodyPr/>
          <a:lstStyle/>
          <a:p>
            <a:r>
              <a:rPr lang="en-US" dirty="0"/>
              <a:t>15/07/2019</a:t>
            </a:r>
          </a:p>
        </p:txBody>
      </p:sp>
      <p:sp>
        <p:nvSpPr>
          <p:cNvPr id="18" name="Slide Number Placeholder 17"/>
          <p:cNvSpPr>
            <a:spLocks noGrp="1"/>
          </p:cNvSpPr>
          <p:nvPr>
            <p:ph type="sldNum" sz="quarter" idx="12"/>
          </p:nvPr>
        </p:nvSpPr>
        <p:spPr/>
        <p:txBody>
          <a:bodyPr/>
          <a:lstStyle/>
          <a:p>
            <a:fld id="{F1960344-39D4-4CC6-A6E5-83560A7BEA63}" type="slidenum">
              <a:rPr lang="en-US" smtClean="0"/>
              <a:t>23</a:t>
            </a:fld>
            <a:endParaRPr lang="en-US"/>
          </a:p>
        </p:txBody>
      </p:sp>
      <p:sp>
        <p:nvSpPr>
          <p:cNvPr id="5" name="Rectangle 4"/>
          <p:cNvSpPr/>
          <p:nvPr/>
        </p:nvSpPr>
        <p:spPr>
          <a:xfrm>
            <a:off x="0" y="1143000"/>
            <a:ext cx="9143999" cy="228600"/>
          </a:xfrm>
          <a:prstGeom prst="rect">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pic>
        <p:nvPicPr>
          <p:cNvPr id="8" name="Picture 7">
            <a:extLst>
              <a:ext uri="{FF2B5EF4-FFF2-40B4-BE49-F238E27FC236}">
                <a16:creationId xmlns:a16="http://schemas.microsoft.com/office/drawing/2014/main" xmlns="" id="{6AF9335D-C9EF-4423-B296-BCB5297CBDF4}"/>
              </a:ext>
            </a:extLst>
          </p:cNvPr>
          <p:cNvPicPr>
            <a:picLocks noChangeAspect="1"/>
          </p:cNvPicPr>
          <p:nvPr/>
        </p:nvPicPr>
        <p:blipFill>
          <a:blip r:embed="rId3"/>
          <a:stretch>
            <a:fillRect/>
          </a:stretch>
        </p:blipFill>
        <p:spPr>
          <a:xfrm>
            <a:off x="152400" y="1524000"/>
            <a:ext cx="4124325" cy="2893591"/>
          </a:xfrm>
          <a:prstGeom prst="rect">
            <a:avLst/>
          </a:prstGeom>
        </p:spPr>
      </p:pic>
      <p:pic>
        <p:nvPicPr>
          <p:cNvPr id="9" name="Picture 8">
            <a:extLst>
              <a:ext uri="{FF2B5EF4-FFF2-40B4-BE49-F238E27FC236}">
                <a16:creationId xmlns:a16="http://schemas.microsoft.com/office/drawing/2014/main" xmlns="" id="{FF239D8D-56C6-419F-B12A-30802F00FB12}"/>
              </a:ext>
            </a:extLst>
          </p:cNvPr>
          <p:cNvPicPr>
            <a:picLocks noChangeAspect="1"/>
          </p:cNvPicPr>
          <p:nvPr/>
        </p:nvPicPr>
        <p:blipFill>
          <a:blip r:embed="rId4"/>
          <a:stretch>
            <a:fillRect/>
          </a:stretch>
        </p:blipFill>
        <p:spPr>
          <a:xfrm>
            <a:off x="4495800" y="1447798"/>
            <a:ext cx="4267200" cy="3245179"/>
          </a:xfrm>
          <a:prstGeom prst="rect">
            <a:avLst/>
          </a:prstGeom>
        </p:spPr>
      </p:pic>
    </p:spTree>
    <p:extLst>
      <p:ext uri="{BB962C8B-B14F-4D97-AF65-F5344CB8AC3E}">
        <p14:creationId xmlns:p14="http://schemas.microsoft.com/office/powerpoint/2010/main" val="2537328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latin typeface="Calibri Light" panose="020F0302020204030204" pitchFamily="34" charset="0"/>
                <a:cs typeface="Calibri Light" panose="020F0302020204030204" pitchFamily="34" charset="0"/>
              </a:rPr>
              <a:t>Conclusions</a:t>
            </a:r>
          </a:p>
        </p:txBody>
      </p:sp>
      <p:sp>
        <p:nvSpPr>
          <p:cNvPr id="3" name="Subtitle 2"/>
          <p:cNvSpPr>
            <a:spLocks noGrp="1"/>
          </p:cNvSpPr>
          <p:nvPr>
            <p:ph type="body" idx="1"/>
          </p:nvPr>
        </p:nvSpPr>
        <p:spPr>
          <a:solidFill>
            <a:schemeClr val="bg1"/>
          </a:solidFill>
        </p:spPr>
        <p:txBody>
          <a:bodyPr>
            <a:noAutofit/>
          </a:bodyPr>
          <a:lstStyle/>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p>
          <a:p>
            <a:pPr marL="342900" indent="-342900" algn="l">
              <a:buFont typeface="Arial" panose="020B0604020202020204" pitchFamily="34" charset="0"/>
              <a:buChar char="•"/>
            </a:pPr>
            <a:endParaRPr lang="en-US" sz="1800" dirty="0">
              <a:solidFill>
                <a:schemeClr val="tx1"/>
              </a:solidFill>
            </a:endParaRPr>
          </a:p>
          <a:p>
            <a:pPr algn="l"/>
            <a:endParaRPr lang="en-US" sz="1800" dirty="0">
              <a:solidFill>
                <a:schemeClr val="tx1"/>
              </a:solidFill>
            </a:endParaRPr>
          </a:p>
          <a:p>
            <a:pPr algn="l"/>
            <a:endParaRPr lang="en-US" sz="1800" b="1" dirty="0">
              <a:solidFill>
                <a:schemeClr val="tx1"/>
              </a:solidFill>
            </a:endParaRPr>
          </a:p>
        </p:txBody>
      </p:sp>
      <p:sp>
        <p:nvSpPr>
          <p:cNvPr id="12" name="Content Placeholder 11">
            <a:extLst>
              <a:ext uri="{FF2B5EF4-FFF2-40B4-BE49-F238E27FC236}">
                <a16:creationId xmlns:a16="http://schemas.microsoft.com/office/drawing/2014/main" xmlns="" id="{90258C6C-ED71-4BA6-B376-2DB148642537}"/>
              </a:ext>
            </a:extLst>
          </p:cNvPr>
          <p:cNvSpPr>
            <a:spLocks noGrp="1"/>
          </p:cNvSpPr>
          <p:nvPr>
            <p:ph sz="quarter" idx="4"/>
          </p:nvPr>
        </p:nvSpPr>
        <p:spPr>
          <a:xfrm>
            <a:off x="1120775" y="4683125"/>
            <a:ext cx="7566026" cy="1443037"/>
          </a:xfrm>
        </p:spPr>
        <p:txBody>
          <a:bodyPr>
            <a:normAutofit/>
          </a:bodyPr>
          <a:lstStyle/>
          <a:p>
            <a:pPr marL="0" indent="0">
              <a:buNone/>
            </a:pPr>
            <a:r>
              <a:rPr lang="de-DE" sz="1800" dirty="0"/>
              <a:t>Corelation between countries with original data.</a:t>
            </a:r>
            <a:endParaRPr lang="en-US" sz="1800" dirty="0"/>
          </a:p>
        </p:txBody>
      </p:sp>
      <p:sp>
        <p:nvSpPr>
          <p:cNvPr id="17" name="Date Placeholder 16"/>
          <p:cNvSpPr>
            <a:spLocks noGrp="1"/>
          </p:cNvSpPr>
          <p:nvPr>
            <p:ph type="dt" sz="half" idx="10"/>
          </p:nvPr>
        </p:nvSpPr>
        <p:spPr/>
        <p:txBody>
          <a:bodyPr/>
          <a:lstStyle/>
          <a:p>
            <a:r>
              <a:rPr lang="en-US" dirty="0"/>
              <a:t>15/07/2019</a:t>
            </a:r>
          </a:p>
        </p:txBody>
      </p:sp>
      <p:sp>
        <p:nvSpPr>
          <p:cNvPr id="18" name="Slide Number Placeholder 17"/>
          <p:cNvSpPr>
            <a:spLocks noGrp="1"/>
          </p:cNvSpPr>
          <p:nvPr>
            <p:ph type="sldNum" sz="quarter" idx="12"/>
          </p:nvPr>
        </p:nvSpPr>
        <p:spPr/>
        <p:txBody>
          <a:bodyPr/>
          <a:lstStyle/>
          <a:p>
            <a:fld id="{F1960344-39D4-4CC6-A6E5-83560A7BEA63}" type="slidenum">
              <a:rPr lang="en-US" smtClean="0"/>
              <a:t>24</a:t>
            </a:fld>
            <a:endParaRPr lang="en-US"/>
          </a:p>
        </p:txBody>
      </p:sp>
      <p:sp>
        <p:nvSpPr>
          <p:cNvPr id="5" name="Rectangle 4"/>
          <p:cNvSpPr/>
          <p:nvPr/>
        </p:nvSpPr>
        <p:spPr>
          <a:xfrm>
            <a:off x="0" y="1143000"/>
            <a:ext cx="9143999" cy="228600"/>
          </a:xfrm>
          <a:prstGeom prst="rect">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pic>
        <p:nvPicPr>
          <p:cNvPr id="7" name="Picture 6"/>
          <p:cNvPicPr>
            <a:picLocks noChangeAspect="1"/>
          </p:cNvPicPr>
          <p:nvPr/>
        </p:nvPicPr>
        <p:blipFill>
          <a:blip r:embed="rId3"/>
          <a:stretch>
            <a:fillRect/>
          </a:stretch>
        </p:blipFill>
        <p:spPr>
          <a:xfrm>
            <a:off x="990600" y="1756088"/>
            <a:ext cx="7178675" cy="2784162"/>
          </a:xfrm>
          <a:prstGeom prst="rect">
            <a:avLst/>
          </a:prstGeom>
        </p:spPr>
      </p:pic>
    </p:spTree>
    <p:extLst>
      <p:ext uri="{BB962C8B-B14F-4D97-AF65-F5344CB8AC3E}">
        <p14:creationId xmlns:p14="http://schemas.microsoft.com/office/powerpoint/2010/main" val="3494208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latin typeface="Calibri Light" panose="020F0302020204030204" pitchFamily="34" charset="0"/>
                <a:cs typeface="Calibri Light" panose="020F0302020204030204" pitchFamily="34" charset="0"/>
              </a:rPr>
              <a:t>Conclusions</a:t>
            </a:r>
          </a:p>
        </p:txBody>
      </p:sp>
      <p:sp>
        <p:nvSpPr>
          <p:cNvPr id="3" name="Subtitle 2"/>
          <p:cNvSpPr>
            <a:spLocks noGrp="1"/>
          </p:cNvSpPr>
          <p:nvPr>
            <p:ph type="body" idx="1"/>
          </p:nvPr>
        </p:nvSpPr>
        <p:spPr>
          <a:solidFill>
            <a:schemeClr val="bg1"/>
          </a:solidFill>
        </p:spPr>
        <p:txBody>
          <a:bodyPr>
            <a:noAutofit/>
          </a:bodyPr>
          <a:lstStyle/>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p>
          <a:p>
            <a:pPr marL="342900" indent="-342900" algn="l">
              <a:buFont typeface="Arial" panose="020B0604020202020204" pitchFamily="34" charset="0"/>
              <a:buChar char="•"/>
            </a:pPr>
            <a:endParaRPr lang="en-US" sz="1800" dirty="0">
              <a:solidFill>
                <a:schemeClr val="tx1"/>
              </a:solidFill>
            </a:endParaRPr>
          </a:p>
          <a:p>
            <a:pPr algn="l"/>
            <a:endParaRPr lang="en-US" sz="1800" dirty="0">
              <a:solidFill>
                <a:schemeClr val="tx1"/>
              </a:solidFill>
            </a:endParaRPr>
          </a:p>
          <a:p>
            <a:pPr algn="l"/>
            <a:endParaRPr lang="en-US" sz="1800" b="1" dirty="0">
              <a:solidFill>
                <a:schemeClr val="tx1"/>
              </a:solidFill>
            </a:endParaRPr>
          </a:p>
        </p:txBody>
      </p:sp>
      <p:sp>
        <p:nvSpPr>
          <p:cNvPr id="10" name="Content Placeholder 9">
            <a:extLst>
              <a:ext uri="{FF2B5EF4-FFF2-40B4-BE49-F238E27FC236}">
                <a16:creationId xmlns:a16="http://schemas.microsoft.com/office/drawing/2014/main" xmlns="" id="{6C8A0578-BF0A-4FC8-9626-084723ED8318}"/>
              </a:ext>
            </a:extLst>
          </p:cNvPr>
          <p:cNvSpPr>
            <a:spLocks noGrp="1"/>
          </p:cNvSpPr>
          <p:nvPr>
            <p:ph sz="half" idx="2"/>
          </p:nvPr>
        </p:nvSpPr>
        <p:spPr>
          <a:xfrm>
            <a:off x="457200" y="4683125"/>
            <a:ext cx="7620000" cy="1443037"/>
          </a:xfrm>
        </p:spPr>
        <p:txBody>
          <a:bodyPr>
            <a:normAutofit/>
          </a:bodyPr>
          <a:lstStyle/>
          <a:p>
            <a:pPr marL="0" indent="0">
              <a:buNone/>
            </a:pPr>
            <a:r>
              <a:rPr lang="de-DE" sz="1800" dirty="0"/>
              <a:t> Corelation between contries with predicted values. </a:t>
            </a:r>
            <a:endParaRPr lang="en-US" sz="1800" dirty="0"/>
          </a:p>
        </p:txBody>
      </p:sp>
      <p:sp>
        <p:nvSpPr>
          <p:cNvPr id="17" name="Date Placeholder 16"/>
          <p:cNvSpPr>
            <a:spLocks noGrp="1"/>
          </p:cNvSpPr>
          <p:nvPr>
            <p:ph type="dt" sz="half" idx="10"/>
          </p:nvPr>
        </p:nvSpPr>
        <p:spPr/>
        <p:txBody>
          <a:bodyPr/>
          <a:lstStyle/>
          <a:p>
            <a:r>
              <a:rPr lang="en-US" dirty="0"/>
              <a:t>15/07/2019</a:t>
            </a:r>
          </a:p>
        </p:txBody>
      </p:sp>
      <p:sp>
        <p:nvSpPr>
          <p:cNvPr id="18" name="Slide Number Placeholder 17"/>
          <p:cNvSpPr>
            <a:spLocks noGrp="1"/>
          </p:cNvSpPr>
          <p:nvPr>
            <p:ph type="sldNum" sz="quarter" idx="12"/>
          </p:nvPr>
        </p:nvSpPr>
        <p:spPr/>
        <p:txBody>
          <a:bodyPr/>
          <a:lstStyle/>
          <a:p>
            <a:fld id="{F1960344-39D4-4CC6-A6E5-83560A7BEA63}" type="slidenum">
              <a:rPr lang="en-US" smtClean="0"/>
              <a:t>25</a:t>
            </a:fld>
            <a:endParaRPr lang="en-US"/>
          </a:p>
        </p:txBody>
      </p:sp>
      <p:sp>
        <p:nvSpPr>
          <p:cNvPr id="5" name="Rectangle 4"/>
          <p:cNvSpPr/>
          <p:nvPr/>
        </p:nvSpPr>
        <p:spPr>
          <a:xfrm>
            <a:off x="0" y="1143000"/>
            <a:ext cx="9143999" cy="228600"/>
          </a:xfrm>
          <a:prstGeom prst="rect">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pic>
        <p:nvPicPr>
          <p:cNvPr id="4" name="Picture 3"/>
          <p:cNvPicPr>
            <a:picLocks noChangeAspect="1"/>
          </p:cNvPicPr>
          <p:nvPr/>
        </p:nvPicPr>
        <p:blipFill>
          <a:blip r:embed="rId3"/>
          <a:stretch>
            <a:fillRect/>
          </a:stretch>
        </p:blipFill>
        <p:spPr>
          <a:xfrm>
            <a:off x="928254" y="1658938"/>
            <a:ext cx="7219755" cy="2978149"/>
          </a:xfrm>
          <a:prstGeom prst="rect">
            <a:avLst/>
          </a:prstGeom>
        </p:spPr>
      </p:pic>
    </p:spTree>
    <p:extLst>
      <p:ext uri="{BB962C8B-B14F-4D97-AF65-F5344CB8AC3E}">
        <p14:creationId xmlns:p14="http://schemas.microsoft.com/office/powerpoint/2010/main" val="111196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0" y="0"/>
            <a:ext cx="91432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800" b="1" strike="noStrike" spc="-1" dirty="0">
                <a:solidFill>
                  <a:srgbClr val="000000"/>
                </a:solidFill>
                <a:latin typeface="Calibri Light" panose="020F0302020204030204" pitchFamily="34" charset="0"/>
                <a:cs typeface="Calibri Light" panose="020F0302020204030204" pitchFamily="34" charset="0"/>
              </a:rPr>
              <a:t>Data preparation, Proposed</a:t>
            </a:r>
            <a:r>
              <a:rPr dirty="0">
                <a:latin typeface="Calibri Light" panose="020F0302020204030204" pitchFamily="34" charset="0"/>
                <a:cs typeface="Calibri Light" panose="020F0302020204030204" pitchFamily="34" charset="0"/>
              </a:rPr>
              <a:t/>
            </a:r>
            <a:br>
              <a:rPr dirty="0">
                <a:latin typeface="Calibri Light" panose="020F0302020204030204" pitchFamily="34" charset="0"/>
                <a:cs typeface="Calibri Light" panose="020F0302020204030204" pitchFamily="34" charset="0"/>
              </a:rPr>
            </a:br>
            <a:r>
              <a:rPr lang="en-US" sz="2800" b="1" strike="noStrike" spc="-1" dirty="0">
                <a:solidFill>
                  <a:srgbClr val="000000"/>
                </a:solidFill>
                <a:latin typeface="Calibri Light" panose="020F0302020204030204" pitchFamily="34" charset="0"/>
                <a:cs typeface="Calibri Light" panose="020F0302020204030204" pitchFamily="34" charset="0"/>
              </a:rPr>
              <a:t>solution and evaluation</a:t>
            </a:r>
            <a:endParaRPr lang="en-US" sz="2800" b="0" strike="noStrike" spc="-1" dirty="0">
              <a:latin typeface="Calibri Light" panose="020F0302020204030204" pitchFamily="34" charset="0"/>
              <a:cs typeface="Calibri Light" panose="020F0302020204030204" pitchFamily="34" charset="0"/>
            </a:endParaRPr>
          </a:p>
        </p:txBody>
      </p:sp>
      <p:sp>
        <p:nvSpPr>
          <p:cNvPr id="52" name="CustomShape 2"/>
          <p:cNvSpPr/>
          <p:nvPr/>
        </p:nvSpPr>
        <p:spPr>
          <a:xfrm>
            <a:off x="0" y="1523880"/>
            <a:ext cx="9115560" cy="525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Bef>
                <a:spcPts val="400"/>
              </a:spcBef>
            </a:pPr>
            <a:r>
              <a:rPr lang="en-US" b="0" strike="noStrike" spc="-1" dirty="0">
                <a:solidFill>
                  <a:srgbClr val="000000"/>
                </a:solidFill>
                <a:latin typeface="Calibri" panose="020F0502020204030204" pitchFamily="34" charset="0"/>
                <a:cs typeface="Calibri" panose="020F0502020204030204" pitchFamily="34" charset="0"/>
              </a:rPr>
              <a:t> </a:t>
            </a:r>
          </a:p>
          <a:p>
            <a:pPr algn="just">
              <a:lnSpc>
                <a:spcPct val="100000"/>
              </a:lnSpc>
              <a:spcBef>
                <a:spcPts val="400"/>
              </a:spcBef>
            </a:pPr>
            <a:r>
              <a:rPr lang="en-US" b="1" strike="noStrike" spc="-1" dirty="0">
                <a:solidFill>
                  <a:srgbClr val="000000"/>
                </a:solidFill>
                <a:latin typeface="Calibri" panose="020F0502020204030204" pitchFamily="34" charset="0"/>
                <a:cs typeface="Calibri" panose="020F0502020204030204" pitchFamily="34" charset="0"/>
              </a:rPr>
              <a:t>Analysis and observations from the dataset :</a:t>
            </a:r>
          </a:p>
          <a:p>
            <a:pPr algn="just">
              <a:lnSpc>
                <a:spcPct val="100000"/>
              </a:lnSpc>
              <a:spcBef>
                <a:spcPts val="400"/>
              </a:spcBef>
            </a:pPr>
            <a:endParaRPr lang="en-US" b="0" strike="noStrike" spc="-1" dirty="0">
              <a:latin typeface="Calibri" panose="020F0502020204030204" pitchFamily="34" charset="0"/>
              <a:cs typeface="Calibri" panose="020F0502020204030204" pitchFamily="34" charset="0"/>
            </a:endParaRPr>
          </a:p>
          <a:p>
            <a:pPr algn="just">
              <a:lnSpc>
                <a:spcPct val="100000"/>
              </a:lnSpc>
              <a:spcBef>
                <a:spcPts val="400"/>
              </a:spcBef>
            </a:pPr>
            <a:r>
              <a:rPr lang="en-US" b="0" strike="noStrike" spc="-1" dirty="0">
                <a:solidFill>
                  <a:srgbClr val="000000"/>
                </a:solidFill>
                <a:latin typeface="Calibri" panose="020F0502020204030204" pitchFamily="34" charset="0"/>
                <a:cs typeface="Calibri" panose="020F0502020204030204" pitchFamily="34" charset="0"/>
              </a:rPr>
              <a:t>1. The number of refugee inflow increased exponentially from the month of July to August.</a:t>
            </a:r>
            <a:endParaRPr lang="en-US" b="0" strike="noStrike" spc="-1" dirty="0">
              <a:latin typeface="Calibri" panose="020F0502020204030204" pitchFamily="34" charset="0"/>
              <a:cs typeface="Calibri" panose="020F0502020204030204" pitchFamily="34" charset="0"/>
            </a:endParaRPr>
          </a:p>
          <a:p>
            <a:pPr algn="just">
              <a:lnSpc>
                <a:spcPct val="100000"/>
              </a:lnSpc>
              <a:spcBef>
                <a:spcPts val="400"/>
              </a:spcBef>
            </a:pPr>
            <a:endParaRPr lang="en-US" b="0" strike="noStrike" spc="-1" dirty="0">
              <a:latin typeface="Calibri" panose="020F0502020204030204" pitchFamily="34" charset="0"/>
              <a:cs typeface="Calibri" panose="020F0502020204030204" pitchFamily="34" charset="0"/>
            </a:endParaRPr>
          </a:p>
          <a:p>
            <a:pPr algn="just">
              <a:lnSpc>
                <a:spcPct val="100000"/>
              </a:lnSpc>
              <a:spcBef>
                <a:spcPts val="400"/>
              </a:spcBef>
            </a:pPr>
            <a:r>
              <a:rPr lang="en-US" b="0" strike="noStrike" spc="-1" dirty="0">
                <a:solidFill>
                  <a:srgbClr val="000000"/>
                </a:solidFill>
                <a:latin typeface="Calibri" panose="020F0502020204030204" pitchFamily="34" charset="0"/>
                <a:cs typeface="Calibri" panose="020F0502020204030204" pitchFamily="34" charset="0"/>
              </a:rPr>
              <a:t>2. For all the countries the refugee inflow is the least or near to zero during the month of March      till May.</a:t>
            </a:r>
            <a:endParaRPr lang="en-US" b="0" strike="noStrike" spc="-1" dirty="0">
              <a:latin typeface="Calibri" panose="020F0502020204030204" pitchFamily="34" charset="0"/>
              <a:cs typeface="Calibri" panose="020F0502020204030204" pitchFamily="34" charset="0"/>
            </a:endParaRPr>
          </a:p>
          <a:p>
            <a:pPr algn="just">
              <a:lnSpc>
                <a:spcPct val="100000"/>
              </a:lnSpc>
              <a:spcBef>
                <a:spcPts val="400"/>
              </a:spcBef>
            </a:pPr>
            <a:endParaRPr lang="en-US" b="0" strike="noStrike" spc="-1" dirty="0">
              <a:latin typeface="Calibri" panose="020F0502020204030204" pitchFamily="34" charset="0"/>
              <a:cs typeface="Calibri" panose="020F0502020204030204" pitchFamily="34" charset="0"/>
            </a:endParaRPr>
          </a:p>
          <a:p>
            <a:pPr algn="just">
              <a:lnSpc>
                <a:spcPct val="100000"/>
              </a:lnSpc>
              <a:spcBef>
                <a:spcPts val="400"/>
              </a:spcBef>
            </a:pPr>
            <a:r>
              <a:rPr lang="en-US" b="0" strike="noStrike" spc="-1" dirty="0">
                <a:solidFill>
                  <a:srgbClr val="000000"/>
                </a:solidFill>
                <a:latin typeface="Calibri" panose="020F0502020204030204" pitchFamily="34" charset="0"/>
                <a:cs typeface="Calibri" panose="020F0502020204030204" pitchFamily="34" charset="0"/>
              </a:rPr>
              <a:t>3. The month of October has the maximum refugees incoming to all the countries.</a:t>
            </a:r>
            <a:endParaRPr lang="en-US" b="0" strike="noStrike" spc="-1" dirty="0">
              <a:latin typeface="Calibri" panose="020F0502020204030204" pitchFamily="34" charset="0"/>
              <a:cs typeface="Calibri" panose="020F0502020204030204" pitchFamily="34" charset="0"/>
            </a:endParaRPr>
          </a:p>
          <a:p>
            <a:pPr algn="just">
              <a:lnSpc>
                <a:spcPct val="100000"/>
              </a:lnSpc>
              <a:spcBef>
                <a:spcPts val="400"/>
              </a:spcBef>
            </a:pPr>
            <a:endParaRPr lang="en-US" b="0" strike="noStrike" spc="-1" dirty="0">
              <a:latin typeface="Calibri" panose="020F0502020204030204" pitchFamily="34" charset="0"/>
              <a:cs typeface="Calibri" panose="020F0502020204030204" pitchFamily="34" charset="0"/>
            </a:endParaRPr>
          </a:p>
        </p:txBody>
      </p:sp>
      <p:sp>
        <p:nvSpPr>
          <p:cNvPr id="53" name="CustomShape 3"/>
          <p:cNvSpPr/>
          <p:nvPr/>
        </p:nvSpPr>
        <p:spPr>
          <a:xfrm>
            <a:off x="0" y="1143000"/>
            <a:ext cx="9143280" cy="227880"/>
          </a:xfrm>
          <a:prstGeom prst="rect">
            <a:avLst/>
          </a:prstGeom>
          <a:solidFill>
            <a:srgbClr val="FF9900"/>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55" name="CustomShape 4"/>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dirty="0">
                <a:solidFill>
                  <a:srgbClr val="8B8B8B"/>
                </a:solidFill>
                <a:latin typeface="Calibri"/>
              </a:rPr>
              <a:t>15/07/2019</a:t>
            </a:r>
            <a:endParaRPr lang="en-US" sz="1200" b="0" strike="noStrike" spc="-1" dirty="0">
              <a:latin typeface="Arial"/>
            </a:endParaRPr>
          </a:p>
        </p:txBody>
      </p:sp>
      <p:sp>
        <p:nvSpPr>
          <p:cNvPr id="56" name="CustomShape 5"/>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9B81D14-9D28-472C-B0EB-8071E7AB41A7}" type="slidenum">
              <a:rPr lang="en-US" sz="1200" b="0" strike="noStrike" spc="-1">
                <a:solidFill>
                  <a:srgbClr val="8B8B8B"/>
                </a:solidFill>
                <a:latin typeface="Calibri"/>
              </a:rPr>
              <a:t>3</a:t>
            </a:fld>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0" y="0"/>
            <a:ext cx="91432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800" b="1" strike="noStrike" spc="-1" dirty="0">
                <a:solidFill>
                  <a:srgbClr val="000000"/>
                </a:solidFill>
                <a:latin typeface="Calibri Light" panose="020F0302020204030204" pitchFamily="34" charset="0"/>
                <a:cs typeface="Calibri Light" panose="020F0302020204030204" pitchFamily="34" charset="0"/>
              </a:rPr>
              <a:t>Data preparation, Proposed </a:t>
            </a:r>
            <a:r>
              <a:rPr sz="2800" dirty="0">
                <a:latin typeface="Calibri Light" panose="020F0302020204030204" pitchFamily="34" charset="0"/>
                <a:cs typeface="Calibri Light" panose="020F0302020204030204" pitchFamily="34" charset="0"/>
              </a:rPr>
              <a:t/>
            </a:r>
            <a:br>
              <a:rPr sz="2800" dirty="0">
                <a:latin typeface="Calibri Light" panose="020F0302020204030204" pitchFamily="34" charset="0"/>
                <a:cs typeface="Calibri Light" panose="020F0302020204030204" pitchFamily="34" charset="0"/>
              </a:rPr>
            </a:br>
            <a:r>
              <a:rPr lang="en-US" sz="2800" b="1" strike="noStrike" spc="-1" dirty="0">
                <a:solidFill>
                  <a:srgbClr val="000000"/>
                </a:solidFill>
                <a:latin typeface="Calibri Light" panose="020F0302020204030204" pitchFamily="34" charset="0"/>
                <a:cs typeface="Calibri Light" panose="020F0302020204030204" pitchFamily="34" charset="0"/>
              </a:rPr>
              <a:t>solution and evaluation</a:t>
            </a:r>
            <a:endParaRPr lang="en-US" sz="2800" b="0" strike="noStrike" spc="-1" dirty="0">
              <a:latin typeface="Calibri Light" panose="020F0302020204030204" pitchFamily="34" charset="0"/>
              <a:cs typeface="Calibri Light" panose="020F0302020204030204" pitchFamily="34" charset="0"/>
            </a:endParaRPr>
          </a:p>
        </p:txBody>
      </p:sp>
      <p:sp>
        <p:nvSpPr>
          <p:cNvPr id="58" name="CustomShape 2"/>
          <p:cNvSpPr/>
          <p:nvPr/>
        </p:nvSpPr>
        <p:spPr>
          <a:xfrm>
            <a:off x="0" y="1326240"/>
            <a:ext cx="9115560" cy="553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400"/>
              </a:spcBef>
            </a:pPr>
            <a:endParaRPr lang="en-US" strike="noStrike" spc="-1" dirty="0">
              <a:solidFill>
                <a:srgbClr val="000000"/>
              </a:solidFill>
              <a:latin typeface="Calibri"/>
            </a:endParaRPr>
          </a:p>
          <a:p>
            <a:pPr>
              <a:lnSpc>
                <a:spcPct val="100000"/>
              </a:lnSpc>
              <a:spcBef>
                <a:spcPts val="400"/>
              </a:spcBef>
            </a:pPr>
            <a:r>
              <a:rPr lang="en-US" strike="noStrike" spc="-1" dirty="0">
                <a:solidFill>
                  <a:srgbClr val="000000"/>
                </a:solidFill>
                <a:latin typeface="Calibri"/>
              </a:rPr>
              <a:t>Workflow to be followed </a:t>
            </a:r>
            <a:r>
              <a:rPr lang="en-US" b="1" strike="noStrike" spc="-1" dirty="0">
                <a:solidFill>
                  <a:srgbClr val="000000"/>
                </a:solidFill>
                <a:latin typeface="Calibri"/>
              </a:rPr>
              <a:t>:</a:t>
            </a:r>
            <a:endParaRPr lang="en-US" b="0" strike="noStrike" spc="-1" dirty="0">
              <a:latin typeface="Arial"/>
            </a:endParaRPr>
          </a:p>
        </p:txBody>
      </p:sp>
      <p:sp>
        <p:nvSpPr>
          <p:cNvPr id="59" name="CustomShape 3"/>
          <p:cNvSpPr/>
          <p:nvPr/>
        </p:nvSpPr>
        <p:spPr>
          <a:xfrm>
            <a:off x="0" y="1097280"/>
            <a:ext cx="9143280" cy="227880"/>
          </a:xfrm>
          <a:prstGeom prst="rect">
            <a:avLst/>
          </a:prstGeom>
          <a:solidFill>
            <a:srgbClr val="FF9900"/>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61" name="CustomShape 4"/>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dirty="0">
                <a:solidFill>
                  <a:srgbClr val="8B8B8B"/>
                </a:solidFill>
                <a:latin typeface="Calibri"/>
              </a:rPr>
              <a:t>15/07/2019</a:t>
            </a:r>
            <a:endParaRPr lang="en-US" sz="1200" b="0" strike="noStrike" spc="-1" dirty="0">
              <a:latin typeface="Arial"/>
            </a:endParaRPr>
          </a:p>
        </p:txBody>
      </p:sp>
      <p:sp>
        <p:nvSpPr>
          <p:cNvPr id="62" name="CustomShape 5"/>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4A385D1-66B2-4A89-97BF-EB7EC794107C}" type="slidenum">
              <a:rPr lang="en-US" sz="1200" b="0" strike="noStrike" spc="-1">
                <a:solidFill>
                  <a:srgbClr val="8B8B8B"/>
                </a:solidFill>
                <a:latin typeface="Calibri"/>
              </a:rPr>
              <a:t>4</a:t>
            </a:fld>
            <a:endParaRPr lang="en-US" sz="1200" b="0" strike="noStrike" spc="-1">
              <a:latin typeface="Arial"/>
            </a:endParaRPr>
          </a:p>
        </p:txBody>
      </p:sp>
      <p:pic>
        <p:nvPicPr>
          <p:cNvPr id="63" name="Picture 62"/>
          <p:cNvPicPr/>
          <p:nvPr/>
        </p:nvPicPr>
        <p:blipFill>
          <a:blip r:embed="rId2"/>
          <a:stretch/>
        </p:blipFill>
        <p:spPr>
          <a:xfrm>
            <a:off x="2083680" y="2103120"/>
            <a:ext cx="4754520" cy="4571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0" y="0"/>
            <a:ext cx="91432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800" b="1" strike="noStrike" spc="-1" dirty="0">
                <a:solidFill>
                  <a:srgbClr val="000000"/>
                </a:solidFill>
                <a:latin typeface="Calibri Light" panose="020F0302020204030204" pitchFamily="34" charset="0"/>
                <a:cs typeface="Calibri Light" panose="020F0302020204030204" pitchFamily="34" charset="0"/>
              </a:rPr>
              <a:t>Data preparation, Proposed </a:t>
            </a:r>
            <a:r>
              <a:rPr sz="2800" dirty="0">
                <a:latin typeface="Calibri Light" panose="020F0302020204030204" pitchFamily="34" charset="0"/>
                <a:cs typeface="Calibri Light" panose="020F0302020204030204" pitchFamily="34" charset="0"/>
              </a:rPr>
              <a:t/>
            </a:r>
            <a:br>
              <a:rPr sz="2800" dirty="0">
                <a:latin typeface="Calibri Light" panose="020F0302020204030204" pitchFamily="34" charset="0"/>
                <a:cs typeface="Calibri Light" panose="020F0302020204030204" pitchFamily="34" charset="0"/>
              </a:rPr>
            </a:br>
            <a:r>
              <a:rPr lang="en-US" sz="2800" b="1" strike="noStrike" spc="-1" dirty="0">
                <a:solidFill>
                  <a:srgbClr val="000000"/>
                </a:solidFill>
                <a:latin typeface="Calibri Light" panose="020F0302020204030204" pitchFamily="34" charset="0"/>
                <a:cs typeface="Calibri Light" panose="020F0302020204030204" pitchFamily="34" charset="0"/>
              </a:rPr>
              <a:t>solution and evaluation</a:t>
            </a:r>
            <a:endParaRPr lang="en-US" sz="2800" b="0" strike="noStrike" spc="-1" dirty="0">
              <a:latin typeface="Calibri Light" panose="020F0302020204030204" pitchFamily="34" charset="0"/>
              <a:cs typeface="Calibri Light" panose="020F0302020204030204" pitchFamily="34" charset="0"/>
            </a:endParaRPr>
          </a:p>
        </p:txBody>
      </p:sp>
      <p:sp>
        <p:nvSpPr>
          <p:cNvPr id="65" name="CustomShape 2"/>
          <p:cNvSpPr/>
          <p:nvPr/>
        </p:nvSpPr>
        <p:spPr>
          <a:xfrm>
            <a:off x="13680" y="1342080"/>
            <a:ext cx="9115560" cy="53334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ormAutofit fontScale="96500"/>
          </a:bodyPr>
          <a:lstStyle/>
          <a:p>
            <a:pPr>
              <a:lnSpc>
                <a:spcPct val="100000"/>
              </a:lnSpc>
              <a:spcBef>
                <a:spcPts val="479"/>
              </a:spcBef>
            </a:pPr>
            <a:r>
              <a:rPr lang="en-US" b="1" strike="noStrike" spc="-1" dirty="0">
                <a:solidFill>
                  <a:srgbClr val="000000"/>
                </a:solidFill>
                <a:cs typeface="Calibri" panose="020F0502020204030204" pitchFamily="34" charset="0"/>
              </a:rPr>
              <a:t>Components of time series:</a:t>
            </a:r>
            <a:endParaRPr lang="en-US" b="0" strike="noStrike" spc="-1" dirty="0">
              <a:cs typeface="Calibri" panose="020F0502020204030204" pitchFamily="34" charset="0"/>
            </a:endParaRPr>
          </a:p>
          <a:p>
            <a:pPr>
              <a:lnSpc>
                <a:spcPct val="100000"/>
              </a:lnSpc>
              <a:spcBef>
                <a:spcPts val="479"/>
              </a:spcBef>
            </a:pPr>
            <a:r>
              <a:rPr lang="en-US" b="0" strike="noStrike" spc="-1" dirty="0">
                <a:solidFill>
                  <a:srgbClr val="000000"/>
                </a:solidFill>
                <a:cs typeface="Calibri" panose="020F0502020204030204" pitchFamily="34" charset="0"/>
              </a:rPr>
              <a:t>1. Trend</a:t>
            </a:r>
            <a:endParaRPr lang="en-US" b="0" strike="noStrike" spc="-1" dirty="0">
              <a:cs typeface="Calibri" panose="020F0502020204030204" pitchFamily="34" charset="0"/>
            </a:endParaRPr>
          </a:p>
          <a:p>
            <a:pPr>
              <a:lnSpc>
                <a:spcPct val="100000"/>
              </a:lnSpc>
              <a:spcBef>
                <a:spcPts val="479"/>
              </a:spcBef>
            </a:pPr>
            <a:r>
              <a:rPr lang="en-US" b="0" strike="noStrike" spc="-1" dirty="0">
                <a:solidFill>
                  <a:srgbClr val="000000"/>
                </a:solidFill>
                <a:cs typeface="Calibri" panose="020F0502020204030204" pitchFamily="34" charset="0"/>
              </a:rPr>
              <a:t>2. Seasonality</a:t>
            </a:r>
            <a:endParaRPr lang="en-US" b="0" strike="noStrike" spc="-1" dirty="0">
              <a:cs typeface="Calibri" panose="020F0502020204030204" pitchFamily="34" charset="0"/>
            </a:endParaRPr>
          </a:p>
          <a:p>
            <a:pPr>
              <a:lnSpc>
                <a:spcPct val="100000"/>
              </a:lnSpc>
              <a:spcBef>
                <a:spcPts val="479"/>
              </a:spcBef>
            </a:pPr>
            <a:r>
              <a:rPr lang="en-US" b="0" strike="noStrike" spc="-1" dirty="0">
                <a:solidFill>
                  <a:srgbClr val="000000"/>
                </a:solidFill>
                <a:cs typeface="Calibri" panose="020F0502020204030204" pitchFamily="34" charset="0"/>
              </a:rPr>
              <a:t>3. Residual</a:t>
            </a:r>
            <a:endParaRPr lang="en-US" b="0" strike="noStrike" spc="-1" dirty="0">
              <a:cs typeface="Calibri" panose="020F0502020204030204" pitchFamily="34" charset="0"/>
            </a:endParaRPr>
          </a:p>
          <a:p>
            <a:pPr>
              <a:lnSpc>
                <a:spcPct val="100000"/>
              </a:lnSpc>
              <a:spcBef>
                <a:spcPts val="479"/>
              </a:spcBef>
            </a:pPr>
            <a:r>
              <a:rPr lang="en-US" b="1" strike="noStrike" spc="-1" dirty="0">
                <a:solidFill>
                  <a:srgbClr val="000000"/>
                </a:solidFill>
                <a:cs typeface="Calibri" panose="020F0502020204030204" pitchFamily="34" charset="0"/>
              </a:rPr>
              <a:t>Time Series Decomposition :</a:t>
            </a:r>
            <a:endParaRPr lang="en-US" b="0" strike="noStrike" spc="-1" dirty="0">
              <a:cs typeface="Calibri" panose="020F0502020204030204" pitchFamily="34" charset="0"/>
            </a:endParaRPr>
          </a:p>
          <a:p>
            <a:pPr>
              <a:lnSpc>
                <a:spcPct val="100000"/>
              </a:lnSpc>
              <a:spcBef>
                <a:spcPts val="400"/>
              </a:spcBef>
            </a:pPr>
            <a:endParaRPr lang="en-US" b="0" strike="noStrike" spc="-1" dirty="0"/>
          </a:p>
          <a:p>
            <a:pPr>
              <a:lnSpc>
                <a:spcPct val="100000"/>
              </a:lnSpc>
              <a:spcBef>
                <a:spcPts val="400"/>
              </a:spcBef>
            </a:pPr>
            <a:endParaRPr lang="en-US" b="0" strike="noStrike" spc="-1" dirty="0"/>
          </a:p>
          <a:p>
            <a:pPr>
              <a:lnSpc>
                <a:spcPct val="100000"/>
              </a:lnSpc>
              <a:spcBef>
                <a:spcPts val="400"/>
              </a:spcBef>
            </a:pPr>
            <a:endParaRPr lang="en-US" b="0" strike="noStrike" spc="-1" dirty="0"/>
          </a:p>
          <a:p>
            <a:pPr>
              <a:lnSpc>
                <a:spcPct val="100000"/>
              </a:lnSpc>
              <a:spcBef>
                <a:spcPts val="400"/>
              </a:spcBef>
            </a:pPr>
            <a:endParaRPr lang="en-US" b="0" strike="noStrike" spc="-1" dirty="0"/>
          </a:p>
          <a:p>
            <a:pPr>
              <a:lnSpc>
                <a:spcPct val="100000"/>
              </a:lnSpc>
              <a:spcBef>
                <a:spcPts val="400"/>
              </a:spcBef>
            </a:pPr>
            <a:endParaRPr lang="en-US" b="0" strike="noStrike" spc="-1" dirty="0"/>
          </a:p>
          <a:p>
            <a:pPr>
              <a:lnSpc>
                <a:spcPct val="100000"/>
              </a:lnSpc>
              <a:spcBef>
                <a:spcPts val="400"/>
              </a:spcBef>
            </a:pPr>
            <a:endParaRPr lang="en-US" b="0" strike="noStrike" spc="-1" dirty="0"/>
          </a:p>
          <a:p>
            <a:pPr>
              <a:lnSpc>
                <a:spcPct val="100000"/>
              </a:lnSpc>
              <a:spcBef>
                <a:spcPts val="400"/>
              </a:spcBef>
            </a:pPr>
            <a:endParaRPr lang="en-US" b="0" strike="noStrike" spc="-1" dirty="0"/>
          </a:p>
          <a:p>
            <a:pPr>
              <a:lnSpc>
                <a:spcPct val="100000"/>
              </a:lnSpc>
              <a:spcBef>
                <a:spcPts val="400"/>
              </a:spcBef>
            </a:pPr>
            <a:r>
              <a:rPr lang="en-US" b="0" strike="noStrike" spc="-1" dirty="0">
                <a:solidFill>
                  <a:srgbClr val="000000"/>
                </a:solidFill>
              </a:rPr>
              <a:t>		</a:t>
            </a:r>
            <a:endParaRPr lang="en-US" b="0" strike="noStrike" spc="-1" dirty="0"/>
          </a:p>
          <a:p>
            <a:pPr>
              <a:lnSpc>
                <a:spcPct val="100000"/>
              </a:lnSpc>
              <a:spcBef>
                <a:spcPts val="561"/>
              </a:spcBef>
            </a:pPr>
            <a:endParaRPr lang="en-US" b="0" strike="noStrike" spc="-1" dirty="0"/>
          </a:p>
          <a:p>
            <a:pPr>
              <a:lnSpc>
                <a:spcPct val="100000"/>
              </a:lnSpc>
              <a:spcBef>
                <a:spcPts val="561"/>
              </a:spcBef>
            </a:pPr>
            <a:r>
              <a:rPr lang="en-US" b="1" strike="noStrike" spc="-1" dirty="0">
                <a:solidFill>
                  <a:srgbClr val="000000"/>
                </a:solidFill>
              </a:rPr>
              <a:t>					</a:t>
            </a:r>
            <a:endParaRPr lang="en-US" b="0" strike="noStrike" spc="-1" dirty="0"/>
          </a:p>
        </p:txBody>
      </p:sp>
      <p:sp>
        <p:nvSpPr>
          <p:cNvPr id="66" name="CustomShape 3"/>
          <p:cNvSpPr/>
          <p:nvPr/>
        </p:nvSpPr>
        <p:spPr>
          <a:xfrm>
            <a:off x="0" y="1143000"/>
            <a:ext cx="9143280" cy="227880"/>
          </a:xfrm>
          <a:prstGeom prst="rect">
            <a:avLst/>
          </a:prstGeom>
          <a:solidFill>
            <a:srgbClr val="FF9900"/>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68" name="CustomShape 4"/>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dirty="0">
                <a:solidFill>
                  <a:srgbClr val="8B8B8B"/>
                </a:solidFill>
                <a:latin typeface="Calibri"/>
              </a:rPr>
              <a:t>15/07/2019</a:t>
            </a:r>
            <a:endParaRPr lang="en-US" sz="1200" b="0" strike="noStrike" spc="-1" dirty="0">
              <a:latin typeface="Arial"/>
            </a:endParaRPr>
          </a:p>
        </p:txBody>
      </p:sp>
      <p:sp>
        <p:nvSpPr>
          <p:cNvPr id="69" name="CustomShape 5"/>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B8896CC-350F-40BF-A4E4-EA61420B1354}" type="slidenum">
              <a:rPr lang="en-US" sz="1200" b="0" strike="noStrike" spc="-1">
                <a:solidFill>
                  <a:srgbClr val="8B8B8B"/>
                </a:solidFill>
                <a:latin typeface="Calibri"/>
              </a:rPr>
              <a:t>5</a:t>
            </a:fld>
            <a:endParaRPr lang="en-US" sz="1200" b="0" strike="noStrike" spc="-1">
              <a:latin typeface="Arial"/>
            </a:endParaRPr>
          </a:p>
        </p:txBody>
      </p:sp>
      <p:pic>
        <p:nvPicPr>
          <p:cNvPr id="70" name="Picture 69"/>
          <p:cNvPicPr/>
          <p:nvPr/>
        </p:nvPicPr>
        <p:blipFill>
          <a:blip r:embed="rId2"/>
          <a:stretch/>
        </p:blipFill>
        <p:spPr>
          <a:xfrm>
            <a:off x="2377440" y="3291840"/>
            <a:ext cx="4845960" cy="3539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CustomShape 1"/>
          <p:cNvSpPr/>
          <p:nvPr/>
        </p:nvSpPr>
        <p:spPr>
          <a:xfrm>
            <a:off x="0" y="0"/>
            <a:ext cx="91432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800" b="1" strike="noStrike" spc="-1" dirty="0">
                <a:solidFill>
                  <a:srgbClr val="000000"/>
                </a:solidFill>
                <a:latin typeface="Calibri Light" panose="020F0302020204030204" pitchFamily="34" charset="0"/>
                <a:cs typeface="Calibri Light" panose="020F0302020204030204" pitchFamily="34" charset="0"/>
              </a:rPr>
              <a:t>Data preparation, Proposed </a:t>
            </a:r>
            <a:r>
              <a:rPr sz="2800" dirty="0">
                <a:latin typeface="Calibri Light" panose="020F0302020204030204" pitchFamily="34" charset="0"/>
                <a:cs typeface="Calibri Light" panose="020F0302020204030204" pitchFamily="34" charset="0"/>
              </a:rPr>
              <a:t/>
            </a:r>
            <a:br>
              <a:rPr sz="2800" dirty="0">
                <a:latin typeface="Calibri Light" panose="020F0302020204030204" pitchFamily="34" charset="0"/>
                <a:cs typeface="Calibri Light" panose="020F0302020204030204" pitchFamily="34" charset="0"/>
              </a:rPr>
            </a:br>
            <a:r>
              <a:rPr lang="en-US" sz="2800" b="1" strike="noStrike" spc="-1" dirty="0">
                <a:solidFill>
                  <a:srgbClr val="000000"/>
                </a:solidFill>
                <a:latin typeface="Calibri Light" panose="020F0302020204030204" pitchFamily="34" charset="0"/>
                <a:cs typeface="Calibri Light" panose="020F0302020204030204" pitchFamily="34" charset="0"/>
              </a:rPr>
              <a:t>solution and evaluation</a:t>
            </a:r>
            <a:endParaRPr lang="en-US" sz="2800" b="0" strike="noStrike" spc="-1" dirty="0">
              <a:latin typeface="Calibri Light" panose="020F0302020204030204" pitchFamily="34" charset="0"/>
              <a:cs typeface="Calibri Light" panose="020F0302020204030204" pitchFamily="34" charset="0"/>
            </a:endParaRPr>
          </a:p>
        </p:txBody>
      </p:sp>
      <p:sp>
        <p:nvSpPr>
          <p:cNvPr id="72" name="CustomShape 2"/>
          <p:cNvSpPr/>
          <p:nvPr/>
        </p:nvSpPr>
        <p:spPr>
          <a:xfrm>
            <a:off x="13680" y="1342080"/>
            <a:ext cx="9115560" cy="53334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79"/>
              </a:spcBef>
            </a:pPr>
            <a:r>
              <a:rPr lang="en-US" b="1" strike="noStrike" spc="-1" dirty="0">
                <a:solidFill>
                  <a:srgbClr val="000000"/>
                </a:solidFill>
                <a:latin typeface="Calibri" panose="020F0502020204030204" pitchFamily="34" charset="0"/>
                <a:cs typeface="Calibri" panose="020F0502020204030204" pitchFamily="34" charset="0"/>
              </a:rPr>
              <a:t>Interpolation techniques :</a:t>
            </a:r>
            <a:endParaRPr lang="en-US" b="0" strike="noStrike" spc="-1" dirty="0">
              <a:latin typeface="Calibri" panose="020F0502020204030204" pitchFamily="34" charset="0"/>
              <a:cs typeface="Calibri" panose="020F0502020204030204" pitchFamily="34" charset="0"/>
            </a:endParaRPr>
          </a:p>
          <a:p>
            <a:pPr>
              <a:lnSpc>
                <a:spcPct val="100000"/>
              </a:lnSpc>
              <a:spcBef>
                <a:spcPts val="479"/>
              </a:spcBef>
            </a:pPr>
            <a:r>
              <a:rPr lang="en-US" b="0" strike="noStrike" spc="-1" dirty="0">
                <a:solidFill>
                  <a:srgbClr val="000000"/>
                </a:solidFill>
                <a:latin typeface="Calibri" panose="020F0502020204030204" pitchFamily="34" charset="0"/>
                <a:cs typeface="Calibri" panose="020F0502020204030204" pitchFamily="34" charset="0"/>
              </a:rPr>
              <a:t>1. Linear Interpolation</a:t>
            </a:r>
            <a:endParaRPr lang="en-US" b="0" strike="noStrike" spc="-1" dirty="0">
              <a:latin typeface="Calibri" panose="020F0502020204030204" pitchFamily="34" charset="0"/>
              <a:cs typeface="Calibri" panose="020F0502020204030204" pitchFamily="34" charset="0"/>
            </a:endParaRPr>
          </a:p>
          <a:p>
            <a:pPr>
              <a:lnSpc>
                <a:spcPct val="100000"/>
              </a:lnSpc>
              <a:spcBef>
                <a:spcPts val="479"/>
              </a:spcBef>
            </a:pPr>
            <a:r>
              <a:rPr lang="en-US" b="0" strike="noStrike" spc="-1" dirty="0">
                <a:solidFill>
                  <a:srgbClr val="000000"/>
                </a:solidFill>
                <a:latin typeface="Calibri" panose="020F0502020204030204" pitchFamily="34" charset="0"/>
                <a:cs typeface="Calibri" panose="020F0502020204030204" pitchFamily="34" charset="0"/>
              </a:rPr>
              <a:t>2. Inverse Distance Weighting</a:t>
            </a:r>
          </a:p>
          <a:p>
            <a:pPr>
              <a:lnSpc>
                <a:spcPct val="100000"/>
              </a:lnSpc>
              <a:spcBef>
                <a:spcPts val="479"/>
              </a:spcBef>
            </a:pPr>
            <a:endParaRPr lang="en-US" b="0" strike="noStrike" spc="-1" dirty="0">
              <a:latin typeface="Calibri" panose="020F0502020204030204" pitchFamily="34" charset="0"/>
              <a:cs typeface="Calibri" panose="020F0502020204030204" pitchFamily="34" charset="0"/>
            </a:endParaRPr>
          </a:p>
          <a:p>
            <a:pPr>
              <a:lnSpc>
                <a:spcPct val="100000"/>
              </a:lnSpc>
              <a:spcBef>
                <a:spcPts val="479"/>
              </a:spcBef>
            </a:pPr>
            <a:r>
              <a:rPr lang="en-US" b="1" strike="noStrike" spc="-1" dirty="0">
                <a:solidFill>
                  <a:srgbClr val="000000"/>
                </a:solidFill>
                <a:latin typeface="Calibri" panose="020F0502020204030204" pitchFamily="34" charset="0"/>
                <a:cs typeface="Calibri" panose="020F0502020204030204" pitchFamily="34" charset="0"/>
              </a:rPr>
              <a:t>Forecasting models :</a:t>
            </a:r>
            <a:endParaRPr lang="en-US" b="0" strike="noStrike" spc="-1" dirty="0">
              <a:latin typeface="Calibri" panose="020F0502020204030204" pitchFamily="34" charset="0"/>
              <a:cs typeface="Calibri" panose="020F0502020204030204" pitchFamily="34" charset="0"/>
            </a:endParaRPr>
          </a:p>
          <a:p>
            <a:pPr>
              <a:lnSpc>
                <a:spcPct val="100000"/>
              </a:lnSpc>
              <a:spcBef>
                <a:spcPts val="479"/>
              </a:spcBef>
            </a:pPr>
            <a:r>
              <a:rPr lang="en-US" b="0" strike="noStrike" spc="-1" dirty="0">
                <a:solidFill>
                  <a:srgbClr val="000000"/>
                </a:solidFill>
                <a:latin typeface="Calibri" panose="020F0502020204030204" pitchFamily="34" charset="0"/>
                <a:cs typeface="Calibri" panose="020F0502020204030204" pitchFamily="34" charset="0"/>
              </a:rPr>
              <a:t>1. ARMA</a:t>
            </a:r>
            <a:endParaRPr lang="en-US" b="0" strike="noStrike" spc="-1" dirty="0">
              <a:latin typeface="Calibri" panose="020F0502020204030204" pitchFamily="34" charset="0"/>
              <a:cs typeface="Calibri" panose="020F0502020204030204" pitchFamily="34" charset="0"/>
            </a:endParaRPr>
          </a:p>
          <a:p>
            <a:pPr>
              <a:lnSpc>
                <a:spcPct val="100000"/>
              </a:lnSpc>
              <a:spcBef>
                <a:spcPts val="479"/>
              </a:spcBef>
            </a:pPr>
            <a:r>
              <a:rPr lang="en-US" b="0" strike="noStrike" spc="-1" dirty="0">
                <a:solidFill>
                  <a:srgbClr val="000000"/>
                </a:solidFill>
                <a:latin typeface="Calibri" panose="020F0502020204030204" pitchFamily="34" charset="0"/>
                <a:cs typeface="Calibri" panose="020F0502020204030204" pitchFamily="34" charset="0"/>
              </a:rPr>
              <a:t>2. ARIMA</a:t>
            </a:r>
            <a:endParaRPr lang="en-US" b="0" strike="noStrike" spc="-1" dirty="0">
              <a:latin typeface="Calibri" panose="020F0502020204030204" pitchFamily="34" charset="0"/>
              <a:cs typeface="Calibri" panose="020F0502020204030204" pitchFamily="34" charset="0"/>
            </a:endParaRPr>
          </a:p>
          <a:p>
            <a:pPr>
              <a:lnSpc>
                <a:spcPct val="100000"/>
              </a:lnSpc>
              <a:spcBef>
                <a:spcPts val="479"/>
              </a:spcBef>
            </a:pPr>
            <a:r>
              <a:rPr lang="en-US" b="0" strike="noStrike" spc="-1" dirty="0">
                <a:solidFill>
                  <a:srgbClr val="000000"/>
                </a:solidFill>
                <a:latin typeface="Calibri" panose="020F0502020204030204" pitchFamily="34" charset="0"/>
                <a:cs typeface="Calibri" panose="020F0502020204030204" pitchFamily="34" charset="0"/>
              </a:rPr>
              <a:t>3. SARIMA</a:t>
            </a:r>
          </a:p>
          <a:p>
            <a:pPr>
              <a:lnSpc>
                <a:spcPct val="100000"/>
              </a:lnSpc>
              <a:spcBef>
                <a:spcPts val="479"/>
              </a:spcBef>
            </a:pPr>
            <a:endParaRPr lang="en-US" b="0" strike="noStrike" spc="-1" dirty="0">
              <a:latin typeface="Calibri" panose="020F0502020204030204" pitchFamily="34" charset="0"/>
              <a:cs typeface="Calibri" panose="020F0502020204030204" pitchFamily="34" charset="0"/>
            </a:endParaRPr>
          </a:p>
          <a:p>
            <a:pPr>
              <a:lnSpc>
                <a:spcPct val="100000"/>
              </a:lnSpc>
              <a:spcBef>
                <a:spcPts val="479"/>
              </a:spcBef>
            </a:pPr>
            <a:r>
              <a:rPr lang="en-US" b="1" strike="noStrike" spc="-1" dirty="0">
                <a:solidFill>
                  <a:srgbClr val="000000"/>
                </a:solidFill>
                <a:latin typeface="Calibri" panose="020F0502020204030204" pitchFamily="34" charset="0"/>
                <a:cs typeface="Calibri" panose="020F0502020204030204" pitchFamily="34" charset="0"/>
              </a:rPr>
              <a:t>Evaluation Metrics:</a:t>
            </a:r>
            <a:endParaRPr lang="en-US" b="0" strike="noStrike" spc="-1" dirty="0">
              <a:latin typeface="Calibri" panose="020F0502020204030204" pitchFamily="34" charset="0"/>
              <a:cs typeface="Calibri" panose="020F0502020204030204" pitchFamily="34" charset="0"/>
            </a:endParaRPr>
          </a:p>
          <a:p>
            <a:pPr>
              <a:spcBef>
                <a:spcPts val="479"/>
              </a:spcBef>
            </a:pPr>
            <a:r>
              <a:rPr lang="en-US" spc="-1" dirty="0">
                <a:solidFill>
                  <a:srgbClr val="000000"/>
                </a:solidFill>
                <a:latin typeface="Calibri" panose="020F0502020204030204" pitchFamily="34" charset="0"/>
                <a:cs typeface="Calibri" panose="020F0502020204030204" pitchFamily="34" charset="0"/>
              </a:rPr>
              <a:t>1. MSE, RMSE, MAS.</a:t>
            </a:r>
          </a:p>
          <a:p>
            <a:pPr>
              <a:spcBef>
                <a:spcPts val="479"/>
              </a:spcBef>
            </a:pPr>
            <a:r>
              <a:rPr lang="en-US" spc="-1" dirty="0">
                <a:solidFill>
                  <a:srgbClr val="000000"/>
                </a:solidFill>
                <a:latin typeface="Calibri" panose="020F0502020204030204" pitchFamily="34" charset="0"/>
                <a:cs typeface="Calibri" panose="020F0502020204030204" pitchFamily="34" charset="0"/>
              </a:rPr>
              <a:t>2. Dynamic time warping – Determination of similarity between two time series.</a:t>
            </a:r>
            <a:endParaRPr lang="en-US" b="0" strike="noStrike" spc="-1" dirty="0">
              <a:latin typeface="Calibri" panose="020F0502020204030204" pitchFamily="34" charset="0"/>
              <a:cs typeface="Calibri" panose="020F0502020204030204" pitchFamily="34" charset="0"/>
            </a:endParaRPr>
          </a:p>
        </p:txBody>
      </p:sp>
      <p:sp>
        <p:nvSpPr>
          <p:cNvPr id="73" name="CustomShape 3"/>
          <p:cNvSpPr/>
          <p:nvPr/>
        </p:nvSpPr>
        <p:spPr>
          <a:xfrm>
            <a:off x="0" y="1143000"/>
            <a:ext cx="9143280" cy="227880"/>
          </a:xfrm>
          <a:prstGeom prst="rect">
            <a:avLst/>
          </a:prstGeom>
          <a:solidFill>
            <a:srgbClr val="FF9900"/>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75" name="CustomShape 4"/>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dirty="0">
                <a:solidFill>
                  <a:srgbClr val="8B8B8B"/>
                </a:solidFill>
                <a:latin typeface="Calibri"/>
              </a:rPr>
              <a:t>15/07/2019</a:t>
            </a:r>
            <a:endParaRPr lang="en-US" sz="1200" b="0" strike="noStrike" spc="-1" dirty="0">
              <a:latin typeface="Arial"/>
            </a:endParaRPr>
          </a:p>
        </p:txBody>
      </p:sp>
      <p:sp>
        <p:nvSpPr>
          <p:cNvPr id="76" name="CustomShape 5"/>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2AF31F3-3430-4006-9F16-EB94E06D76B9}" type="slidenum">
              <a:rPr lang="en-US" sz="1200" b="0" strike="noStrike" spc="-1">
                <a:solidFill>
                  <a:srgbClr val="8B8B8B"/>
                </a:solidFill>
                <a:latin typeface="Calibri"/>
              </a:rPr>
              <a:t>6</a:t>
            </a:fld>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0" y="0"/>
            <a:ext cx="91432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800" b="1" strike="noStrike" spc="-1" dirty="0">
                <a:solidFill>
                  <a:srgbClr val="000000"/>
                </a:solidFill>
                <a:latin typeface="Calibri Light" panose="020F0302020204030204" pitchFamily="34" charset="0"/>
                <a:cs typeface="Calibri Light" panose="020F0302020204030204" pitchFamily="34" charset="0"/>
              </a:rPr>
              <a:t>Data preparation, Proposed </a:t>
            </a:r>
            <a:r>
              <a:rPr sz="2800" dirty="0">
                <a:latin typeface="Calibri Light" panose="020F0302020204030204" pitchFamily="34" charset="0"/>
                <a:cs typeface="Calibri Light" panose="020F0302020204030204" pitchFamily="34" charset="0"/>
              </a:rPr>
              <a:t/>
            </a:r>
            <a:br>
              <a:rPr sz="2800" dirty="0">
                <a:latin typeface="Calibri Light" panose="020F0302020204030204" pitchFamily="34" charset="0"/>
                <a:cs typeface="Calibri Light" panose="020F0302020204030204" pitchFamily="34" charset="0"/>
              </a:rPr>
            </a:br>
            <a:r>
              <a:rPr lang="en-US" sz="2800" b="1" strike="noStrike" spc="-1" dirty="0">
                <a:solidFill>
                  <a:srgbClr val="000000"/>
                </a:solidFill>
                <a:latin typeface="Calibri Light" panose="020F0302020204030204" pitchFamily="34" charset="0"/>
                <a:cs typeface="Calibri Light" panose="020F0302020204030204" pitchFamily="34" charset="0"/>
              </a:rPr>
              <a:t>solution and evaluation</a:t>
            </a:r>
            <a:endParaRPr lang="en-US" sz="2800" b="0" strike="noStrike" spc="-1" dirty="0">
              <a:latin typeface="Calibri Light" panose="020F0302020204030204" pitchFamily="34" charset="0"/>
              <a:cs typeface="Calibri Light" panose="020F0302020204030204" pitchFamily="34" charset="0"/>
            </a:endParaRPr>
          </a:p>
        </p:txBody>
      </p:sp>
      <p:sp>
        <p:nvSpPr>
          <p:cNvPr id="78" name="CustomShape 2"/>
          <p:cNvSpPr/>
          <p:nvPr/>
        </p:nvSpPr>
        <p:spPr>
          <a:xfrm>
            <a:off x="13680" y="1342080"/>
            <a:ext cx="9115560" cy="53334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479"/>
              </a:spcBef>
            </a:pPr>
            <a:endParaRPr lang="en-US" b="1" strike="noStrike" spc="-1" dirty="0">
              <a:solidFill>
                <a:srgbClr val="000000"/>
              </a:solidFill>
              <a:latin typeface="Calibri" panose="020F0502020204030204" pitchFamily="34" charset="0"/>
              <a:cs typeface="Calibri" panose="020F0502020204030204" pitchFamily="34" charset="0"/>
            </a:endParaRPr>
          </a:p>
          <a:p>
            <a:pPr>
              <a:lnSpc>
                <a:spcPct val="100000"/>
              </a:lnSpc>
              <a:spcBef>
                <a:spcPts val="479"/>
              </a:spcBef>
            </a:pPr>
            <a:r>
              <a:rPr lang="en-US" b="1" strike="noStrike" spc="-1" dirty="0">
                <a:solidFill>
                  <a:srgbClr val="000000"/>
                </a:solidFill>
                <a:latin typeface="Calibri" panose="020F0502020204030204" pitchFamily="34" charset="0"/>
                <a:cs typeface="Calibri" panose="020F0502020204030204" pitchFamily="34" charset="0"/>
              </a:rPr>
              <a:t>Problem Statements:</a:t>
            </a:r>
          </a:p>
          <a:p>
            <a:pPr>
              <a:lnSpc>
                <a:spcPct val="100000"/>
              </a:lnSpc>
              <a:spcBef>
                <a:spcPts val="479"/>
              </a:spcBef>
            </a:pPr>
            <a:endParaRPr lang="en-US" b="0" strike="noStrike" spc="-1" dirty="0">
              <a:latin typeface="Calibri" panose="020F0502020204030204" pitchFamily="34" charset="0"/>
              <a:cs typeface="Calibri" panose="020F0502020204030204" pitchFamily="34" charset="0"/>
            </a:endParaRPr>
          </a:p>
          <a:p>
            <a:pPr algn="just">
              <a:lnSpc>
                <a:spcPct val="100000"/>
              </a:lnSpc>
              <a:spcBef>
                <a:spcPts val="479"/>
              </a:spcBef>
            </a:pPr>
            <a:r>
              <a:rPr lang="en-US" strike="noStrike" spc="-1" dirty="0">
                <a:solidFill>
                  <a:srgbClr val="000000"/>
                </a:solidFill>
                <a:latin typeface="Calibri" panose="020F0502020204030204" pitchFamily="34" charset="0"/>
                <a:cs typeface="Calibri" panose="020F0502020204030204" pitchFamily="34" charset="0"/>
              </a:rPr>
              <a:t>1. How is the preferred destination for the refugees being affected by the changes in the total number of refugees traveling through the Western Balkan route and how closely are both the time series related to each other?</a:t>
            </a:r>
            <a:endParaRPr lang="en-US" strike="noStrike" spc="-1" dirty="0">
              <a:latin typeface="Calibri" panose="020F0502020204030204" pitchFamily="34" charset="0"/>
              <a:cs typeface="Calibri" panose="020F0502020204030204" pitchFamily="34" charset="0"/>
            </a:endParaRPr>
          </a:p>
          <a:p>
            <a:pPr algn="just">
              <a:lnSpc>
                <a:spcPct val="100000"/>
              </a:lnSpc>
              <a:spcBef>
                <a:spcPts val="479"/>
              </a:spcBef>
            </a:pPr>
            <a:endParaRPr lang="en-US" strike="noStrike" spc="-1" dirty="0">
              <a:latin typeface="Calibri" panose="020F0502020204030204" pitchFamily="34" charset="0"/>
              <a:cs typeface="Calibri" panose="020F0502020204030204" pitchFamily="34" charset="0"/>
            </a:endParaRPr>
          </a:p>
          <a:p>
            <a:pPr algn="just">
              <a:lnSpc>
                <a:spcPct val="100000"/>
              </a:lnSpc>
              <a:spcBef>
                <a:spcPts val="479"/>
              </a:spcBef>
            </a:pPr>
            <a:r>
              <a:rPr lang="en-US" strike="noStrike" spc="-1" dirty="0">
                <a:solidFill>
                  <a:srgbClr val="000000"/>
                </a:solidFill>
                <a:latin typeface="Calibri" panose="020F0502020204030204" pitchFamily="34" charset="0"/>
                <a:cs typeface="Calibri" panose="020F0502020204030204" pitchFamily="34" charset="0"/>
              </a:rPr>
              <a:t>2. We would like to explore the correlation among the countries. The detailed explanation would be, for instance, if there exist a correlation between Arrivals to Greek Island and Mainland Greece during a certain period of time then would the same correlation exists in the future also.</a:t>
            </a:r>
            <a:endParaRPr lang="en-US" strike="noStrike" spc="-1" dirty="0">
              <a:latin typeface="Calibri" panose="020F0502020204030204" pitchFamily="34" charset="0"/>
              <a:cs typeface="Calibri" panose="020F0502020204030204" pitchFamily="34" charset="0"/>
            </a:endParaRPr>
          </a:p>
        </p:txBody>
      </p:sp>
      <p:sp>
        <p:nvSpPr>
          <p:cNvPr id="79" name="CustomShape 3"/>
          <p:cNvSpPr/>
          <p:nvPr/>
        </p:nvSpPr>
        <p:spPr>
          <a:xfrm>
            <a:off x="0" y="1143000"/>
            <a:ext cx="9143280" cy="227880"/>
          </a:xfrm>
          <a:prstGeom prst="rect">
            <a:avLst/>
          </a:prstGeom>
          <a:solidFill>
            <a:srgbClr val="FF9900"/>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81" name="CustomShape 4"/>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dirty="0">
                <a:solidFill>
                  <a:srgbClr val="8B8B8B"/>
                </a:solidFill>
                <a:latin typeface="Calibri"/>
              </a:rPr>
              <a:t>15/07/2019</a:t>
            </a:r>
            <a:endParaRPr lang="en-US" sz="1200" b="0" strike="noStrike" spc="-1" dirty="0">
              <a:latin typeface="Arial"/>
            </a:endParaRPr>
          </a:p>
        </p:txBody>
      </p:sp>
      <p:sp>
        <p:nvSpPr>
          <p:cNvPr id="82" name="CustomShape 5"/>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E378C45-9E33-488A-AE7E-6B183CA7B929}" type="slidenum">
              <a:rPr lang="en-US" sz="1200" b="0" strike="noStrike" spc="-1">
                <a:solidFill>
                  <a:srgbClr val="8B8B8B"/>
                </a:solidFill>
                <a:latin typeface="Calibri"/>
              </a:rPr>
              <a:t>7</a:t>
            </a:fld>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371599"/>
          </a:xfrm>
        </p:spPr>
        <p:txBody>
          <a:bodyPr>
            <a:normAutofit/>
          </a:bodyPr>
          <a:lstStyle/>
          <a:p>
            <a:pPr algn="l"/>
            <a:r>
              <a:rPr lang="en-US" sz="2800" b="1" dirty="0">
                <a:latin typeface="Calibri Light" panose="020F0302020204030204" pitchFamily="34" charset="0"/>
                <a:cs typeface="Calibri Light" panose="020F0302020204030204" pitchFamily="34" charset="0"/>
              </a:rPr>
              <a:t>   Interpolation Techniques</a:t>
            </a:r>
          </a:p>
        </p:txBody>
      </p:sp>
      <p:sp>
        <p:nvSpPr>
          <p:cNvPr id="3" name="Subtitle 2"/>
          <p:cNvSpPr>
            <a:spLocks noGrp="1"/>
          </p:cNvSpPr>
          <p:nvPr>
            <p:ph type="subTitle" idx="1"/>
          </p:nvPr>
        </p:nvSpPr>
        <p:spPr>
          <a:xfrm>
            <a:off x="1" y="1524000"/>
            <a:ext cx="9116290" cy="5257800"/>
          </a:xfrm>
        </p:spPr>
        <p:txBody>
          <a:bodyPr>
            <a:normAutofit/>
          </a:bodyPr>
          <a:lstStyle/>
          <a:p>
            <a:pPr algn="just"/>
            <a:r>
              <a:rPr lang="en-US" sz="1800" dirty="0">
                <a:solidFill>
                  <a:schemeClr val="tx1"/>
                </a:solidFill>
              </a:rPr>
              <a:t> To fill the missing values, the interpolation techniques were used.</a:t>
            </a:r>
          </a:p>
          <a:p>
            <a:pPr algn="just"/>
            <a:r>
              <a:rPr lang="en-US" sz="1800" dirty="0">
                <a:solidFill>
                  <a:schemeClr val="tx1"/>
                </a:solidFill>
              </a:rPr>
              <a:t>1.  Linear interpolation.</a:t>
            </a:r>
          </a:p>
          <a:p>
            <a:pPr algn="just"/>
            <a:r>
              <a:rPr lang="en-US" sz="1800" dirty="0">
                <a:solidFill>
                  <a:schemeClr val="tx1"/>
                </a:solidFill>
              </a:rPr>
              <a:t>2.  Inverse Distance Weighting (IDW) </a:t>
            </a:r>
          </a:p>
          <a:p>
            <a:pPr algn="just"/>
            <a:endParaRPr lang="en-US" sz="1800" dirty="0">
              <a:solidFill>
                <a:schemeClr val="tx1"/>
              </a:solidFill>
            </a:endParaRPr>
          </a:p>
          <a:p>
            <a:pPr algn="just"/>
            <a:r>
              <a:rPr lang="en-US" sz="1800" dirty="0">
                <a:solidFill>
                  <a:schemeClr val="tx1"/>
                </a:solidFill>
              </a:rPr>
              <a:t>Among the two interpolation techniques employed, we found that IDW interpolation is performing better in terms of accuracy.</a:t>
            </a:r>
          </a:p>
          <a:p>
            <a:pPr algn="just"/>
            <a:endParaRPr lang="en-US" sz="2400" b="1" dirty="0">
              <a:solidFill>
                <a:schemeClr val="tx1"/>
              </a:solidFill>
              <a:effectLst>
                <a:outerShdw blurRad="38100" dist="38100" dir="2700000" algn="tl">
                  <a:srgbClr val="000000">
                    <a:alpha val="43137"/>
                  </a:srgbClr>
                </a:outerShdw>
              </a:effectLst>
            </a:endParaRPr>
          </a:p>
          <a:p>
            <a:pPr algn="just"/>
            <a:endParaRPr lang="en-US" sz="2400" b="1" dirty="0">
              <a:solidFill>
                <a:schemeClr val="tx1"/>
              </a:solidFill>
              <a:effectLst>
                <a:outerShdw blurRad="38100" dist="38100" dir="2700000" algn="tl">
                  <a:srgbClr val="000000">
                    <a:alpha val="43137"/>
                  </a:srgbClr>
                </a:outerShdw>
              </a:effectLst>
            </a:endParaRPr>
          </a:p>
        </p:txBody>
      </p:sp>
      <p:sp>
        <p:nvSpPr>
          <p:cNvPr id="5" name="Rectangle 4"/>
          <p:cNvSpPr/>
          <p:nvPr/>
        </p:nvSpPr>
        <p:spPr>
          <a:xfrm>
            <a:off x="0" y="1143000"/>
            <a:ext cx="9143999" cy="228600"/>
          </a:xfrm>
          <a:prstGeom prst="rect">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9" name="Date Placeholder 8"/>
          <p:cNvSpPr>
            <a:spLocks noGrp="1"/>
          </p:cNvSpPr>
          <p:nvPr>
            <p:ph type="dt" sz="half" idx="10"/>
          </p:nvPr>
        </p:nvSpPr>
        <p:spPr/>
        <p:txBody>
          <a:bodyPr/>
          <a:lstStyle/>
          <a:p>
            <a:r>
              <a:rPr lang="en-US" dirty="0"/>
              <a:t>15/07/2019</a:t>
            </a:r>
          </a:p>
        </p:txBody>
      </p:sp>
      <p:sp>
        <p:nvSpPr>
          <p:cNvPr id="10" name="Slide Number Placeholder 9"/>
          <p:cNvSpPr>
            <a:spLocks noGrp="1"/>
          </p:cNvSpPr>
          <p:nvPr>
            <p:ph type="sldNum" sz="quarter" idx="12"/>
          </p:nvPr>
        </p:nvSpPr>
        <p:spPr/>
        <p:txBody>
          <a:bodyPr/>
          <a:lstStyle/>
          <a:p>
            <a:fld id="{F1960344-39D4-4CC6-A6E5-83560A7BEA63}" type="slidenum">
              <a:rPr lang="en-US" smtClean="0"/>
              <a:t>8</a:t>
            </a:fld>
            <a:endParaRPr lang="en-US"/>
          </a:p>
        </p:txBody>
      </p:sp>
      <p:pic>
        <p:nvPicPr>
          <p:cNvPr id="4" name="Picture 3">
            <a:extLst>
              <a:ext uri="{FF2B5EF4-FFF2-40B4-BE49-F238E27FC236}">
                <a16:creationId xmlns:a16="http://schemas.microsoft.com/office/drawing/2014/main" xmlns="" id="{C737C469-4B1E-4D14-9C58-3558E17C1EB8}"/>
              </a:ext>
            </a:extLst>
          </p:cNvPr>
          <p:cNvPicPr>
            <a:picLocks noChangeAspect="1"/>
          </p:cNvPicPr>
          <p:nvPr/>
        </p:nvPicPr>
        <p:blipFill>
          <a:blip r:embed="rId2"/>
          <a:stretch>
            <a:fillRect/>
          </a:stretch>
        </p:blipFill>
        <p:spPr>
          <a:xfrm>
            <a:off x="1752600" y="3983503"/>
            <a:ext cx="4914900" cy="2222002"/>
          </a:xfrm>
          <a:prstGeom prst="rect">
            <a:avLst/>
          </a:prstGeom>
        </p:spPr>
      </p:pic>
    </p:spTree>
    <p:extLst>
      <p:ext uri="{BB962C8B-B14F-4D97-AF65-F5344CB8AC3E}">
        <p14:creationId xmlns:p14="http://schemas.microsoft.com/office/powerpoint/2010/main" val="343634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371599"/>
          </a:xfrm>
        </p:spPr>
        <p:txBody>
          <a:bodyPr>
            <a:normAutofit/>
          </a:bodyPr>
          <a:lstStyle/>
          <a:p>
            <a:pPr algn="l"/>
            <a:r>
              <a:rPr lang="en-US" sz="2800" b="1" dirty="0">
                <a:latin typeface="Calibri Light" panose="020F0302020204030204" pitchFamily="34" charset="0"/>
                <a:cs typeface="Calibri Light" panose="020F0302020204030204" pitchFamily="34" charset="0"/>
              </a:rPr>
              <a:t>How to check whether the series </a:t>
            </a:r>
            <a:br>
              <a:rPr lang="en-US" sz="2800" b="1" dirty="0">
                <a:latin typeface="Calibri Light" panose="020F0302020204030204" pitchFamily="34" charset="0"/>
                <a:cs typeface="Calibri Light" panose="020F0302020204030204" pitchFamily="34" charset="0"/>
              </a:rPr>
            </a:br>
            <a:r>
              <a:rPr lang="en-US" sz="2800" b="1" dirty="0">
                <a:latin typeface="Calibri Light" panose="020F0302020204030204" pitchFamily="34" charset="0"/>
                <a:cs typeface="Calibri Light" panose="020F0302020204030204" pitchFamily="34" charset="0"/>
              </a:rPr>
              <a:t>in stationary?</a:t>
            </a:r>
          </a:p>
        </p:txBody>
      </p:sp>
      <p:sp>
        <p:nvSpPr>
          <p:cNvPr id="3" name="Subtitle 2"/>
          <p:cNvSpPr>
            <a:spLocks noGrp="1"/>
          </p:cNvSpPr>
          <p:nvPr>
            <p:ph type="subTitle" idx="1"/>
          </p:nvPr>
        </p:nvSpPr>
        <p:spPr>
          <a:xfrm>
            <a:off x="13854" y="1371600"/>
            <a:ext cx="9116290" cy="5334000"/>
          </a:xfrm>
          <a:solidFill>
            <a:schemeClr val="bg1"/>
          </a:solidFill>
        </p:spPr>
        <p:txBody>
          <a:bodyPr>
            <a:normAutofit/>
          </a:bodyPr>
          <a:lstStyle/>
          <a:p>
            <a:pPr marL="514350" indent="-514350" algn="l">
              <a:buAutoNum type="arabicPeriod"/>
            </a:pPr>
            <a:r>
              <a:rPr lang="en-US" sz="1800" dirty="0">
                <a:solidFill>
                  <a:schemeClr val="tx1"/>
                </a:solidFill>
              </a:rPr>
              <a:t>Dickey Fuller test</a:t>
            </a:r>
          </a:p>
          <a:p>
            <a:pPr marL="514350" indent="-514350" algn="l">
              <a:buAutoNum type="arabicPeriod"/>
            </a:pPr>
            <a:r>
              <a:rPr lang="en-US" sz="1800" dirty="0">
                <a:solidFill>
                  <a:schemeClr val="tx1"/>
                </a:solidFill>
              </a:rPr>
              <a:t>Rolling Mean and Standard deviation plot</a:t>
            </a:r>
          </a:p>
          <a:p>
            <a:pPr marL="514350" indent="-514350" algn="l">
              <a:buAutoNum type="arabicPeriod"/>
            </a:pPr>
            <a:endParaRPr lang="en-US" sz="1800" dirty="0">
              <a:solidFill>
                <a:schemeClr val="tx1"/>
              </a:solidFill>
            </a:endParaRPr>
          </a:p>
          <a:p>
            <a:pPr algn="l"/>
            <a:r>
              <a:rPr lang="en-US" sz="1800" dirty="0">
                <a:solidFill>
                  <a:schemeClr val="tx1"/>
                </a:solidFill>
              </a:rPr>
              <a:t>Among all the countries, we found that only the country Italy is stationary time series.</a:t>
            </a:r>
          </a:p>
          <a:p>
            <a:pPr algn="l"/>
            <a:endParaRPr lang="en-US" sz="1800" dirty="0">
              <a:solidFill>
                <a:schemeClr val="tx1"/>
              </a:solidFill>
            </a:endParaRPr>
          </a:p>
          <a:p>
            <a:pPr marL="514350" indent="-514350" algn="l">
              <a:buAutoNum type="arabicPeriod"/>
            </a:pPr>
            <a:endParaRPr lang="en-US" sz="2000" b="1" dirty="0">
              <a:solidFill>
                <a:schemeClr val="tx1"/>
              </a:solidFill>
            </a:endParaRPr>
          </a:p>
          <a:p>
            <a:pPr algn="l"/>
            <a:endParaRPr lang="en-US" sz="1600" b="1" dirty="0">
              <a:solidFill>
                <a:schemeClr val="tx1"/>
              </a:solidFill>
            </a:endParaRPr>
          </a:p>
          <a:p>
            <a:pPr algn="l"/>
            <a:endParaRPr lang="en-US" sz="1600" b="1" dirty="0">
              <a:solidFill>
                <a:schemeClr val="tx1"/>
              </a:solidFill>
            </a:endParaRPr>
          </a:p>
          <a:p>
            <a:pPr algn="l"/>
            <a:endParaRPr lang="en-US" sz="1600" b="1" dirty="0">
              <a:solidFill>
                <a:schemeClr val="tx1"/>
              </a:solidFill>
            </a:endParaRPr>
          </a:p>
          <a:p>
            <a:pPr algn="l"/>
            <a:endParaRPr lang="en-US" sz="1600" b="1" dirty="0">
              <a:solidFill>
                <a:schemeClr val="tx1"/>
              </a:solidFill>
            </a:endParaRPr>
          </a:p>
          <a:p>
            <a:pPr algn="l"/>
            <a:endParaRPr lang="en-US" sz="1600" b="1" dirty="0">
              <a:solidFill>
                <a:schemeClr val="tx1"/>
              </a:solidFill>
            </a:endParaRPr>
          </a:p>
          <a:p>
            <a:pPr algn="l"/>
            <a:endParaRPr lang="en-US" sz="1600" b="1" dirty="0">
              <a:solidFill>
                <a:schemeClr val="tx1"/>
              </a:solidFill>
            </a:endParaRPr>
          </a:p>
          <a:p>
            <a:pPr algn="l"/>
            <a:endParaRPr lang="en-US" sz="1600" b="1" dirty="0">
              <a:solidFill>
                <a:schemeClr val="tx1"/>
              </a:solidFill>
            </a:endParaRPr>
          </a:p>
          <a:p>
            <a:pPr algn="l"/>
            <a:endParaRPr lang="en-US" sz="1400" b="1" dirty="0">
              <a:solidFill>
                <a:schemeClr val="tx1"/>
              </a:solidFill>
            </a:endParaRPr>
          </a:p>
          <a:p>
            <a:pPr algn="l"/>
            <a:endParaRPr lang="en-US" sz="1400" b="1" dirty="0">
              <a:solidFill>
                <a:schemeClr val="tx1"/>
              </a:solidFill>
            </a:endParaRPr>
          </a:p>
          <a:p>
            <a:pPr algn="l"/>
            <a:r>
              <a:rPr lang="en-US" sz="1400" b="1" dirty="0">
                <a:solidFill>
                  <a:schemeClr val="tx1"/>
                </a:solidFill>
              </a:rPr>
              <a:t>		Dickey Fuller test and Rolling plot for the country Italy (Stationary series)</a:t>
            </a:r>
          </a:p>
          <a:p>
            <a:pPr marL="514350" indent="-514350" algn="l">
              <a:buAutoNum type="arabicPeriod"/>
            </a:pPr>
            <a:endParaRPr lang="en-US" sz="2800" b="1" dirty="0">
              <a:solidFill>
                <a:schemeClr val="tx1"/>
              </a:solidFill>
            </a:endParaRPr>
          </a:p>
        </p:txBody>
      </p:sp>
      <p:sp>
        <p:nvSpPr>
          <p:cNvPr id="5" name="Rectangle 4"/>
          <p:cNvSpPr/>
          <p:nvPr/>
        </p:nvSpPr>
        <p:spPr>
          <a:xfrm>
            <a:off x="0" y="1143000"/>
            <a:ext cx="9143999" cy="228600"/>
          </a:xfrm>
          <a:prstGeom prst="rect">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7" name="Date Placeholder 16"/>
          <p:cNvSpPr>
            <a:spLocks noGrp="1"/>
          </p:cNvSpPr>
          <p:nvPr>
            <p:ph type="dt" sz="half" idx="10"/>
          </p:nvPr>
        </p:nvSpPr>
        <p:spPr/>
        <p:txBody>
          <a:bodyPr/>
          <a:lstStyle/>
          <a:p>
            <a:r>
              <a:rPr lang="en-US" dirty="0"/>
              <a:t>15/07/2019</a:t>
            </a:r>
          </a:p>
        </p:txBody>
      </p:sp>
      <p:sp>
        <p:nvSpPr>
          <p:cNvPr id="18" name="Slide Number Placeholder 17"/>
          <p:cNvSpPr>
            <a:spLocks noGrp="1"/>
          </p:cNvSpPr>
          <p:nvPr>
            <p:ph type="sldNum" sz="quarter" idx="12"/>
          </p:nvPr>
        </p:nvSpPr>
        <p:spPr/>
        <p:txBody>
          <a:bodyPr/>
          <a:lstStyle/>
          <a:p>
            <a:fld id="{F1960344-39D4-4CC6-A6E5-83560A7BEA63}" type="slidenum">
              <a:rPr lang="en-US" smtClean="0"/>
              <a:t>9</a:t>
            </a:fld>
            <a:endParaRPr lang="en-US"/>
          </a:p>
        </p:txBody>
      </p:sp>
      <p:pic>
        <p:nvPicPr>
          <p:cNvPr id="4" name="Picture 3">
            <a:extLst>
              <a:ext uri="{FF2B5EF4-FFF2-40B4-BE49-F238E27FC236}">
                <a16:creationId xmlns:a16="http://schemas.microsoft.com/office/drawing/2014/main" xmlns="" id="{87C202EF-1F1C-4AF8-8D09-2B4BE68B6AAB}"/>
              </a:ext>
            </a:extLst>
          </p:cNvPr>
          <p:cNvPicPr>
            <a:picLocks noChangeAspect="1"/>
          </p:cNvPicPr>
          <p:nvPr/>
        </p:nvPicPr>
        <p:blipFill>
          <a:blip r:embed="rId2"/>
          <a:stretch>
            <a:fillRect/>
          </a:stretch>
        </p:blipFill>
        <p:spPr>
          <a:xfrm>
            <a:off x="990599" y="2895600"/>
            <a:ext cx="6875807" cy="3027361"/>
          </a:xfrm>
          <a:prstGeom prst="rect">
            <a:avLst/>
          </a:prstGeom>
        </p:spPr>
      </p:pic>
    </p:spTree>
    <p:extLst>
      <p:ext uri="{BB962C8B-B14F-4D97-AF65-F5344CB8AC3E}">
        <p14:creationId xmlns:p14="http://schemas.microsoft.com/office/powerpoint/2010/main" val="2717380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2114</TotalTime>
  <Words>980</Words>
  <Application>Microsoft Office PowerPoint</Application>
  <PresentationFormat>On-screen Show (4:3)</PresentationFormat>
  <Paragraphs>370</Paragraphs>
  <Slides>25</Slides>
  <Notes>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Interpolation Techniques</vt:lpstr>
      <vt:lpstr>How to check whether the series  in stationary?</vt:lpstr>
      <vt:lpstr>How to check whether the series  in stationary?</vt:lpstr>
      <vt:lpstr>Difference Transform</vt:lpstr>
      <vt:lpstr>Difference Transform – cont.</vt:lpstr>
      <vt:lpstr>Difference Transform – cont.</vt:lpstr>
      <vt:lpstr>How the change of refugees in one country  affects the other country?</vt:lpstr>
      <vt:lpstr>Prediction Modelling </vt:lpstr>
      <vt:lpstr>Prediction Modelling </vt:lpstr>
      <vt:lpstr>Prediction Modelling </vt:lpstr>
      <vt:lpstr>Prediction Modelling </vt:lpstr>
      <vt:lpstr>Evaluation Metrics</vt:lpstr>
      <vt:lpstr>Evaluation Metrics- Results</vt:lpstr>
      <vt:lpstr>Results contd…</vt:lpstr>
      <vt:lpstr>Conclusions</vt:lpstr>
      <vt:lpstr>Conclusions</vt:lpstr>
      <vt:lpstr>Conclusions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shrikanth singh</dc:creator>
  <cp:lastModifiedBy>shrikanth singh</cp:lastModifiedBy>
  <cp:revision>138</cp:revision>
  <cp:lastPrinted>2018-07-04T11:29:21Z</cp:lastPrinted>
  <dcterms:created xsi:type="dcterms:W3CDTF">2018-06-25T07:45:12Z</dcterms:created>
  <dcterms:modified xsi:type="dcterms:W3CDTF">2019-09-17T09:01:32Z</dcterms:modified>
</cp:coreProperties>
</file>