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7" r:id="rId8"/>
    <p:sldId id="274" r:id="rId9"/>
    <p:sldId id="275" r:id="rId10"/>
    <p:sldId id="276" r:id="rId11"/>
    <p:sldId id="277" r:id="rId12"/>
    <p:sldId id="278" r:id="rId13"/>
    <p:sldId id="279" r:id="rId14"/>
    <p:sldId id="273" r:id="rId15"/>
    <p:sldId id="280" r:id="rId16"/>
    <p:sldId id="271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0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CCB5-65C2-4580-A469-A386115ED5E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9B48D2E-0695-46E6-B5EC-5083FFEDF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8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CCB5-65C2-4580-A469-A386115ED5E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B48D2E-0695-46E6-B5EC-5083FFEDF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9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CCB5-65C2-4580-A469-A386115ED5E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B48D2E-0695-46E6-B5EC-5083FFEDF63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6170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CCB5-65C2-4580-A469-A386115ED5E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B48D2E-0695-46E6-B5EC-5083FFEDF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08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CCB5-65C2-4580-A469-A386115ED5E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B48D2E-0695-46E6-B5EC-5083FFEDF63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483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CCB5-65C2-4580-A469-A386115ED5E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B48D2E-0695-46E6-B5EC-5083FFEDF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96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CCB5-65C2-4580-A469-A386115ED5E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8D2E-0695-46E6-B5EC-5083FFEDF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13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CCB5-65C2-4580-A469-A386115ED5E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8D2E-0695-46E6-B5EC-5083FFEDF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6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CCB5-65C2-4580-A469-A386115ED5E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8D2E-0695-46E6-B5EC-5083FFEDF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7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CCB5-65C2-4580-A469-A386115ED5E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B48D2E-0695-46E6-B5EC-5083FFEDF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2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CCB5-65C2-4580-A469-A386115ED5E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9B48D2E-0695-46E6-B5EC-5083FFEDF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1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CCB5-65C2-4580-A469-A386115ED5E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9B48D2E-0695-46E6-B5EC-5083FFEDF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5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CCB5-65C2-4580-A469-A386115ED5E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8D2E-0695-46E6-B5EC-5083FFEDF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0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CCB5-65C2-4580-A469-A386115ED5E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8D2E-0695-46E6-B5EC-5083FFEDF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5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CCB5-65C2-4580-A469-A386115ED5E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8D2E-0695-46E6-B5EC-5083FFEDF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3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CCB5-65C2-4580-A469-A386115ED5E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B48D2E-0695-46E6-B5EC-5083FFEDF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8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ACCB5-65C2-4580-A469-A386115ED5E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9B48D2E-0695-46E6-B5EC-5083FFEDF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3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mendeley.com/datasets/hb74ynkjcn/1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2781-8E26-43DD-B930-B4757613C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559558"/>
            <a:ext cx="8915399" cy="286944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Plant Leaf Image Pre-processing for Classification and Disease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A4948-4DAA-4BF9-B513-4E7C85AFD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138985"/>
            <a:ext cx="8915399" cy="2960731"/>
          </a:xfrm>
        </p:spPr>
        <p:txBody>
          <a:bodyPr>
            <a:normAutofit/>
          </a:bodyPr>
          <a:lstStyle/>
          <a:p>
            <a:pPr algn="ctr"/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Shrikant M. Patil (SP024)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Shyam Lal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455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8DBB6-DB80-4739-97CC-FC35E95C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619" y="624110"/>
            <a:ext cx="9784994" cy="727018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details: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951FFE-F0BB-43F4-8758-477FB6C66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6601" y="1228299"/>
            <a:ext cx="5858148" cy="5390865"/>
          </a:xfrm>
        </p:spPr>
      </p:pic>
    </p:spTree>
    <p:extLst>
      <p:ext uri="{BB962C8B-B14F-4D97-AF65-F5344CB8AC3E}">
        <p14:creationId xmlns:p14="http://schemas.microsoft.com/office/powerpoint/2010/main" val="3017946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7272D-E451-404D-8E71-2C5494618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077" y="289932"/>
            <a:ext cx="10359483" cy="6389648"/>
          </a:xfrm>
        </p:spPr>
        <p:txBody>
          <a:bodyPr/>
          <a:lstStyle/>
          <a:p>
            <a:pPr>
              <a:buFont typeface="+mj-lt"/>
              <a:buAutoNum type="arabicParenR"/>
            </a:pP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Image Segmentation using K-Means clustering: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en-US" sz="18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lassified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the image pixels </a:t>
            </a:r>
            <a:r>
              <a:rPr lang="en-US" sz="18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into different no. of 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Important groups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 that all possibilities will be 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considered and preserved by </a:t>
            </a:r>
            <a:r>
              <a:rPr lang="en-US" sz="18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strong artificial edges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buFont typeface="+mj-lt"/>
              <a:buAutoNum type="arabicParenR" startAt="2"/>
            </a:pP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Conversion from RGB to Grayscale Image:</a:t>
            </a:r>
            <a:endParaRPr lang="en-US" sz="18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Three channel RGB image is then converted to 1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channel Gray Scale image. Also, the </a:t>
            </a:r>
            <a:r>
              <a:rPr lang="en-US" sz="18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background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noise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(or cluster defining the background image)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is </a:t>
            </a:r>
            <a:r>
              <a:rPr lang="en-US" sz="18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removed by Histogram analysis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 clustered 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image.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buFont typeface="+mj-lt"/>
              <a:buAutoNum type="arabicParenR" startAt="3"/>
            </a:pP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Noise reduction by applying Gaussian Blur</a:t>
            </a:r>
            <a:endParaRPr lang="en-US" sz="18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Mathematics involved in this edge detection method involves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calculation of derivatives, it is highly sensitive to image noise.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Gaussian is known for </a:t>
            </a:r>
            <a:r>
              <a:rPr lang="en-US" sz="18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preserving the edges in the image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26BABE-F94D-44FB-81DC-242BB40BF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157" y="679724"/>
            <a:ext cx="5636403" cy="2071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ECC5E8-4B76-45E1-B966-EBF6FBE54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109" y="2829525"/>
            <a:ext cx="5826497" cy="20719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18A692-793A-4604-9F32-63A83FC6E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105" y="5073805"/>
            <a:ext cx="3055997" cy="168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6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4DC9E-EC7E-425E-85E2-DD7C9B06B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229" y="223023"/>
            <a:ext cx="10314878" cy="6478859"/>
          </a:xfrm>
        </p:spPr>
        <p:txBody>
          <a:bodyPr/>
          <a:lstStyle/>
          <a:p>
            <a:pPr>
              <a:buFont typeface="+mj-lt"/>
              <a:buAutoNum type="arabicParenR" startAt="4"/>
            </a:pP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Gradient Calculation using Sobel Filter: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Gradient calculation is basically calculating the </a:t>
            </a:r>
            <a:r>
              <a:rPr lang="en-US" sz="18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derivative of image 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which also means that detecting the high intensity value changes in the image. First gradient in x and y direction is calculated then merged together to form a </a:t>
            </a:r>
            <a:r>
              <a:rPr lang="en-US" sz="18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magnitude image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which </a:t>
            </a:r>
            <a:r>
              <a:rPr lang="en-US" sz="18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contains every possible edge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the image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buFont typeface="+mj-lt"/>
              <a:buAutoNum type="arabicParenR" startAt="5"/>
            </a:pPr>
            <a:endParaRPr lang="en-US" sz="18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buFont typeface="+mj-lt"/>
              <a:buAutoNum type="arabicParenR" startAt="5"/>
            </a:pP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Non-Maximum Suppression:                      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Edges are thinned out.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112EB1-6AAE-40F6-B123-D76CDBA61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338" y="1648150"/>
            <a:ext cx="8297433" cy="2000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30AE5C-F34A-4C0C-80FD-42552EC0D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227" y="4146572"/>
            <a:ext cx="4013959" cy="21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18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9D7FD-EE57-4A2A-A0E1-AECDCCE71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0380" y="524107"/>
            <a:ext cx="10214518" cy="6200078"/>
          </a:xfrm>
        </p:spPr>
        <p:txBody>
          <a:bodyPr/>
          <a:lstStyle/>
          <a:p>
            <a:pPr>
              <a:buFont typeface="+mj-lt"/>
              <a:buAutoNum type="arabicParenR" startAt="6"/>
            </a:pP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Double Thresholding and edge tracking by Hysteresis: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After non-maximum suppression we notice that still some pixels are brighter than others. The result of double thresholding is an </a:t>
            </a:r>
            <a:r>
              <a:rPr lang="en-US" sz="18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image with only two-pixel values (strong and weak).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Using edge tracking by hysteresis, </a:t>
            </a:r>
            <a:r>
              <a:rPr lang="en-US" sz="18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weak pixels are transformed into strong pixe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ls</a:t>
            </a:r>
            <a:r>
              <a:rPr lang="en-US" sz="18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if and only if it is surrounded by at least one strong pixel.</a:t>
            </a: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buFont typeface="+mj-lt"/>
              <a:buAutoNum type="arabicParenR" startAt="7"/>
            </a:pPr>
            <a:endParaRPr lang="en-US" sz="18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buFont typeface="+mj-lt"/>
              <a:buAutoNum type="arabicParenR" startAt="7"/>
            </a:pP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Image Dilation:</a:t>
            </a:r>
            <a:endParaRPr lang="en-US" sz="18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US" sz="18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some deep learning methods may require thicker strong 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edges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which are thinned out at non-maximum separation stage.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Image dilation basically </a:t>
            </a:r>
            <a:r>
              <a:rPr lang="en-US" sz="18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adds pixels at the boundaries/edges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50B57D-876A-43F0-90AF-BB2748C8D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004" y="2434988"/>
            <a:ext cx="3684713" cy="19521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5FE566-18B0-4A89-9454-7E346C201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301" y="2434988"/>
            <a:ext cx="3684714" cy="195212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EBABC69-D249-484E-A260-8A420DBCA14D}"/>
              </a:ext>
            </a:extLst>
          </p:cNvPr>
          <p:cNvSpPr/>
          <p:nvPr/>
        </p:nvSpPr>
        <p:spPr>
          <a:xfrm>
            <a:off x="5966658" y="3252938"/>
            <a:ext cx="1020346" cy="490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0B605-AECB-4A51-B5BB-1EA9E2A15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589" y="4579586"/>
            <a:ext cx="3943284" cy="195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89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D56878-860B-4D8A-A437-C3C97805F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137" y="301083"/>
            <a:ext cx="9798475" cy="64569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74C9A3-3050-4DC5-A0FC-14E26DA03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077" y="946777"/>
            <a:ext cx="10426391" cy="5911223"/>
          </a:xfrm>
        </p:spPr>
        <p:txBody>
          <a:bodyPr/>
          <a:lstStyle/>
          <a:p>
            <a:r>
              <a:rPr lang="en-US" sz="18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Pomegranate Leaf</a:t>
            </a:r>
          </a:p>
          <a:p>
            <a:pPr marL="0" indent="0"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US" sz="18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Guava Leaf</a:t>
            </a: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Chinar Leaf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973D58-53D1-4C06-97BD-30778C17C6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06136" y="1377918"/>
            <a:ext cx="2430965" cy="1476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EAB058-B995-49B5-ADE9-175974DB4ECE}"/>
              </a:ext>
            </a:extLst>
          </p:cNvPr>
          <p:cNvSpPr txBox="1"/>
          <p:nvPr/>
        </p:nvSpPr>
        <p:spPr>
          <a:xfrm>
            <a:off x="4605454" y="240494"/>
            <a:ext cx="6899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Better for Disease                                Better for Plant</a:t>
            </a:r>
          </a:p>
          <a:p>
            <a:r>
              <a:rPr lang="en-US" b="1" dirty="0">
                <a:solidFill>
                  <a:srgbClr val="002060"/>
                </a:solidFill>
              </a:rPr>
              <a:t>detection task                                   Classification task</a:t>
            </a:r>
          </a:p>
          <a:p>
            <a:r>
              <a:rPr lang="en-US" b="1" dirty="0">
                <a:solidFill>
                  <a:srgbClr val="002060"/>
                </a:solidFill>
              </a:rPr>
              <a:t>(</a:t>
            </a:r>
            <a:r>
              <a:rPr lang="en-US" b="1" i="1" dirty="0">
                <a:solidFill>
                  <a:srgbClr val="FF0000"/>
                </a:solidFill>
              </a:rPr>
              <a:t>Just after non-max                              (After last step)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suppression</a:t>
            </a:r>
            <a:r>
              <a:rPr lang="en-US" b="1" dirty="0">
                <a:solidFill>
                  <a:srgbClr val="002060"/>
                </a:solidFill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8619A9-8B32-43B5-B3D6-AF3E990F2C0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07735" y="3269124"/>
            <a:ext cx="2329365" cy="1302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8D4BEF-CE99-45DA-907A-D5F9E8CC1AD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953710" y="4942143"/>
            <a:ext cx="1718759" cy="15176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52517D-937F-4C49-9CB7-635AC2D99D6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866808" y="1377918"/>
            <a:ext cx="2593357" cy="14767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81B7E3-B9C0-414F-97A2-33A9F119119C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335073" y="1377918"/>
            <a:ext cx="2593356" cy="14767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F8084A-0BA9-4B4F-A133-0712C1BD4364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899062" y="3095205"/>
            <a:ext cx="2528848" cy="14767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26613C-A428-473F-BD4C-14A9F7F536C4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8330424" y="3095205"/>
            <a:ext cx="2528848" cy="14767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52ECC94-8CED-4B1F-BCF1-E89F4D2D3E40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5223711" y="4942143"/>
            <a:ext cx="1718758" cy="15176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E92B68D-E4AD-47FF-A8F6-5280E009B601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8721476" y="4926619"/>
            <a:ext cx="1718758" cy="155849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2597A1-5870-4218-B146-6CAF15C64DB5}"/>
              </a:ext>
            </a:extLst>
          </p:cNvPr>
          <p:cNvCxnSpPr/>
          <p:nvPr/>
        </p:nvCxnSpPr>
        <p:spPr>
          <a:xfrm>
            <a:off x="4360127" y="156117"/>
            <a:ext cx="0" cy="65457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B5DFEF0-29E7-429D-AF65-A141204D42EB}"/>
              </a:ext>
            </a:extLst>
          </p:cNvPr>
          <p:cNvCxnSpPr/>
          <p:nvPr/>
        </p:nvCxnSpPr>
        <p:spPr>
          <a:xfrm>
            <a:off x="7857893" y="156117"/>
            <a:ext cx="0" cy="65457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C542CEE-379A-491F-9973-53958CC578E4}"/>
              </a:ext>
            </a:extLst>
          </p:cNvPr>
          <p:cNvCxnSpPr/>
          <p:nvPr/>
        </p:nvCxnSpPr>
        <p:spPr>
          <a:xfrm>
            <a:off x="1360449" y="137791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3EEDF9E-3EB4-4EF8-986A-80311C85C37F}"/>
              </a:ext>
            </a:extLst>
          </p:cNvPr>
          <p:cNvCxnSpPr/>
          <p:nvPr/>
        </p:nvCxnSpPr>
        <p:spPr>
          <a:xfrm>
            <a:off x="1237785" y="2955073"/>
            <a:ext cx="102668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110DA3-F7ED-45C2-863C-B4D888D0374D}"/>
              </a:ext>
            </a:extLst>
          </p:cNvPr>
          <p:cNvCxnSpPr/>
          <p:nvPr/>
        </p:nvCxnSpPr>
        <p:spPr>
          <a:xfrm>
            <a:off x="1323278" y="4640785"/>
            <a:ext cx="102668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981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72DD-E468-4AE7-BAC9-029F8F2EF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127" y="624110"/>
            <a:ext cx="9430485" cy="128089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9C586-327A-42B8-ACD7-706AAF567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415" y="1226634"/>
            <a:ext cx="10203365" cy="5007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Experiments with different leaf images have shown that: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If image dilation is performed </a:t>
            </a:r>
            <a:r>
              <a:rPr lang="en-US" sz="2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right after Non-Maximum Suppression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without performing double thresholding &amp; edge tracking by hysteresis then resultant output image is </a:t>
            </a:r>
            <a:r>
              <a:rPr lang="en-US" sz="2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better suited for disease detect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ion while other </a:t>
            </a:r>
            <a:r>
              <a:rPr lang="en-US" sz="2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edge information (Leaf veins) for plant classification is lost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On the other hand, if </a:t>
            </a:r>
            <a:r>
              <a:rPr lang="en-US" sz="2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all the steps in algorithm are followed 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order then resultant output image is </a:t>
            </a:r>
            <a:r>
              <a:rPr lang="en-US" sz="2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better suited for plant classification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as </a:t>
            </a:r>
            <a:r>
              <a:rPr lang="en-US" sz="2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veins details are retained while disease information is lost.</a:t>
            </a:r>
            <a:endParaRPr lang="en-US" sz="2800" i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his algorithm is </a:t>
            </a:r>
            <a:r>
              <a:rPr lang="en-US" sz="2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better suited for image pre-processing of plant leaf images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The processed images can be </a:t>
            </a:r>
            <a:r>
              <a:rPr lang="en-US" sz="2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used further by </a:t>
            </a:r>
            <a:r>
              <a:rPr lang="en-US" sz="2000" i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modern</a:t>
            </a:r>
            <a:r>
              <a:rPr lang="en-US" sz="2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i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deep</a:t>
            </a:r>
            <a:r>
              <a:rPr lang="en-US" sz="2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i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learning</a:t>
            </a:r>
            <a:r>
              <a:rPr lang="en-US" sz="2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i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methods</a:t>
            </a:r>
            <a:r>
              <a:rPr lang="en-US" sz="2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for better </a:t>
            </a:r>
            <a:r>
              <a:rPr lang="en-US" sz="2000" i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Plant</a:t>
            </a:r>
            <a:r>
              <a:rPr lang="en-US" sz="2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i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classification</a:t>
            </a:r>
            <a:r>
              <a:rPr lang="en-US" sz="2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as well as p</a:t>
            </a:r>
            <a:r>
              <a:rPr lang="en-US" sz="2000" i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lant</a:t>
            </a:r>
            <a:r>
              <a:rPr lang="en-US" sz="2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d</a:t>
            </a:r>
            <a:r>
              <a:rPr lang="en-US" sz="2000" i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isease</a:t>
            </a:r>
            <a:r>
              <a:rPr lang="en-US" sz="2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d</a:t>
            </a:r>
            <a:r>
              <a:rPr lang="en-US" sz="2000" i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etection</a:t>
            </a:r>
            <a:r>
              <a:rPr lang="en-US" sz="2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  <a:endParaRPr lang="en-US" sz="2000" i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71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7DA13C-5717-40AF-8639-A6B9CBA9B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8905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55718-91C2-45CB-899A-73F785C4D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2700" y="1555845"/>
            <a:ext cx="9758148" cy="5008728"/>
          </a:xfrm>
        </p:spPr>
        <p:txBody>
          <a:bodyPr>
            <a:norm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Plant Leaf Disease Detection using Mean Value of Pixels and Canny Edge Detector</a:t>
            </a:r>
            <a:r>
              <a:rPr lang="en-US" sz="20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Dr.         S.M. Taohidul Islam, Md. Abdul Masud±, Md. Arif Ur Rahaman, Md. Mehedi Hasan Rabbi, 2019 International Conference on Sustainable Technologies for Industry 4.0 (STI), 24-25 December, Dhaka.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Effective Algorithm for Edges and Veins Detection in Leaf Images</a:t>
            </a:r>
            <a:r>
              <a:rPr lang="en-US" sz="20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R. Radha, S. Jayalakshmi, 2014 World Congress on Computing and Communication Technologies.</a:t>
            </a: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Advanced Plant Leaf Classification Through Image Enhancement and Canny Edge Detection</a:t>
            </a:r>
            <a:r>
              <a:rPr lang="en-US" sz="20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Jibi G. Thanikkal1, Ashwani Kumar Dubey2, Thomas M.T.3, 2018 7th International Conference on Reliability, Infocom Technologies and Optimization (ICRITO) (Trends and Future Directions). </a:t>
            </a: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Set: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https://data.mendeley.com/datasets/hb74ynkjcn/1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031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0A89B4-FF2D-4E5C-9B9F-EC454C77C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008" y="1569494"/>
            <a:ext cx="6974007" cy="327546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1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3392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756C-CE85-4919-8A7C-0DCBE6CD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5383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F8653-1227-4040-B7A5-F730C0DE2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69493"/>
            <a:ext cx="8915400" cy="434172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29028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096D6-017C-4256-A985-01599ACF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7144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547B2-68B9-452B-906E-8654A8415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9300" y="1501253"/>
            <a:ext cx="9662615" cy="5178327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classification and Disease detection with image processing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evolving rapidly.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Experts generally have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to the plant leaf images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actual plant leaf.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 visits by experts are rare or not possible every time.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approach seems more beneficial when people </a:t>
            </a:r>
            <a:r>
              <a:rPr lang="en-US" sz="2400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seek help from inter-state and even inter-national experts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Though this problem is</a:t>
            </a:r>
            <a:r>
              <a:rPr lang="en-US" sz="240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challenging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modern deep learning techniques are so powerful that this problem is solvable.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i="1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 of any deep learning algorithm </a:t>
            </a:r>
            <a:r>
              <a:rPr lang="en-US" sz="24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least in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classification and Disease detection problem </a:t>
            </a:r>
            <a:r>
              <a:rPr lang="en-US" sz="24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mostly depends on the </a:t>
            </a:r>
            <a:r>
              <a:rPr lang="en-US" sz="2400" i="1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set extracted from the image by image pre-processing.</a:t>
            </a:r>
          </a:p>
          <a:p>
            <a:pPr algn="l">
              <a:buFont typeface="Wingdings" panose="05000000000000000000" pitchFamily="2" charset="2"/>
              <a:buChar char="q"/>
            </a:pPr>
            <a:endParaRPr lang="en-US" sz="240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74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6310D-B2ED-4361-A2D1-17DD29B32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6498" y="769433"/>
            <a:ext cx="9913434" cy="601050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 aim of this project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to pre-process plant leaf images such that the further deep learning algorithms result into accurate and efficient outcomes.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Diseased Lemon Leaf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above example, we can say that image with good feature extraction when processed by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suitable deep learning algorithm with sufficient data set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healthy as well as diseased lemon leaf's will give accurate results.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89560-34EA-4386-9DCD-E803B090A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976" y="2528290"/>
            <a:ext cx="9228841" cy="26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CD30-77AD-4575-9CC0-9D1CAF8F1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3496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Literature Survey</a:t>
            </a:r>
            <a:br>
              <a:rPr lang="en-US" sz="3600" b="1" dirty="0">
                <a:solidFill>
                  <a:srgbClr val="FF000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</a:br>
            <a:endParaRPr lang="en-US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7C304-622E-488A-B24C-0BF99C25B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04693"/>
            <a:ext cx="8915400" cy="5341767"/>
          </a:xfrm>
        </p:spPr>
        <p:txBody>
          <a:bodyPr>
            <a:normAutofit lnSpcReduction="10000"/>
          </a:bodyPr>
          <a:lstStyle/>
          <a:p>
            <a:pPr marL="457200" indent="-457200" algn="ctr">
              <a:buFont typeface="+mj-lt"/>
              <a:buAutoNum type="alphaUcPeriod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machine learning algorithm and generally used for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classification problems.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 images can be detected with two different approaches.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 by detecting max changes from one pixel to another adjacent pixels.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2] by detecting and combining the similar pixels into separate groups.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used for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compression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only important no. of groups are considered for visual perception.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 for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segmentation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highlight possible different regions in the image differed by one or more features.(Which is very much necessary for distinguishing two different diseases on plant leaf)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least best at clearly distinguishing healthy and diseased portions of plant leaf.</a:t>
            </a:r>
          </a:p>
        </p:txBody>
      </p:sp>
    </p:spTree>
    <p:extLst>
      <p:ext uri="{BB962C8B-B14F-4D97-AF65-F5344CB8AC3E}">
        <p14:creationId xmlns:p14="http://schemas.microsoft.com/office/powerpoint/2010/main" val="2688303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25-95FE-43C7-9397-06C24550C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171" y="278781"/>
            <a:ext cx="10530745" cy="6456556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Working: 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 Decides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centroids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defined no. of clusters or groups 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2] calculates the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Euclidean distance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each pixel from each centroid 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3] Centroid at low Euclidian distance from the pixel accepts that pixel which in turn also changes centroid value of that cluster.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4] This process is continued till  there is no comparison for Euclidean distance of any particular pixel or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 of iterations also can be specified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acceptable accuracy.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in this project: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image segmentation it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highlights the diseased spots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also distinguish the disease spots if different types are present.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Simply, it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adds artificial edges to the disease spots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as to preserve them in further operations on image.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Interestingly, it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 affect the vein structure or texture of leaf 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classifies it into different cluster.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also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to get rid of leaf image background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it clusters it into different group which can be removed any 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785EF6-F1FC-49E4-AAB1-C7087D3A4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913" y="2837141"/>
            <a:ext cx="4391638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48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C31D-3C9D-4960-8CAB-E7663612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4439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3600" b="1" dirty="0">
                <a:solidFill>
                  <a:srgbClr val="FF000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</a:br>
            <a:endParaRPr lang="en-US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932DCFB-2149-4DFC-B053-CA455CB9CC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39590" y="367990"/>
                <a:ext cx="9765022" cy="6255834"/>
              </a:xfrm>
            </p:spPr>
            <p:txBody>
              <a:bodyPr>
                <a:normAutofit fontScale="92500" lnSpcReduction="10000"/>
              </a:bodyPr>
              <a:lstStyle/>
              <a:p>
                <a:pPr algn="ctr">
                  <a:buFont typeface="+mj-lt"/>
                  <a:buAutoNum type="alphaUcPeriod" startAt="2"/>
                </a:pPr>
                <a:r>
                  <a:rPr lang="en-US" sz="26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Sobel operator: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2400" spc="-5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Edges correspond to a </a:t>
                </a:r>
                <a:r>
                  <a:rPr lang="en-US" sz="2400" i="1" spc="-5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change of pixels’ intensity</a:t>
                </a:r>
                <a:r>
                  <a:rPr lang="en-US" sz="2400" spc="-5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2400" spc="-5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 detect it, the easiest way is to apply filters that highlight this </a:t>
                </a:r>
                <a:r>
                  <a:rPr lang="en-US" sz="2400" i="1" spc="-5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intensity change in both directions: horizontal (x) and vertical (y).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2400" spc="-5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derivatives </a:t>
                </a:r>
                <a:r>
                  <a:rPr lang="en-US" sz="2400" b="1" i="1" spc="-5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Gx</a:t>
                </a:r>
                <a:r>
                  <a:rPr lang="en-US" sz="2400" spc="-5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and </a:t>
                </a:r>
                <a:r>
                  <a:rPr lang="en-US" sz="2400" b="1" i="1" spc="-5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Gy</a:t>
                </a:r>
                <a:r>
                  <a:rPr lang="en-US" sz="2400" spc="-5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w.r.t. </a:t>
                </a:r>
                <a:r>
                  <a:rPr lang="en-US" sz="2400" b="1" i="1" spc="-5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spc="-5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and </a:t>
                </a:r>
                <a:r>
                  <a:rPr lang="en-US" sz="2400" b="1" i="1" spc="-5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spc="-5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are obtained by </a:t>
                </a:r>
                <a:r>
                  <a:rPr lang="en-US" sz="2400" i="1" spc="-5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convolving image with Sobel kernels</a:t>
                </a:r>
                <a:r>
                  <a:rPr lang="en-US" sz="2400" b="1" i="1" spc="-5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Kx</a:t>
                </a:r>
                <a:r>
                  <a:rPr lang="en-US" sz="2400" i="1" spc="-5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and </a:t>
                </a:r>
                <a:r>
                  <a:rPr lang="en-US" sz="2400" b="1" i="1" spc="-5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Ky</a:t>
                </a:r>
                <a:r>
                  <a:rPr lang="en-US" sz="2400" spc="-5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respectively.</a:t>
                </a:r>
              </a:p>
              <a:p>
                <a:pPr marL="0" indent="0" algn="just">
                  <a:buNone/>
                </a:pPr>
                <a:r>
                  <a:rPr lang="en-US" sz="2400" spc="-5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                Kx =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400" i="1" spc="-5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a:rPr lang="en-US" sz="2400" i="1" spc="-5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US" sz="2400" i="1" spc="-5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400" i="1" spc="-5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2400" i="1" spc="-5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−2</m:t>
                          </m:r>
                        </m:e>
                        <m:e>
                          <m:r>
                            <a:rPr lang="en-US" sz="2400" i="1" spc="-5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400" i="1" spc="-5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sz="2400" i="1" spc="-5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US" sz="2400" i="1" spc="-5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400" i="1" spc="-5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sz="2400" spc="-5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and 	Ky 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400" i="1" spc="-5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a:rPr lang="en-US" sz="2400" i="1" spc="-5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  1</m:t>
                          </m:r>
                        </m:e>
                        <m:e>
                          <m:r>
                            <a:rPr lang="en-US" sz="2400" i="1" spc="-5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 2</m:t>
                          </m:r>
                        </m:e>
                        <m:e>
                          <m:r>
                            <a:rPr lang="en-US" sz="2400" i="1" spc="-5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 1</m:t>
                          </m:r>
                        </m:e>
                      </m:mr>
                      <m:mr>
                        <m:e>
                          <m:r>
                            <a:rPr lang="en-US" sz="2400" i="1" spc="-5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   0</m:t>
                          </m:r>
                        </m:e>
                        <m:e>
                          <m:r>
                            <a:rPr lang="en-US" sz="2400" i="1" spc="-5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  0</m:t>
                          </m:r>
                        </m:e>
                        <m:e>
                          <m:r>
                            <a:rPr lang="en-US" sz="2400" i="1" spc="-5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 0</m:t>
                          </m:r>
                        </m:e>
                      </m:mr>
                      <m:mr>
                        <m:e>
                          <m:r>
                            <a:rPr lang="en-US" sz="2400" i="1" spc="-5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US" sz="2400" i="1" spc="-5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−2</m:t>
                          </m:r>
                        </m:e>
                        <m:e>
                          <m:r>
                            <a:rPr lang="en-US" sz="2400" i="1" spc="-5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−1</m:t>
                          </m:r>
                        </m:e>
                      </m:mr>
                    </m:m>
                  </m:oMath>
                </a14:m>
                <a:endParaRPr lang="en-US" sz="2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2400" b="1" spc="-5" dirty="0">
                    <a:solidFill>
                      <a:srgbClr val="002060"/>
                    </a:solidFill>
                    <a:latin typeface="Calibri" panose="020F0502020204030204" pitchFamily="34" charset="0"/>
                    <a:cs typeface="Mangal" panose="02040503050203030202" pitchFamily="18" charset="0"/>
                  </a:rPr>
                  <a:t>Gradient calculations:</a:t>
                </a:r>
              </a:p>
              <a:p>
                <a:pPr marL="114300" marR="0" indent="0">
                  <a:lnSpc>
                    <a:spcPct val="115000"/>
                  </a:lnSpc>
                  <a:spcBef>
                    <a:spcPts val="1030"/>
                  </a:spcBef>
                  <a:spcAft>
                    <a:spcPts val="0"/>
                  </a:spcAft>
                  <a:buNone/>
                </a:pPr>
                <a:r>
                  <a:rPr lang="en-US" sz="2400" spc="-5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                   	|G|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pc="-5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 spc="-5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𝐺</m:t>
                        </m:r>
                        <m:sSup>
                          <m:sSupPr>
                            <m:ctrlPr>
                              <a:rPr lang="en-US" sz="2400" i="1" spc="-5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pc="-5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 spc="-5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 spc="-5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i="1" spc="-5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𝐺</m:t>
                        </m:r>
                        <m:sSup>
                          <m:sSupPr>
                            <m:ctrlPr>
                              <a:rPr lang="en-US" sz="2400" i="1" spc="-5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pc="-5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i="1" spc="-5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400" spc="-5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</a:t>
                </a:r>
                <a:r>
                  <a:rPr lang="en-US" sz="2400" spc="1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------------- [3]</a:t>
                </a:r>
                <a:endParaRPr lang="en-US" sz="2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114300" marR="0" indent="0">
                  <a:lnSpc>
                    <a:spcPct val="115000"/>
                  </a:lnSpc>
                  <a:spcBef>
                    <a:spcPts val="1030"/>
                  </a:spcBef>
                  <a:spcAft>
                    <a:spcPts val="0"/>
                  </a:spcAft>
                  <a:buNone/>
                </a:pPr>
                <a:r>
                  <a:rPr lang="en-US" sz="2400" spc="1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                                ϴ (x, y) = arctan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pc="1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spc="1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𝐺𝑦</m:t>
                        </m:r>
                      </m:num>
                      <m:den>
                        <m:r>
                          <a:rPr lang="en-US" sz="2400" i="1" spc="1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   </m:t>
                        </m:r>
                        <m:r>
                          <a:rPr lang="en-US" sz="2400" i="1" spc="1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𝐺𝑥</m:t>
                        </m:r>
                        <m:r>
                          <a:rPr lang="en-US" sz="2400" i="1" spc="1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  </m:t>
                        </m:r>
                      </m:den>
                    </m:f>
                  </m:oMath>
                </a14:m>
                <a:r>
                  <a:rPr lang="en-US" sz="2400" spc="1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   ------------- [4]</a:t>
                </a:r>
                <a:endParaRPr lang="en-US" sz="2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However, since this is derivative operation on the image where </a:t>
                </a:r>
                <a:r>
                  <a:rPr lang="en-US" sz="2400" spc="-5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edge detection results are </a:t>
                </a:r>
                <a:r>
                  <a:rPr lang="en-US" sz="2400" i="1" spc="-5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highly sensitive to image noise</a:t>
                </a:r>
                <a:r>
                  <a:rPr lang="en-US" sz="2400" spc="-5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i="1" spc="-5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Gaussian Blur must be applied before</a:t>
                </a:r>
                <a:r>
                  <a:rPr lang="en-US" sz="2400" spc="-5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this operation as this noise reduction technique known for preserving the edges in the image.</a:t>
                </a: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932DCFB-2149-4DFC-B053-CA455CB9CC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9590" y="367990"/>
                <a:ext cx="9765022" cy="6255834"/>
              </a:xfrm>
              <a:blipFill>
                <a:blip r:embed="rId2"/>
                <a:stretch>
                  <a:fillRect l="-687" t="-1363" r="-811" b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22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98800-57FE-4872-BECA-145C19332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7857" y="272955"/>
            <a:ext cx="9716755" cy="6264323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lphaUcPeriod" startAt="3"/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Non-maximum Suppression: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Thinning out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thicker edges.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i="1" spc="-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Angle information </a:t>
            </a:r>
            <a:r>
              <a:rPr lang="en-US" sz="24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calculated by the sobel operator is used.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Here we check basically if the pixels on the same edge direction are more or less intense than the ones being processed. </a:t>
            </a:r>
          </a:p>
          <a:p>
            <a:pPr marL="457200" indent="-457200" algn="ctr">
              <a:buFont typeface="+mj-lt"/>
              <a:buAutoNum type="alphaUcPeriod" startAt="4"/>
            </a:pP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>
              <a:buFont typeface="+mj-lt"/>
              <a:buAutoNum type="alphaUcPeriod" startAt="4"/>
            </a:pP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>
              <a:buFont typeface="+mj-lt"/>
              <a:buAutoNum type="alphaUcPeriod" startAt="4"/>
            </a:pP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>
              <a:buFont typeface="+mj-lt"/>
              <a:buAutoNum type="alphaUcPeriod" startAt="4"/>
            </a:pP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UcPeriod" startAt="4"/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thresholding: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(Analysis by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Trial and error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The double threshold step aims at identifying 3 kinds of pixels: </a:t>
            </a:r>
            <a:r>
              <a:rPr lang="en-US" sz="2400" i="1" spc="-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strong, weak, and non-relevant.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The result of this step is an image with only </a:t>
            </a:r>
            <a:r>
              <a:rPr lang="en-US" sz="2400" i="1" spc="-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2-pixel intensity values</a:t>
            </a:r>
            <a:r>
              <a:rPr lang="en-US" sz="24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(strong and weak).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A32AFD-4763-41BD-8E17-4C92307DB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233" y="2033220"/>
            <a:ext cx="4371171" cy="266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98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FAF1C-CF6F-4F2B-A224-012D49D35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5278" y="504967"/>
            <a:ext cx="9539334" cy="6250676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lphaUcPeriod" startAt="5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Tracking by hysteresis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Based on the double thresholding results, the hysteresis consists of </a:t>
            </a:r>
            <a:r>
              <a:rPr lang="en-US" sz="2400" i="1" spc="-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transforming weak pixels into strong ones</a:t>
            </a:r>
            <a:r>
              <a:rPr lang="en-US" sz="24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if and only if at least one of the pixels around the one being processed is a strong one.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b="1" spc="-5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b="1" spc="-5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ctr" fontAlgn="base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b="1" spc="1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algn="ctr" fontAlgn="base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Font typeface="+mj-lt"/>
              <a:buAutoNum type="alphaUcPeriod" startAt="6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b="1" spc="1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fontAlgn="base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Font typeface="+mj-lt"/>
              <a:buAutoNum type="alphaUcPeriod" startAt="6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b="1" spc="1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 Dilation:</a:t>
            </a:r>
            <a:endParaRPr lang="en-US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i="1" spc="1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Adds pixels at boundaries</a:t>
            </a:r>
            <a:r>
              <a:rPr lang="en-US" sz="2000" spc="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spc="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Increases the object area.</a:t>
            </a:r>
            <a:endParaRPr lang="en-US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spc="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Used to </a:t>
            </a:r>
            <a:r>
              <a:rPr lang="en-US" sz="2000" i="1" spc="1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accentuate features</a:t>
            </a:r>
            <a:r>
              <a:rPr lang="en-US" sz="2000" spc="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pc="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Working:</a:t>
            </a:r>
            <a:endParaRPr lang="en-US" sz="24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spc="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kernel (a matrix of odd size (5,5) is convolved with the image</a:t>
            </a:r>
            <a:endParaRPr lang="en-US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spc="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pixel element in the original image is ‘1’ if at least one pixel under the kernel is ‘1’.</a:t>
            </a:r>
            <a:endParaRPr lang="en-US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spc="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increases the white region in the image or </a:t>
            </a:r>
            <a:r>
              <a:rPr lang="en-US" sz="2000" i="1" spc="1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 of foreground object increases</a:t>
            </a:r>
            <a:r>
              <a:rPr lang="en-US" sz="2000" spc="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1EFA63-F35A-4BBF-8949-CE34ACA56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43469"/>
            <a:ext cx="5608102" cy="27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240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1556</TotalTime>
  <Words>1453</Words>
  <Application>Microsoft Office PowerPoint</Application>
  <PresentationFormat>Widescreen</PresentationFormat>
  <Paragraphs>162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Algerian</vt:lpstr>
      <vt:lpstr>Arial</vt:lpstr>
      <vt:lpstr>Calibri</vt:lpstr>
      <vt:lpstr>Cambria Math</vt:lpstr>
      <vt:lpstr>Century Gothic</vt:lpstr>
      <vt:lpstr>Times New Roman</vt:lpstr>
      <vt:lpstr>Wingdings</vt:lpstr>
      <vt:lpstr>Wingdings 3</vt:lpstr>
      <vt:lpstr>Wisp</vt:lpstr>
      <vt:lpstr>Plant Leaf Image Pre-processing for Classification and Disease Detection</vt:lpstr>
      <vt:lpstr>Content</vt:lpstr>
      <vt:lpstr>Introduction</vt:lpstr>
      <vt:lpstr>PowerPoint Presentation</vt:lpstr>
      <vt:lpstr>Literature Survey </vt:lpstr>
      <vt:lpstr>PowerPoint Presentation</vt:lpstr>
      <vt:lpstr> </vt:lpstr>
      <vt:lpstr>PowerPoint Presentation</vt:lpstr>
      <vt:lpstr>PowerPoint Presentation</vt:lpstr>
      <vt:lpstr>Implementation details:</vt:lpstr>
      <vt:lpstr>PowerPoint Presentation</vt:lpstr>
      <vt:lpstr>PowerPoint Presentation</vt:lpstr>
      <vt:lpstr>PowerPoint Presentation</vt:lpstr>
      <vt:lpstr>Results:</vt:lpstr>
      <vt:lpstr>Conclusion: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Plant Leaf Classification Through image Enhancement and Canny Edge Detection</dc:title>
  <dc:creator>shrikant patil</dc:creator>
  <cp:lastModifiedBy>shrikant patil</cp:lastModifiedBy>
  <cp:revision>106</cp:revision>
  <dcterms:created xsi:type="dcterms:W3CDTF">2021-01-09T05:26:05Z</dcterms:created>
  <dcterms:modified xsi:type="dcterms:W3CDTF">2021-01-26T05:26:42Z</dcterms:modified>
</cp:coreProperties>
</file>