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720" r:id="rId2"/>
    <p:sldId id="257" r:id="rId3"/>
    <p:sldId id="647" r:id="rId4"/>
    <p:sldId id="721" r:id="rId5"/>
    <p:sldId id="722" r:id="rId6"/>
    <p:sldId id="723" r:id="rId7"/>
    <p:sldId id="724" r:id="rId8"/>
    <p:sldId id="725" r:id="rId9"/>
    <p:sldId id="726" r:id="rId10"/>
    <p:sldId id="341" r:id="rId11"/>
    <p:sldId id="727" r:id="rId12"/>
    <p:sldId id="343" r:id="rId13"/>
    <p:sldId id="728" r:id="rId14"/>
    <p:sldId id="344" r:id="rId15"/>
    <p:sldId id="729" r:id="rId16"/>
    <p:sldId id="345" r:id="rId17"/>
    <p:sldId id="730" r:id="rId18"/>
    <p:sldId id="342" r:id="rId19"/>
    <p:sldId id="731" r:id="rId20"/>
    <p:sldId id="732" r:id="rId21"/>
    <p:sldId id="733" r:id="rId22"/>
    <p:sldId id="734" r:id="rId23"/>
    <p:sldId id="735" r:id="rId24"/>
    <p:sldId id="736" r:id="rId25"/>
    <p:sldId id="737" r:id="rId26"/>
    <p:sldId id="738" r:id="rId27"/>
    <p:sldId id="739" r:id="rId28"/>
    <p:sldId id="273"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p:cViewPr varScale="1">
        <p:scale>
          <a:sx n="70" d="100"/>
          <a:sy n="70" d="100"/>
        </p:scale>
        <p:origin x="738"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33193B-9956-4AB8-9D79-4BF427A596A8}" type="datetimeFigureOut">
              <a:rPr lang="en-IN" smtClean="0"/>
              <a:t>12-09-2024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57F17A-6584-461F-929C-757B62DD6EF8}" type="slidenum">
              <a:rPr lang="en-IN" smtClean="0"/>
              <a:t>‹#›</a:t>
            </a:fld>
            <a:endParaRPr lang="en-IN"/>
          </a:p>
        </p:txBody>
      </p:sp>
    </p:spTree>
    <p:extLst>
      <p:ext uri="{BB962C8B-B14F-4D97-AF65-F5344CB8AC3E}">
        <p14:creationId xmlns:p14="http://schemas.microsoft.com/office/powerpoint/2010/main" val="30890264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1" name="Google Shape;161;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2" name="Google Shape;162;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
        <p:nvSpPr>
          <p:cNvPr id="163" name="Google Shape;163;p1:notes"/>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8722" name="Rectangle 9">
            <a:extLst>
              <a:ext uri="{FF2B5EF4-FFF2-40B4-BE49-F238E27FC236}">
                <a16:creationId xmlns:a16="http://schemas.microsoft.com/office/drawing/2014/main" id="{A7D6507E-28D6-495E-BC26-489F209D6D5E}"/>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9pPr>
          </a:lstStyle>
          <a:p>
            <a:pPr eaLnBrk="1"/>
            <a:fld id="{98BC0DA7-964C-4C37-B3BD-4425BB138998}" type="slidenum">
              <a:rPr lang="en-US" altLang="en-US">
                <a:solidFill>
                  <a:srgbClr val="000000"/>
                </a:solidFill>
                <a:latin typeface="Times New Roman" panose="02020603050405020304" pitchFamily="18" charset="0"/>
              </a:rPr>
              <a:pPr eaLnBrk="1"/>
              <a:t>10</a:t>
            </a:fld>
            <a:endParaRPr lang="en-US" altLang="en-US">
              <a:solidFill>
                <a:srgbClr val="000000"/>
              </a:solidFill>
              <a:latin typeface="Times New Roman" panose="02020603050405020304" pitchFamily="18" charset="0"/>
            </a:endParaRPr>
          </a:p>
        </p:txBody>
      </p:sp>
      <p:sp>
        <p:nvSpPr>
          <p:cNvPr id="158723" name="Rectangle 1">
            <a:extLst>
              <a:ext uri="{FF2B5EF4-FFF2-40B4-BE49-F238E27FC236}">
                <a16:creationId xmlns:a16="http://schemas.microsoft.com/office/drawing/2014/main" id="{E0F27D81-0924-44E3-842A-61A7A1E550C1}"/>
              </a:ext>
            </a:extLst>
          </p:cNvPr>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headEnd/>
            <a:tailEnd/>
          </a:ln>
        </p:spPr>
      </p:sp>
      <p:sp>
        <p:nvSpPr>
          <p:cNvPr id="158724" name="Text Box 2">
            <a:extLst>
              <a:ext uri="{FF2B5EF4-FFF2-40B4-BE49-F238E27FC236}">
                <a16:creationId xmlns:a16="http://schemas.microsoft.com/office/drawing/2014/main" id="{6BBB55B6-C004-4271-AA37-EC1C743698E2}"/>
              </a:ext>
            </a:extLst>
          </p:cNvPr>
          <p:cNvSpPr txBox="1">
            <a:spLocks noChangeArrowheads="1"/>
          </p:cNvSpPr>
          <p:nvPr/>
        </p:nvSpPr>
        <p:spPr bwMode="auto">
          <a:xfrm>
            <a:off x="777875" y="4776788"/>
            <a:ext cx="6218238"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b="1" i="0" dirty="0"/>
              <a:t>Packet loss </a:t>
            </a:r>
            <a:r>
              <a:rPr lang="en-IN" i="0" dirty="0"/>
              <a:t>occurs due to buffer overflow or </a:t>
            </a:r>
            <a:r>
              <a:rPr lang="en-IN" i="0" baseline="0" dirty="0"/>
              <a:t>corrupt packet or queue saturation </a:t>
            </a:r>
            <a:r>
              <a:rPr lang="en-IN" i="0" dirty="0"/>
              <a:t>at any intermediate router between the sender and the receiver. All these lead to timeout</a:t>
            </a:r>
            <a:r>
              <a:rPr lang="en-IN" i="0" baseline="0" dirty="0"/>
              <a:t> event.</a:t>
            </a:r>
            <a:r>
              <a:rPr lang="en-IN" i="0" dirty="0"/>
              <a:t> A corrupt packet is not a congestion event,</a:t>
            </a:r>
            <a:r>
              <a:rPr lang="en-IN" i="0" baseline="0" dirty="0"/>
              <a:t> however, </a:t>
            </a:r>
            <a:r>
              <a:rPr lang="en-IN" i="0" dirty="0"/>
              <a:t>as we can’t distinguish the causes of packet loss at the sender, we can simply assume</a:t>
            </a:r>
            <a:r>
              <a:rPr lang="en-IN" i="0" baseline="0" dirty="0"/>
              <a:t> that absence of an acknowledgement to a transmitted segment as </a:t>
            </a:r>
            <a:r>
              <a:rPr lang="en-IN" b="1" i="0" baseline="0" dirty="0"/>
              <a:t>network congestion.</a:t>
            </a:r>
            <a:endParaRPr lang="en-IN" b="1" i="0" dirty="0"/>
          </a:p>
        </p:txBody>
      </p:sp>
      <p:sp>
        <p:nvSpPr>
          <p:cNvPr id="4" name="Slide Number Placeholder 3"/>
          <p:cNvSpPr>
            <a:spLocks noGrp="1"/>
          </p:cNvSpPr>
          <p:nvPr>
            <p:ph type="sldNum" sz="quarter" idx="10"/>
          </p:nvPr>
        </p:nvSpPr>
        <p:spPr/>
        <p:txBody>
          <a:bodyPr/>
          <a:lstStyle/>
          <a:p>
            <a:fld id="{BB096081-40DD-42B4-A604-2CE4AA7DFCA3}" type="slidenum">
              <a:rPr lang="en-US" smtClean="0"/>
              <a:pPr/>
              <a:t>11</a:t>
            </a:fld>
            <a:endParaRPr lang="en-US"/>
          </a:p>
        </p:txBody>
      </p:sp>
    </p:spTree>
    <p:extLst>
      <p:ext uri="{BB962C8B-B14F-4D97-AF65-F5344CB8AC3E}">
        <p14:creationId xmlns:p14="http://schemas.microsoft.com/office/powerpoint/2010/main" val="12749780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0770" name="Rectangle 9">
            <a:extLst>
              <a:ext uri="{FF2B5EF4-FFF2-40B4-BE49-F238E27FC236}">
                <a16:creationId xmlns:a16="http://schemas.microsoft.com/office/drawing/2014/main" id="{05B0233A-0639-4657-957E-AF7088630460}"/>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9pPr>
          </a:lstStyle>
          <a:p>
            <a:pPr eaLnBrk="1"/>
            <a:fld id="{0DFE91E2-114B-451B-ABFF-6AC098F43056}" type="slidenum">
              <a:rPr lang="en-US" altLang="en-US">
                <a:solidFill>
                  <a:srgbClr val="000000"/>
                </a:solidFill>
                <a:latin typeface="Times New Roman" panose="02020603050405020304" pitchFamily="18" charset="0"/>
              </a:rPr>
              <a:pPr eaLnBrk="1"/>
              <a:t>12</a:t>
            </a:fld>
            <a:endParaRPr lang="en-US" altLang="en-US">
              <a:solidFill>
                <a:srgbClr val="000000"/>
              </a:solidFill>
              <a:latin typeface="Times New Roman" panose="02020603050405020304" pitchFamily="18" charset="0"/>
            </a:endParaRPr>
          </a:p>
        </p:txBody>
      </p:sp>
      <p:sp>
        <p:nvSpPr>
          <p:cNvPr id="160771" name="Rectangle 1">
            <a:extLst>
              <a:ext uri="{FF2B5EF4-FFF2-40B4-BE49-F238E27FC236}">
                <a16:creationId xmlns:a16="http://schemas.microsoft.com/office/drawing/2014/main" id="{AA360A78-9F40-4DE4-A5F7-5FF08278AE0F}"/>
              </a:ext>
            </a:extLst>
          </p:cNvPr>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headEnd/>
            <a:tailEnd/>
          </a:ln>
        </p:spPr>
      </p:sp>
      <p:sp>
        <p:nvSpPr>
          <p:cNvPr id="160772" name="Text Box 2">
            <a:extLst>
              <a:ext uri="{FF2B5EF4-FFF2-40B4-BE49-F238E27FC236}">
                <a16:creationId xmlns:a16="http://schemas.microsoft.com/office/drawing/2014/main" id="{760123F0-558D-4286-8080-2B95F85B0A0F}"/>
              </a:ext>
            </a:extLst>
          </p:cNvPr>
          <p:cNvSpPr txBox="1">
            <a:spLocks noChangeArrowheads="1"/>
          </p:cNvSpPr>
          <p:nvPr/>
        </p:nvSpPr>
        <p:spPr bwMode="auto">
          <a:xfrm>
            <a:off x="777875" y="4776788"/>
            <a:ext cx="6218238"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b="1" i="0" dirty="0"/>
              <a:t>Packet loss </a:t>
            </a:r>
            <a:r>
              <a:rPr lang="en-IN" i="0" dirty="0"/>
              <a:t>occurs due to buffer overflow or </a:t>
            </a:r>
            <a:r>
              <a:rPr lang="en-IN" i="0" baseline="0" dirty="0"/>
              <a:t>corrupt packet or queue saturation </a:t>
            </a:r>
            <a:r>
              <a:rPr lang="en-IN" i="0" dirty="0"/>
              <a:t>at any intermediate router between the sender and the receiver. All these lead to timeout</a:t>
            </a:r>
            <a:r>
              <a:rPr lang="en-IN" i="0" baseline="0" dirty="0"/>
              <a:t> event.</a:t>
            </a:r>
            <a:r>
              <a:rPr lang="en-IN" i="0" dirty="0"/>
              <a:t> A corrupt packet is not a congestion event,</a:t>
            </a:r>
            <a:r>
              <a:rPr lang="en-IN" i="0" baseline="0" dirty="0"/>
              <a:t> however, </a:t>
            </a:r>
            <a:r>
              <a:rPr lang="en-IN" i="0" dirty="0"/>
              <a:t>as we can’t distinguish the causes of packet loss at the sender, we can simply assume</a:t>
            </a:r>
            <a:r>
              <a:rPr lang="en-IN" i="0" baseline="0" dirty="0"/>
              <a:t> that absence of an acknowledgement to a transmitted segment as </a:t>
            </a:r>
            <a:r>
              <a:rPr lang="en-IN" b="1" i="0" baseline="0" dirty="0"/>
              <a:t>network congestion.</a:t>
            </a:r>
            <a:endParaRPr lang="en-IN" b="1" i="0" dirty="0"/>
          </a:p>
        </p:txBody>
      </p:sp>
      <p:sp>
        <p:nvSpPr>
          <p:cNvPr id="4" name="Slide Number Placeholder 3"/>
          <p:cNvSpPr>
            <a:spLocks noGrp="1"/>
          </p:cNvSpPr>
          <p:nvPr>
            <p:ph type="sldNum" sz="quarter" idx="10"/>
          </p:nvPr>
        </p:nvSpPr>
        <p:spPr/>
        <p:txBody>
          <a:bodyPr/>
          <a:lstStyle/>
          <a:p>
            <a:fld id="{BB096081-40DD-42B4-A604-2CE4AA7DFCA3}" type="slidenum">
              <a:rPr lang="en-US" smtClean="0"/>
              <a:pPr/>
              <a:t>13</a:t>
            </a:fld>
            <a:endParaRPr lang="en-US"/>
          </a:p>
        </p:txBody>
      </p:sp>
    </p:spTree>
    <p:extLst>
      <p:ext uri="{BB962C8B-B14F-4D97-AF65-F5344CB8AC3E}">
        <p14:creationId xmlns:p14="http://schemas.microsoft.com/office/powerpoint/2010/main" val="275865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2818" name="Rectangle 9">
            <a:extLst>
              <a:ext uri="{FF2B5EF4-FFF2-40B4-BE49-F238E27FC236}">
                <a16:creationId xmlns:a16="http://schemas.microsoft.com/office/drawing/2014/main" id="{BD4ACBCB-6AC4-426B-BFBB-0B353399BDDC}"/>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9pPr>
          </a:lstStyle>
          <a:p>
            <a:pPr eaLnBrk="1"/>
            <a:fld id="{C152B6AD-DE40-48E3-BB17-E7F7DFE500D5}" type="slidenum">
              <a:rPr lang="en-US" altLang="en-US">
                <a:solidFill>
                  <a:srgbClr val="000000"/>
                </a:solidFill>
                <a:latin typeface="Times New Roman" panose="02020603050405020304" pitchFamily="18" charset="0"/>
              </a:rPr>
              <a:pPr eaLnBrk="1"/>
              <a:t>14</a:t>
            </a:fld>
            <a:endParaRPr lang="en-US" altLang="en-US">
              <a:solidFill>
                <a:srgbClr val="000000"/>
              </a:solidFill>
              <a:latin typeface="Times New Roman" panose="02020603050405020304" pitchFamily="18" charset="0"/>
            </a:endParaRPr>
          </a:p>
        </p:txBody>
      </p:sp>
      <p:sp>
        <p:nvSpPr>
          <p:cNvPr id="162819" name="Rectangle 1">
            <a:extLst>
              <a:ext uri="{FF2B5EF4-FFF2-40B4-BE49-F238E27FC236}">
                <a16:creationId xmlns:a16="http://schemas.microsoft.com/office/drawing/2014/main" id="{F4527C04-ED8D-48F1-8112-F9CD2E3ED1CB}"/>
              </a:ext>
            </a:extLst>
          </p:cNvPr>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headEnd/>
            <a:tailEnd/>
          </a:ln>
        </p:spPr>
      </p:sp>
      <p:sp>
        <p:nvSpPr>
          <p:cNvPr id="162820" name="Text Box 2">
            <a:extLst>
              <a:ext uri="{FF2B5EF4-FFF2-40B4-BE49-F238E27FC236}">
                <a16:creationId xmlns:a16="http://schemas.microsoft.com/office/drawing/2014/main" id="{E96CA085-AF42-4B22-A39F-FF25D7E98EB6}"/>
              </a:ext>
            </a:extLst>
          </p:cNvPr>
          <p:cNvSpPr txBox="1">
            <a:spLocks noChangeArrowheads="1"/>
          </p:cNvSpPr>
          <p:nvPr/>
        </p:nvSpPr>
        <p:spPr bwMode="auto">
          <a:xfrm>
            <a:off x="777875" y="4776788"/>
            <a:ext cx="6218238"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b="1" i="0" dirty="0"/>
              <a:t>Packet loss </a:t>
            </a:r>
            <a:r>
              <a:rPr lang="en-IN" i="0" dirty="0"/>
              <a:t>occurs due to buffer overflow or </a:t>
            </a:r>
            <a:r>
              <a:rPr lang="en-IN" i="0" baseline="0" dirty="0"/>
              <a:t>corrupt packet or queue saturation </a:t>
            </a:r>
            <a:r>
              <a:rPr lang="en-IN" i="0" dirty="0"/>
              <a:t>at any intermediate router between the sender and the receiver. All these lead to timeout</a:t>
            </a:r>
            <a:r>
              <a:rPr lang="en-IN" i="0" baseline="0" dirty="0"/>
              <a:t> event.</a:t>
            </a:r>
            <a:r>
              <a:rPr lang="en-IN" i="0" dirty="0"/>
              <a:t> A corrupt packet is not a congestion event,</a:t>
            </a:r>
            <a:r>
              <a:rPr lang="en-IN" i="0" baseline="0" dirty="0"/>
              <a:t> however, </a:t>
            </a:r>
            <a:r>
              <a:rPr lang="en-IN" i="0" dirty="0"/>
              <a:t>as we can’t distinguish the causes of packet loss at the sender, we can simply assume</a:t>
            </a:r>
            <a:r>
              <a:rPr lang="en-IN" i="0" baseline="0" dirty="0"/>
              <a:t> that absence of an acknowledgement to a transmitted segment as </a:t>
            </a:r>
            <a:r>
              <a:rPr lang="en-IN" b="1" i="0" baseline="0" dirty="0"/>
              <a:t>network congestion.</a:t>
            </a:r>
            <a:endParaRPr lang="en-IN" b="1" i="0" dirty="0"/>
          </a:p>
        </p:txBody>
      </p:sp>
      <p:sp>
        <p:nvSpPr>
          <p:cNvPr id="4" name="Slide Number Placeholder 3"/>
          <p:cNvSpPr>
            <a:spLocks noGrp="1"/>
          </p:cNvSpPr>
          <p:nvPr>
            <p:ph type="sldNum" sz="quarter" idx="10"/>
          </p:nvPr>
        </p:nvSpPr>
        <p:spPr/>
        <p:txBody>
          <a:bodyPr/>
          <a:lstStyle/>
          <a:p>
            <a:fld id="{BB096081-40DD-42B4-A604-2CE4AA7DFCA3}" type="slidenum">
              <a:rPr lang="en-US" smtClean="0"/>
              <a:pPr/>
              <a:t>15</a:t>
            </a:fld>
            <a:endParaRPr lang="en-US"/>
          </a:p>
        </p:txBody>
      </p:sp>
    </p:spTree>
    <p:extLst>
      <p:ext uri="{BB962C8B-B14F-4D97-AF65-F5344CB8AC3E}">
        <p14:creationId xmlns:p14="http://schemas.microsoft.com/office/powerpoint/2010/main" val="116464880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4866" name="Rectangle 9">
            <a:extLst>
              <a:ext uri="{FF2B5EF4-FFF2-40B4-BE49-F238E27FC236}">
                <a16:creationId xmlns:a16="http://schemas.microsoft.com/office/drawing/2014/main" id="{69831D75-0C23-4F21-A7FC-B3C637FF42CB}"/>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9pPr>
          </a:lstStyle>
          <a:p>
            <a:pPr eaLnBrk="1"/>
            <a:fld id="{A0736A55-10A1-4B95-898B-E71C0BA680B5}" type="slidenum">
              <a:rPr lang="en-US" altLang="en-US">
                <a:solidFill>
                  <a:srgbClr val="000000"/>
                </a:solidFill>
                <a:latin typeface="Times New Roman" panose="02020603050405020304" pitchFamily="18" charset="0"/>
              </a:rPr>
              <a:pPr eaLnBrk="1"/>
              <a:t>16</a:t>
            </a:fld>
            <a:endParaRPr lang="en-US" altLang="en-US">
              <a:solidFill>
                <a:srgbClr val="000000"/>
              </a:solidFill>
              <a:latin typeface="Times New Roman" panose="02020603050405020304" pitchFamily="18" charset="0"/>
            </a:endParaRPr>
          </a:p>
        </p:txBody>
      </p:sp>
      <p:sp>
        <p:nvSpPr>
          <p:cNvPr id="164867" name="Rectangle 1">
            <a:extLst>
              <a:ext uri="{FF2B5EF4-FFF2-40B4-BE49-F238E27FC236}">
                <a16:creationId xmlns:a16="http://schemas.microsoft.com/office/drawing/2014/main" id="{5C302255-4970-45C2-8471-D92A5A6BF5E7}"/>
              </a:ext>
            </a:extLst>
          </p:cNvPr>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headEnd/>
            <a:tailEnd/>
          </a:ln>
        </p:spPr>
      </p:sp>
      <p:sp>
        <p:nvSpPr>
          <p:cNvPr id="164868" name="Text Box 2">
            <a:extLst>
              <a:ext uri="{FF2B5EF4-FFF2-40B4-BE49-F238E27FC236}">
                <a16:creationId xmlns:a16="http://schemas.microsoft.com/office/drawing/2014/main" id="{D0271D56-F8B9-4104-95F0-B423F2EC9209}"/>
              </a:ext>
            </a:extLst>
          </p:cNvPr>
          <p:cNvSpPr txBox="1">
            <a:spLocks noChangeArrowheads="1"/>
          </p:cNvSpPr>
          <p:nvPr/>
        </p:nvSpPr>
        <p:spPr bwMode="auto">
          <a:xfrm>
            <a:off x="777875" y="4776788"/>
            <a:ext cx="6218238"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b="1" i="0" dirty="0"/>
              <a:t>Packet loss </a:t>
            </a:r>
            <a:r>
              <a:rPr lang="en-IN" i="0" dirty="0"/>
              <a:t>occurs due to buffer overflow or </a:t>
            </a:r>
            <a:r>
              <a:rPr lang="en-IN" i="0" baseline="0" dirty="0"/>
              <a:t>corrupt packet or queue saturation </a:t>
            </a:r>
            <a:r>
              <a:rPr lang="en-IN" i="0" dirty="0"/>
              <a:t>at any intermediate router between the sender and the receiver. All these lead to timeout</a:t>
            </a:r>
            <a:r>
              <a:rPr lang="en-IN" i="0" baseline="0" dirty="0"/>
              <a:t> event.</a:t>
            </a:r>
            <a:r>
              <a:rPr lang="en-IN" i="0" dirty="0"/>
              <a:t> A corrupt packet is not a congestion event,</a:t>
            </a:r>
            <a:r>
              <a:rPr lang="en-IN" i="0" baseline="0" dirty="0"/>
              <a:t> however, </a:t>
            </a:r>
            <a:r>
              <a:rPr lang="en-IN" i="0" dirty="0"/>
              <a:t>as we can’t distinguish the causes of packet loss at the sender, we can simply assume</a:t>
            </a:r>
            <a:r>
              <a:rPr lang="en-IN" i="0" baseline="0" dirty="0"/>
              <a:t> that absence of an acknowledgement to a transmitted segment as </a:t>
            </a:r>
            <a:r>
              <a:rPr lang="en-IN" b="1" i="0" baseline="0" dirty="0"/>
              <a:t>network congestion.</a:t>
            </a:r>
            <a:endParaRPr lang="en-IN" b="1" i="0" dirty="0"/>
          </a:p>
        </p:txBody>
      </p:sp>
      <p:sp>
        <p:nvSpPr>
          <p:cNvPr id="4" name="Slide Number Placeholder 3"/>
          <p:cNvSpPr>
            <a:spLocks noGrp="1"/>
          </p:cNvSpPr>
          <p:nvPr>
            <p:ph type="sldNum" sz="quarter" idx="10"/>
          </p:nvPr>
        </p:nvSpPr>
        <p:spPr/>
        <p:txBody>
          <a:bodyPr/>
          <a:lstStyle/>
          <a:p>
            <a:fld id="{BB096081-40DD-42B4-A604-2CE4AA7DFCA3}" type="slidenum">
              <a:rPr lang="en-US" smtClean="0"/>
              <a:pPr/>
              <a:t>17</a:t>
            </a:fld>
            <a:endParaRPr lang="en-US"/>
          </a:p>
        </p:txBody>
      </p:sp>
    </p:spTree>
    <p:extLst>
      <p:ext uri="{BB962C8B-B14F-4D97-AF65-F5344CB8AC3E}">
        <p14:creationId xmlns:p14="http://schemas.microsoft.com/office/powerpoint/2010/main" val="365843403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6914" name="Rectangle 9">
            <a:extLst>
              <a:ext uri="{FF2B5EF4-FFF2-40B4-BE49-F238E27FC236}">
                <a16:creationId xmlns:a16="http://schemas.microsoft.com/office/drawing/2014/main" id="{F2B797AB-E73F-4454-8430-93EF610F9FE2}"/>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9pPr>
          </a:lstStyle>
          <a:p>
            <a:pPr eaLnBrk="1"/>
            <a:fld id="{C0289117-C5D5-482B-883D-AA1E0FD324AF}" type="slidenum">
              <a:rPr lang="en-US" altLang="en-US">
                <a:solidFill>
                  <a:srgbClr val="000000"/>
                </a:solidFill>
                <a:latin typeface="Times New Roman" panose="02020603050405020304" pitchFamily="18" charset="0"/>
              </a:rPr>
              <a:pPr eaLnBrk="1"/>
              <a:t>18</a:t>
            </a:fld>
            <a:endParaRPr lang="en-US" altLang="en-US">
              <a:solidFill>
                <a:srgbClr val="000000"/>
              </a:solidFill>
              <a:latin typeface="Times New Roman" panose="02020603050405020304" pitchFamily="18" charset="0"/>
            </a:endParaRPr>
          </a:p>
        </p:txBody>
      </p:sp>
      <p:sp>
        <p:nvSpPr>
          <p:cNvPr id="166915" name="Rectangle 1">
            <a:extLst>
              <a:ext uri="{FF2B5EF4-FFF2-40B4-BE49-F238E27FC236}">
                <a16:creationId xmlns:a16="http://schemas.microsoft.com/office/drawing/2014/main" id="{7EA0B044-2308-42AC-9203-B37D161A1E3C}"/>
              </a:ext>
            </a:extLst>
          </p:cNvPr>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headEnd/>
            <a:tailEnd/>
          </a:ln>
        </p:spPr>
      </p:sp>
      <p:sp>
        <p:nvSpPr>
          <p:cNvPr id="166916" name="Text Box 2">
            <a:extLst>
              <a:ext uri="{FF2B5EF4-FFF2-40B4-BE49-F238E27FC236}">
                <a16:creationId xmlns:a16="http://schemas.microsoft.com/office/drawing/2014/main" id="{60B7E76E-6EB4-4721-BFF1-B3ACBB0764E2}"/>
              </a:ext>
            </a:extLst>
          </p:cNvPr>
          <p:cNvSpPr txBox="1">
            <a:spLocks noChangeArrowheads="1"/>
          </p:cNvSpPr>
          <p:nvPr/>
        </p:nvSpPr>
        <p:spPr bwMode="auto">
          <a:xfrm>
            <a:off x="777875" y="4776788"/>
            <a:ext cx="6218238"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b="1" i="0" dirty="0"/>
              <a:t>Packet loss </a:t>
            </a:r>
            <a:r>
              <a:rPr lang="en-IN" i="0" dirty="0"/>
              <a:t>occurs due to buffer overflow or </a:t>
            </a:r>
            <a:r>
              <a:rPr lang="en-IN" i="0" baseline="0" dirty="0"/>
              <a:t>corrupt packet or queue saturation </a:t>
            </a:r>
            <a:r>
              <a:rPr lang="en-IN" i="0" dirty="0"/>
              <a:t>at any intermediate router between the sender and the receiver. All these lead to timeout</a:t>
            </a:r>
            <a:r>
              <a:rPr lang="en-IN" i="0" baseline="0" dirty="0"/>
              <a:t> event.</a:t>
            </a:r>
            <a:r>
              <a:rPr lang="en-IN" i="0" dirty="0"/>
              <a:t> A corrupt packet is not a congestion event,</a:t>
            </a:r>
            <a:r>
              <a:rPr lang="en-IN" i="0" baseline="0" dirty="0"/>
              <a:t> however, </a:t>
            </a:r>
            <a:r>
              <a:rPr lang="en-IN" i="0" dirty="0"/>
              <a:t>as we can’t distinguish the causes of packet loss at the sender, we can simply assume</a:t>
            </a:r>
            <a:r>
              <a:rPr lang="en-IN" i="0" baseline="0" dirty="0"/>
              <a:t> that absence of an acknowledgement to a transmitted segment as </a:t>
            </a:r>
            <a:r>
              <a:rPr lang="en-IN" b="1" i="0" baseline="0" dirty="0"/>
              <a:t>network congestion.</a:t>
            </a:r>
            <a:endParaRPr lang="en-IN" b="1" i="0" dirty="0"/>
          </a:p>
        </p:txBody>
      </p:sp>
      <p:sp>
        <p:nvSpPr>
          <p:cNvPr id="4" name="Slide Number Placeholder 3"/>
          <p:cNvSpPr>
            <a:spLocks noGrp="1"/>
          </p:cNvSpPr>
          <p:nvPr>
            <p:ph type="sldNum" sz="quarter" idx="10"/>
          </p:nvPr>
        </p:nvSpPr>
        <p:spPr/>
        <p:txBody>
          <a:bodyPr/>
          <a:lstStyle/>
          <a:p>
            <a:fld id="{BB096081-40DD-42B4-A604-2CE4AA7DFCA3}" type="slidenum">
              <a:rPr lang="en-US" smtClean="0"/>
              <a:pPr/>
              <a:t>19</a:t>
            </a:fld>
            <a:endParaRPr lang="en-US"/>
          </a:p>
        </p:txBody>
      </p:sp>
    </p:spTree>
    <p:extLst>
      <p:ext uri="{BB962C8B-B14F-4D97-AF65-F5344CB8AC3E}">
        <p14:creationId xmlns:p14="http://schemas.microsoft.com/office/powerpoint/2010/main" val="12066014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7" name="Google Shape;177;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b="1" i="0" dirty="0"/>
              <a:t>Packet loss </a:t>
            </a:r>
            <a:r>
              <a:rPr lang="en-IN" i="0" dirty="0"/>
              <a:t>occurs due to buffer overflow or </a:t>
            </a:r>
            <a:r>
              <a:rPr lang="en-IN" i="0" baseline="0" dirty="0"/>
              <a:t>corrupt packet or queue saturation </a:t>
            </a:r>
            <a:r>
              <a:rPr lang="en-IN" i="0" dirty="0"/>
              <a:t>at any intermediate router between the sender and the receiver. All these lead to timeout</a:t>
            </a:r>
            <a:r>
              <a:rPr lang="en-IN" i="0" baseline="0" dirty="0"/>
              <a:t> event.</a:t>
            </a:r>
            <a:r>
              <a:rPr lang="en-IN" i="0" dirty="0"/>
              <a:t> A corrupt packet is not a congestion event,</a:t>
            </a:r>
            <a:r>
              <a:rPr lang="en-IN" i="0" baseline="0" dirty="0"/>
              <a:t> however, </a:t>
            </a:r>
            <a:r>
              <a:rPr lang="en-IN" i="0" dirty="0"/>
              <a:t>as we can’t distinguish the causes of packet loss at the sender, we can simply assume</a:t>
            </a:r>
            <a:r>
              <a:rPr lang="en-IN" i="0" baseline="0" dirty="0"/>
              <a:t> that absence of an acknowledgement to a transmitted segment as </a:t>
            </a:r>
            <a:r>
              <a:rPr lang="en-IN" b="1" i="0" baseline="0" dirty="0"/>
              <a:t>network congestion.</a:t>
            </a:r>
            <a:endParaRPr lang="en-IN" b="1" i="0" dirty="0"/>
          </a:p>
        </p:txBody>
      </p:sp>
      <p:sp>
        <p:nvSpPr>
          <p:cNvPr id="4" name="Slide Number Placeholder 3"/>
          <p:cNvSpPr>
            <a:spLocks noGrp="1"/>
          </p:cNvSpPr>
          <p:nvPr>
            <p:ph type="sldNum" sz="quarter" idx="10"/>
          </p:nvPr>
        </p:nvSpPr>
        <p:spPr/>
        <p:txBody>
          <a:bodyPr/>
          <a:lstStyle/>
          <a:p>
            <a:fld id="{BB096081-40DD-42B4-A604-2CE4AA7DFCA3}" type="slidenum">
              <a:rPr lang="en-US" smtClean="0"/>
              <a:pPr/>
              <a:t>20</a:t>
            </a:fld>
            <a:endParaRPr lang="en-US"/>
          </a:p>
        </p:txBody>
      </p:sp>
    </p:spTree>
    <p:extLst>
      <p:ext uri="{BB962C8B-B14F-4D97-AF65-F5344CB8AC3E}">
        <p14:creationId xmlns:p14="http://schemas.microsoft.com/office/powerpoint/2010/main" val="368732194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b="1" i="0" dirty="0"/>
              <a:t>Packet loss </a:t>
            </a:r>
            <a:r>
              <a:rPr lang="en-IN" i="0" dirty="0"/>
              <a:t>occurs due to buffer overflow or </a:t>
            </a:r>
            <a:r>
              <a:rPr lang="en-IN" i="0" baseline="0" dirty="0"/>
              <a:t>corrupt packet or queue saturation </a:t>
            </a:r>
            <a:r>
              <a:rPr lang="en-IN" i="0" dirty="0"/>
              <a:t>at any intermediate router between the sender and the receiver. All these lead to timeout</a:t>
            </a:r>
            <a:r>
              <a:rPr lang="en-IN" i="0" baseline="0" dirty="0"/>
              <a:t> event.</a:t>
            </a:r>
            <a:r>
              <a:rPr lang="en-IN" i="0" dirty="0"/>
              <a:t> A corrupt packet is not a congestion event,</a:t>
            </a:r>
            <a:r>
              <a:rPr lang="en-IN" i="0" baseline="0" dirty="0"/>
              <a:t> however, </a:t>
            </a:r>
            <a:r>
              <a:rPr lang="en-IN" i="0" dirty="0"/>
              <a:t>as we can’t distinguish the causes of packet loss at the sender, we can simply assume</a:t>
            </a:r>
            <a:r>
              <a:rPr lang="en-IN" i="0" baseline="0" dirty="0"/>
              <a:t> that absence of an acknowledgement to a transmitted segment as </a:t>
            </a:r>
            <a:r>
              <a:rPr lang="en-IN" b="1" i="0" baseline="0" dirty="0"/>
              <a:t>network congestion.</a:t>
            </a:r>
            <a:endParaRPr lang="en-IN" b="1" i="0" dirty="0"/>
          </a:p>
        </p:txBody>
      </p:sp>
      <p:sp>
        <p:nvSpPr>
          <p:cNvPr id="4" name="Slide Number Placeholder 3"/>
          <p:cNvSpPr>
            <a:spLocks noGrp="1"/>
          </p:cNvSpPr>
          <p:nvPr>
            <p:ph type="sldNum" sz="quarter" idx="10"/>
          </p:nvPr>
        </p:nvSpPr>
        <p:spPr/>
        <p:txBody>
          <a:bodyPr/>
          <a:lstStyle/>
          <a:p>
            <a:fld id="{BB096081-40DD-42B4-A604-2CE4AA7DFCA3}" type="slidenum">
              <a:rPr lang="en-US" smtClean="0"/>
              <a:pPr/>
              <a:t>21</a:t>
            </a:fld>
            <a:endParaRPr lang="en-US"/>
          </a:p>
        </p:txBody>
      </p:sp>
    </p:spTree>
    <p:extLst>
      <p:ext uri="{BB962C8B-B14F-4D97-AF65-F5344CB8AC3E}">
        <p14:creationId xmlns:p14="http://schemas.microsoft.com/office/powerpoint/2010/main" val="426284566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b="1" i="0" dirty="0"/>
              <a:t>Packet loss </a:t>
            </a:r>
            <a:r>
              <a:rPr lang="en-IN" i="0" dirty="0"/>
              <a:t>occurs due to buffer overflow or </a:t>
            </a:r>
            <a:r>
              <a:rPr lang="en-IN" i="0" baseline="0" dirty="0"/>
              <a:t>corrupt packet or queue saturation </a:t>
            </a:r>
            <a:r>
              <a:rPr lang="en-IN" i="0" dirty="0"/>
              <a:t>at any intermediate router between the sender and the receiver. All these lead to timeout</a:t>
            </a:r>
            <a:r>
              <a:rPr lang="en-IN" i="0" baseline="0" dirty="0"/>
              <a:t> event.</a:t>
            </a:r>
            <a:r>
              <a:rPr lang="en-IN" i="0" dirty="0"/>
              <a:t> A corrupt packet is not a congestion event,</a:t>
            </a:r>
            <a:r>
              <a:rPr lang="en-IN" i="0" baseline="0" dirty="0"/>
              <a:t> however, </a:t>
            </a:r>
            <a:r>
              <a:rPr lang="en-IN" i="0" dirty="0"/>
              <a:t>as we can’t distinguish the causes of packet loss at the sender, we can simply assume</a:t>
            </a:r>
            <a:r>
              <a:rPr lang="en-IN" i="0" baseline="0" dirty="0"/>
              <a:t> that absence of an acknowledgement to a transmitted segment as </a:t>
            </a:r>
            <a:r>
              <a:rPr lang="en-IN" b="1" i="0" baseline="0" dirty="0"/>
              <a:t>network congestion.</a:t>
            </a:r>
            <a:endParaRPr lang="en-IN" b="1" i="0" dirty="0"/>
          </a:p>
        </p:txBody>
      </p:sp>
      <p:sp>
        <p:nvSpPr>
          <p:cNvPr id="4" name="Slide Number Placeholder 3"/>
          <p:cNvSpPr>
            <a:spLocks noGrp="1"/>
          </p:cNvSpPr>
          <p:nvPr>
            <p:ph type="sldNum" sz="quarter" idx="10"/>
          </p:nvPr>
        </p:nvSpPr>
        <p:spPr/>
        <p:txBody>
          <a:bodyPr/>
          <a:lstStyle/>
          <a:p>
            <a:fld id="{BB096081-40DD-42B4-A604-2CE4AA7DFCA3}" type="slidenum">
              <a:rPr lang="en-US" smtClean="0"/>
              <a:pPr/>
              <a:t>22</a:t>
            </a:fld>
            <a:endParaRPr lang="en-US"/>
          </a:p>
        </p:txBody>
      </p:sp>
    </p:spTree>
    <p:extLst>
      <p:ext uri="{BB962C8B-B14F-4D97-AF65-F5344CB8AC3E}">
        <p14:creationId xmlns:p14="http://schemas.microsoft.com/office/powerpoint/2010/main" val="351891173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b="1" i="0" dirty="0"/>
              <a:t>Packet loss </a:t>
            </a:r>
            <a:r>
              <a:rPr lang="en-IN" i="0" dirty="0"/>
              <a:t>occurs due to buffer overflow or </a:t>
            </a:r>
            <a:r>
              <a:rPr lang="en-IN" i="0" baseline="0" dirty="0"/>
              <a:t>corrupt packet or queue saturation </a:t>
            </a:r>
            <a:r>
              <a:rPr lang="en-IN" i="0" dirty="0"/>
              <a:t>at any intermediate router between the sender and the receiver. All these lead to timeout</a:t>
            </a:r>
            <a:r>
              <a:rPr lang="en-IN" i="0" baseline="0" dirty="0"/>
              <a:t> event.</a:t>
            </a:r>
            <a:r>
              <a:rPr lang="en-IN" i="0" dirty="0"/>
              <a:t> A corrupt packet is not a congestion event,</a:t>
            </a:r>
            <a:r>
              <a:rPr lang="en-IN" i="0" baseline="0" dirty="0"/>
              <a:t> however, </a:t>
            </a:r>
            <a:r>
              <a:rPr lang="en-IN" i="0" dirty="0"/>
              <a:t>as we can’t distinguish the causes of packet loss at the sender, we can simply assume</a:t>
            </a:r>
            <a:r>
              <a:rPr lang="en-IN" i="0" baseline="0" dirty="0"/>
              <a:t> that absence of an acknowledgement to a transmitted segment as </a:t>
            </a:r>
            <a:r>
              <a:rPr lang="en-IN" b="1" i="0" baseline="0" dirty="0"/>
              <a:t>network congestion.</a:t>
            </a:r>
            <a:endParaRPr lang="en-IN" b="1" i="0" dirty="0"/>
          </a:p>
        </p:txBody>
      </p:sp>
      <p:sp>
        <p:nvSpPr>
          <p:cNvPr id="4" name="Slide Number Placeholder 3"/>
          <p:cNvSpPr>
            <a:spLocks noGrp="1"/>
          </p:cNvSpPr>
          <p:nvPr>
            <p:ph type="sldNum" sz="quarter" idx="10"/>
          </p:nvPr>
        </p:nvSpPr>
        <p:spPr/>
        <p:txBody>
          <a:bodyPr/>
          <a:lstStyle/>
          <a:p>
            <a:fld id="{BB096081-40DD-42B4-A604-2CE4AA7DFCA3}" type="slidenum">
              <a:rPr lang="en-US" smtClean="0"/>
              <a:pPr/>
              <a:t>23</a:t>
            </a:fld>
            <a:endParaRPr lang="en-US"/>
          </a:p>
        </p:txBody>
      </p:sp>
    </p:spTree>
    <p:extLst>
      <p:ext uri="{BB962C8B-B14F-4D97-AF65-F5344CB8AC3E}">
        <p14:creationId xmlns:p14="http://schemas.microsoft.com/office/powerpoint/2010/main" val="309797146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b="1" i="0" dirty="0"/>
              <a:t>Packet loss </a:t>
            </a:r>
            <a:r>
              <a:rPr lang="en-IN" i="0" dirty="0"/>
              <a:t>occurs due to buffer overflow or </a:t>
            </a:r>
            <a:r>
              <a:rPr lang="en-IN" i="0" baseline="0" dirty="0"/>
              <a:t>corrupt packet or queue saturation </a:t>
            </a:r>
            <a:r>
              <a:rPr lang="en-IN" i="0" dirty="0"/>
              <a:t>at any intermediate router between the sender and the receiver. All these lead to timeout</a:t>
            </a:r>
            <a:r>
              <a:rPr lang="en-IN" i="0" baseline="0" dirty="0"/>
              <a:t> event.</a:t>
            </a:r>
            <a:r>
              <a:rPr lang="en-IN" i="0" dirty="0"/>
              <a:t> A corrupt packet is not a congestion event,</a:t>
            </a:r>
            <a:r>
              <a:rPr lang="en-IN" i="0" baseline="0" dirty="0"/>
              <a:t> however, </a:t>
            </a:r>
            <a:r>
              <a:rPr lang="en-IN" i="0" dirty="0"/>
              <a:t>as we can’t distinguish the causes of packet loss at the sender, we can simply assume</a:t>
            </a:r>
            <a:r>
              <a:rPr lang="en-IN" i="0" baseline="0" dirty="0"/>
              <a:t> that absence of an acknowledgement to a transmitted segment as </a:t>
            </a:r>
            <a:r>
              <a:rPr lang="en-IN" b="1" i="0" baseline="0" dirty="0"/>
              <a:t>network congestion.</a:t>
            </a:r>
            <a:endParaRPr lang="en-IN" b="1" i="0" dirty="0"/>
          </a:p>
        </p:txBody>
      </p:sp>
      <p:sp>
        <p:nvSpPr>
          <p:cNvPr id="4" name="Slide Number Placeholder 3"/>
          <p:cNvSpPr>
            <a:spLocks noGrp="1"/>
          </p:cNvSpPr>
          <p:nvPr>
            <p:ph type="sldNum" sz="quarter" idx="10"/>
          </p:nvPr>
        </p:nvSpPr>
        <p:spPr/>
        <p:txBody>
          <a:bodyPr/>
          <a:lstStyle/>
          <a:p>
            <a:fld id="{BB096081-40DD-42B4-A604-2CE4AA7DFCA3}" type="slidenum">
              <a:rPr lang="en-US" smtClean="0"/>
              <a:pPr/>
              <a:t>24</a:t>
            </a:fld>
            <a:endParaRPr lang="en-US"/>
          </a:p>
        </p:txBody>
      </p:sp>
    </p:spTree>
    <p:extLst>
      <p:ext uri="{BB962C8B-B14F-4D97-AF65-F5344CB8AC3E}">
        <p14:creationId xmlns:p14="http://schemas.microsoft.com/office/powerpoint/2010/main" val="405875325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b="1" i="0" dirty="0"/>
              <a:t>Packet loss </a:t>
            </a:r>
            <a:r>
              <a:rPr lang="en-IN" i="0" dirty="0"/>
              <a:t>occurs due to buffer overflow or </a:t>
            </a:r>
            <a:r>
              <a:rPr lang="en-IN" i="0" baseline="0" dirty="0"/>
              <a:t>corrupt packet or queue saturation </a:t>
            </a:r>
            <a:r>
              <a:rPr lang="en-IN" i="0" dirty="0"/>
              <a:t>at any intermediate router between the sender and the receiver. All these lead to timeout</a:t>
            </a:r>
            <a:r>
              <a:rPr lang="en-IN" i="0" baseline="0" dirty="0"/>
              <a:t> event.</a:t>
            </a:r>
            <a:r>
              <a:rPr lang="en-IN" i="0" dirty="0"/>
              <a:t> A corrupt packet is not a congestion event,</a:t>
            </a:r>
            <a:r>
              <a:rPr lang="en-IN" i="0" baseline="0" dirty="0"/>
              <a:t> however, </a:t>
            </a:r>
            <a:r>
              <a:rPr lang="en-IN" i="0" dirty="0"/>
              <a:t>as we can’t distinguish the causes of packet loss at the sender, we can simply assume</a:t>
            </a:r>
            <a:r>
              <a:rPr lang="en-IN" i="0" baseline="0" dirty="0"/>
              <a:t> that absence of an acknowledgement to a transmitted segment as </a:t>
            </a:r>
            <a:r>
              <a:rPr lang="en-IN" b="1" i="0" baseline="0" dirty="0"/>
              <a:t>network congestion.</a:t>
            </a:r>
            <a:endParaRPr lang="en-IN" b="1" i="0" dirty="0"/>
          </a:p>
        </p:txBody>
      </p:sp>
      <p:sp>
        <p:nvSpPr>
          <p:cNvPr id="4" name="Slide Number Placeholder 3"/>
          <p:cNvSpPr>
            <a:spLocks noGrp="1"/>
          </p:cNvSpPr>
          <p:nvPr>
            <p:ph type="sldNum" sz="quarter" idx="10"/>
          </p:nvPr>
        </p:nvSpPr>
        <p:spPr/>
        <p:txBody>
          <a:bodyPr/>
          <a:lstStyle/>
          <a:p>
            <a:fld id="{BB096081-40DD-42B4-A604-2CE4AA7DFCA3}" type="slidenum">
              <a:rPr lang="en-US" smtClean="0"/>
              <a:pPr/>
              <a:t>25</a:t>
            </a:fld>
            <a:endParaRPr lang="en-US"/>
          </a:p>
        </p:txBody>
      </p:sp>
    </p:spTree>
    <p:extLst>
      <p:ext uri="{BB962C8B-B14F-4D97-AF65-F5344CB8AC3E}">
        <p14:creationId xmlns:p14="http://schemas.microsoft.com/office/powerpoint/2010/main" val="213881712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b="1" i="0" dirty="0"/>
              <a:t>Packet loss </a:t>
            </a:r>
            <a:r>
              <a:rPr lang="en-IN" i="0" dirty="0"/>
              <a:t>occurs due to buffer overflow or </a:t>
            </a:r>
            <a:r>
              <a:rPr lang="en-IN" i="0" baseline="0" dirty="0"/>
              <a:t>corrupt packet or queue saturation </a:t>
            </a:r>
            <a:r>
              <a:rPr lang="en-IN" i="0" dirty="0"/>
              <a:t>at any intermediate router between the sender and the receiver. All these lead to timeout</a:t>
            </a:r>
            <a:r>
              <a:rPr lang="en-IN" i="0" baseline="0" dirty="0"/>
              <a:t> event.</a:t>
            </a:r>
            <a:r>
              <a:rPr lang="en-IN" i="0" dirty="0"/>
              <a:t> A corrupt packet is not a congestion event,</a:t>
            </a:r>
            <a:r>
              <a:rPr lang="en-IN" i="0" baseline="0" dirty="0"/>
              <a:t> however, </a:t>
            </a:r>
            <a:r>
              <a:rPr lang="en-IN" i="0" dirty="0"/>
              <a:t>as we can’t distinguish the causes of packet loss at the sender, we can simply assume</a:t>
            </a:r>
            <a:r>
              <a:rPr lang="en-IN" i="0" baseline="0" dirty="0"/>
              <a:t> that absence of an acknowledgement to a transmitted segment as </a:t>
            </a:r>
            <a:r>
              <a:rPr lang="en-IN" b="1" i="0" baseline="0" dirty="0"/>
              <a:t>network congestion.</a:t>
            </a:r>
            <a:endParaRPr lang="en-IN" b="1" i="0" dirty="0"/>
          </a:p>
        </p:txBody>
      </p:sp>
      <p:sp>
        <p:nvSpPr>
          <p:cNvPr id="4" name="Slide Number Placeholder 3"/>
          <p:cNvSpPr>
            <a:spLocks noGrp="1"/>
          </p:cNvSpPr>
          <p:nvPr>
            <p:ph type="sldNum" sz="quarter" idx="10"/>
          </p:nvPr>
        </p:nvSpPr>
        <p:spPr/>
        <p:txBody>
          <a:bodyPr/>
          <a:lstStyle/>
          <a:p>
            <a:fld id="{BB096081-40DD-42B4-A604-2CE4AA7DFCA3}" type="slidenum">
              <a:rPr lang="en-US" smtClean="0"/>
              <a:pPr/>
              <a:t>26</a:t>
            </a:fld>
            <a:endParaRPr lang="en-US"/>
          </a:p>
        </p:txBody>
      </p:sp>
    </p:spTree>
    <p:extLst>
      <p:ext uri="{BB962C8B-B14F-4D97-AF65-F5344CB8AC3E}">
        <p14:creationId xmlns:p14="http://schemas.microsoft.com/office/powerpoint/2010/main" val="117041638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b="1" i="0" dirty="0"/>
              <a:t>Packet loss </a:t>
            </a:r>
            <a:r>
              <a:rPr lang="en-IN" i="0" dirty="0"/>
              <a:t>occurs due to buffer overflow or </a:t>
            </a:r>
            <a:r>
              <a:rPr lang="en-IN" i="0" baseline="0" dirty="0"/>
              <a:t>corrupt packet or queue saturation </a:t>
            </a:r>
            <a:r>
              <a:rPr lang="en-IN" i="0" dirty="0"/>
              <a:t>at any intermediate router between the sender and the receiver. All these lead to timeout</a:t>
            </a:r>
            <a:r>
              <a:rPr lang="en-IN" i="0" baseline="0" dirty="0"/>
              <a:t> event.</a:t>
            </a:r>
            <a:r>
              <a:rPr lang="en-IN" i="0" dirty="0"/>
              <a:t> A corrupt packet is not a congestion event,</a:t>
            </a:r>
            <a:r>
              <a:rPr lang="en-IN" i="0" baseline="0" dirty="0"/>
              <a:t> however, </a:t>
            </a:r>
            <a:r>
              <a:rPr lang="en-IN" i="0" dirty="0"/>
              <a:t>as we can’t distinguish the causes of packet loss at the sender, we can simply assume</a:t>
            </a:r>
            <a:r>
              <a:rPr lang="en-IN" i="0" baseline="0" dirty="0"/>
              <a:t> that absence of an acknowledgement to a transmitted segment as </a:t>
            </a:r>
            <a:r>
              <a:rPr lang="en-IN" b="1" i="0" baseline="0" dirty="0"/>
              <a:t>network congestion.</a:t>
            </a:r>
            <a:endParaRPr lang="en-IN" b="1" i="0" dirty="0"/>
          </a:p>
        </p:txBody>
      </p:sp>
      <p:sp>
        <p:nvSpPr>
          <p:cNvPr id="4" name="Slide Number Placeholder 3"/>
          <p:cNvSpPr>
            <a:spLocks noGrp="1"/>
          </p:cNvSpPr>
          <p:nvPr>
            <p:ph type="sldNum" sz="quarter" idx="10"/>
          </p:nvPr>
        </p:nvSpPr>
        <p:spPr/>
        <p:txBody>
          <a:bodyPr/>
          <a:lstStyle/>
          <a:p>
            <a:fld id="{BB096081-40DD-42B4-A604-2CE4AA7DFCA3}" type="slidenum">
              <a:rPr lang="en-US" smtClean="0"/>
              <a:pPr/>
              <a:t>27</a:t>
            </a:fld>
            <a:endParaRPr lang="en-US"/>
          </a:p>
        </p:txBody>
      </p:sp>
    </p:spTree>
    <p:extLst>
      <p:ext uri="{BB962C8B-B14F-4D97-AF65-F5344CB8AC3E}">
        <p14:creationId xmlns:p14="http://schemas.microsoft.com/office/powerpoint/2010/main" val="125166335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19:notes"/>
          <p:cNvSpPr txBox="1">
            <a:spLocks noGrp="1"/>
          </p:cNvSpPr>
          <p:nvPr>
            <p:ph type="body" idx="1"/>
          </p:nvPr>
        </p:nvSpPr>
        <p:spPr>
          <a:xfrm>
            <a:off x="755650" y="5078413"/>
            <a:ext cx="6048375" cy="4811712"/>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5" name="Google Shape;195;p19:notes"/>
          <p:cNvSpPr>
            <a:spLocks noGrp="1" noRot="1" noChangeAspect="1"/>
          </p:cNvSpPr>
          <p:nvPr>
            <p:ph type="sldImg" idx="2"/>
          </p:nvPr>
        </p:nvSpPr>
        <p:spPr>
          <a:xfrm>
            <a:off x="215900" y="801688"/>
            <a:ext cx="7127875"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669776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b="1" i="0" dirty="0"/>
              <a:t>Packet loss </a:t>
            </a:r>
            <a:r>
              <a:rPr lang="en-IN" i="0" dirty="0"/>
              <a:t>occurs due to buffer overflow or </a:t>
            </a:r>
            <a:r>
              <a:rPr lang="en-IN" i="0" baseline="0" dirty="0"/>
              <a:t>corrupt packet or queue saturation </a:t>
            </a:r>
            <a:r>
              <a:rPr lang="en-IN" i="0" dirty="0"/>
              <a:t>at any intermediate router between the sender and the receiver. All these lead to timeout</a:t>
            </a:r>
            <a:r>
              <a:rPr lang="en-IN" i="0" baseline="0" dirty="0"/>
              <a:t> event.</a:t>
            </a:r>
            <a:r>
              <a:rPr lang="en-IN" i="0" dirty="0"/>
              <a:t> A corrupt packet is not a congestion event,</a:t>
            </a:r>
            <a:r>
              <a:rPr lang="en-IN" i="0" baseline="0" dirty="0"/>
              <a:t> however, </a:t>
            </a:r>
            <a:r>
              <a:rPr lang="en-IN" i="0" dirty="0"/>
              <a:t>as we can’t distinguish the causes of packet loss at the sender, we can simply assume</a:t>
            </a:r>
            <a:r>
              <a:rPr lang="en-IN" i="0" baseline="0" dirty="0"/>
              <a:t> that absence of an acknowledgement to a transmitted segment as </a:t>
            </a:r>
            <a:r>
              <a:rPr lang="en-IN" b="1" i="0" baseline="0" dirty="0"/>
              <a:t>network congestion.</a:t>
            </a:r>
            <a:endParaRPr lang="en-IN" b="1" i="0" dirty="0"/>
          </a:p>
        </p:txBody>
      </p:sp>
      <p:sp>
        <p:nvSpPr>
          <p:cNvPr id="4" name="Slide Number Placeholder 3"/>
          <p:cNvSpPr>
            <a:spLocks noGrp="1"/>
          </p:cNvSpPr>
          <p:nvPr>
            <p:ph type="sldNum" sz="quarter" idx="10"/>
          </p:nvPr>
        </p:nvSpPr>
        <p:spPr/>
        <p:txBody>
          <a:bodyPr/>
          <a:lstStyle/>
          <a:p>
            <a:fld id="{BB096081-40DD-42B4-A604-2CE4AA7DFCA3}"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b="1" i="0" dirty="0"/>
              <a:t>Packet loss </a:t>
            </a:r>
            <a:r>
              <a:rPr lang="en-IN" i="0" dirty="0"/>
              <a:t>occurs due to buffer overflow or </a:t>
            </a:r>
            <a:r>
              <a:rPr lang="en-IN" i="0" baseline="0" dirty="0"/>
              <a:t>corrupt packet or queue saturation </a:t>
            </a:r>
            <a:r>
              <a:rPr lang="en-IN" i="0" dirty="0"/>
              <a:t>at any intermediate router between the sender and the receiver. All these lead to timeout</a:t>
            </a:r>
            <a:r>
              <a:rPr lang="en-IN" i="0" baseline="0" dirty="0"/>
              <a:t> event.</a:t>
            </a:r>
            <a:r>
              <a:rPr lang="en-IN" i="0" dirty="0"/>
              <a:t> A corrupt packet is not a congestion event,</a:t>
            </a:r>
            <a:r>
              <a:rPr lang="en-IN" i="0" baseline="0" dirty="0"/>
              <a:t> however, </a:t>
            </a:r>
            <a:r>
              <a:rPr lang="en-IN" i="0" dirty="0"/>
              <a:t>as we can’t distinguish the causes of packet loss at the sender, we can simply assume</a:t>
            </a:r>
            <a:r>
              <a:rPr lang="en-IN" i="0" baseline="0" dirty="0"/>
              <a:t> that absence of an acknowledgement to a transmitted segment as </a:t>
            </a:r>
            <a:r>
              <a:rPr lang="en-IN" b="1" i="0" baseline="0" dirty="0"/>
              <a:t>network congestion.</a:t>
            </a:r>
            <a:endParaRPr lang="en-IN" b="1" i="0" dirty="0"/>
          </a:p>
        </p:txBody>
      </p:sp>
      <p:sp>
        <p:nvSpPr>
          <p:cNvPr id="4" name="Slide Number Placeholder 3"/>
          <p:cNvSpPr>
            <a:spLocks noGrp="1"/>
          </p:cNvSpPr>
          <p:nvPr>
            <p:ph type="sldNum" sz="quarter" idx="10"/>
          </p:nvPr>
        </p:nvSpPr>
        <p:spPr/>
        <p:txBody>
          <a:bodyPr/>
          <a:lstStyle/>
          <a:p>
            <a:fld id="{BB096081-40DD-42B4-A604-2CE4AA7DFCA3}" type="slidenum">
              <a:rPr lang="en-US" smtClean="0"/>
              <a:pPr/>
              <a:t>4</a:t>
            </a:fld>
            <a:endParaRPr lang="en-US"/>
          </a:p>
        </p:txBody>
      </p:sp>
    </p:spTree>
    <p:extLst>
      <p:ext uri="{BB962C8B-B14F-4D97-AF65-F5344CB8AC3E}">
        <p14:creationId xmlns:p14="http://schemas.microsoft.com/office/powerpoint/2010/main" val="18126019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b="1" i="0" dirty="0"/>
              <a:t>Packet loss </a:t>
            </a:r>
            <a:r>
              <a:rPr lang="en-IN" i="0" dirty="0"/>
              <a:t>occurs due to buffer overflow or </a:t>
            </a:r>
            <a:r>
              <a:rPr lang="en-IN" i="0" baseline="0" dirty="0"/>
              <a:t>corrupt packet or queue saturation </a:t>
            </a:r>
            <a:r>
              <a:rPr lang="en-IN" i="0" dirty="0"/>
              <a:t>at any intermediate router between the sender and the receiver. All these lead to timeout</a:t>
            </a:r>
            <a:r>
              <a:rPr lang="en-IN" i="0" baseline="0" dirty="0"/>
              <a:t> event.</a:t>
            </a:r>
            <a:r>
              <a:rPr lang="en-IN" i="0" dirty="0"/>
              <a:t> A corrupt packet is not a congestion event,</a:t>
            </a:r>
            <a:r>
              <a:rPr lang="en-IN" i="0" baseline="0" dirty="0"/>
              <a:t> however, </a:t>
            </a:r>
            <a:r>
              <a:rPr lang="en-IN" i="0" dirty="0"/>
              <a:t>as we can’t distinguish the causes of packet loss at the sender, we can simply assume</a:t>
            </a:r>
            <a:r>
              <a:rPr lang="en-IN" i="0" baseline="0" dirty="0"/>
              <a:t> that absence of an acknowledgement to a transmitted segment as </a:t>
            </a:r>
            <a:r>
              <a:rPr lang="en-IN" b="1" i="0" baseline="0" dirty="0"/>
              <a:t>network congestion.</a:t>
            </a:r>
            <a:endParaRPr lang="en-IN" b="1" i="0" dirty="0"/>
          </a:p>
        </p:txBody>
      </p:sp>
      <p:sp>
        <p:nvSpPr>
          <p:cNvPr id="4" name="Slide Number Placeholder 3"/>
          <p:cNvSpPr>
            <a:spLocks noGrp="1"/>
          </p:cNvSpPr>
          <p:nvPr>
            <p:ph type="sldNum" sz="quarter" idx="10"/>
          </p:nvPr>
        </p:nvSpPr>
        <p:spPr/>
        <p:txBody>
          <a:bodyPr/>
          <a:lstStyle/>
          <a:p>
            <a:fld id="{BB096081-40DD-42B4-A604-2CE4AA7DFCA3}" type="slidenum">
              <a:rPr lang="en-US" smtClean="0"/>
              <a:pPr/>
              <a:t>5</a:t>
            </a:fld>
            <a:endParaRPr lang="en-US"/>
          </a:p>
        </p:txBody>
      </p:sp>
    </p:spTree>
    <p:extLst>
      <p:ext uri="{BB962C8B-B14F-4D97-AF65-F5344CB8AC3E}">
        <p14:creationId xmlns:p14="http://schemas.microsoft.com/office/powerpoint/2010/main" val="30145249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b="1" i="0" dirty="0"/>
              <a:t>Packet loss </a:t>
            </a:r>
            <a:r>
              <a:rPr lang="en-IN" i="0" dirty="0"/>
              <a:t>occurs due to buffer overflow or </a:t>
            </a:r>
            <a:r>
              <a:rPr lang="en-IN" i="0" baseline="0" dirty="0"/>
              <a:t>corrupt packet or queue saturation </a:t>
            </a:r>
            <a:r>
              <a:rPr lang="en-IN" i="0" dirty="0"/>
              <a:t>at any intermediate router between the sender and the receiver. All these lead to timeout</a:t>
            </a:r>
            <a:r>
              <a:rPr lang="en-IN" i="0" baseline="0" dirty="0"/>
              <a:t> event.</a:t>
            </a:r>
            <a:r>
              <a:rPr lang="en-IN" i="0" dirty="0"/>
              <a:t> A corrupt packet is not a congestion event,</a:t>
            </a:r>
            <a:r>
              <a:rPr lang="en-IN" i="0" baseline="0" dirty="0"/>
              <a:t> however, </a:t>
            </a:r>
            <a:r>
              <a:rPr lang="en-IN" i="0" dirty="0"/>
              <a:t>as we can’t distinguish the causes of packet loss at the sender, we can simply assume</a:t>
            </a:r>
            <a:r>
              <a:rPr lang="en-IN" i="0" baseline="0" dirty="0"/>
              <a:t> that absence of an acknowledgement to a transmitted segment as </a:t>
            </a:r>
            <a:r>
              <a:rPr lang="en-IN" b="1" i="0" baseline="0" dirty="0"/>
              <a:t>network congestion.</a:t>
            </a:r>
            <a:endParaRPr lang="en-IN" b="1" i="0" dirty="0"/>
          </a:p>
        </p:txBody>
      </p:sp>
      <p:sp>
        <p:nvSpPr>
          <p:cNvPr id="4" name="Slide Number Placeholder 3"/>
          <p:cNvSpPr>
            <a:spLocks noGrp="1"/>
          </p:cNvSpPr>
          <p:nvPr>
            <p:ph type="sldNum" sz="quarter" idx="10"/>
          </p:nvPr>
        </p:nvSpPr>
        <p:spPr/>
        <p:txBody>
          <a:bodyPr/>
          <a:lstStyle/>
          <a:p>
            <a:fld id="{BB096081-40DD-42B4-A604-2CE4AA7DFCA3}" type="slidenum">
              <a:rPr lang="en-US" smtClean="0"/>
              <a:pPr/>
              <a:t>6</a:t>
            </a:fld>
            <a:endParaRPr lang="en-US"/>
          </a:p>
        </p:txBody>
      </p:sp>
    </p:spTree>
    <p:extLst>
      <p:ext uri="{BB962C8B-B14F-4D97-AF65-F5344CB8AC3E}">
        <p14:creationId xmlns:p14="http://schemas.microsoft.com/office/powerpoint/2010/main" val="5083635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b="1" i="0" dirty="0"/>
              <a:t>Packet loss </a:t>
            </a:r>
            <a:r>
              <a:rPr lang="en-IN" i="0" dirty="0"/>
              <a:t>occurs due to buffer overflow or </a:t>
            </a:r>
            <a:r>
              <a:rPr lang="en-IN" i="0" baseline="0" dirty="0"/>
              <a:t>corrupt packet or queue saturation </a:t>
            </a:r>
            <a:r>
              <a:rPr lang="en-IN" i="0" dirty="0"/>
              <a:t>at any intermediate router between the sender and the receiver. All these lead to timeout</a:t>
            </a:r>
            <a:r>
              <a:rPr lang="en-IN" i="0" baseline="0" dirty="0"/>
              <a:t> event.</a:t>
            </a:r>
            <a:r>
              <a:rPr lang="en-IN" i="0" dirty="0"/>
              <a:t> A corrupt packet is not a congestion event,</a:t>
            </a:r>
            <a:r>
              <a:rPr lang="en-IN" i="0" baseline="0" dirty="0"/>
              <a:t> however, </a:t>
            </a:r>
            <a:r>
              <a:rPr lang="en-IN" i="0" dirty="0"/>
              <a:t>as we can’t distinguish the causes of packet loss at the sender, we can simply assume</a:t>
            </a:r>
            <a:r>
              <a:rPr lang="en-IN" i="0" baseline="0" dirty="0"/>
              <a:t> that absence of an acknowledgement to a transmitted segment as </a:t>
            </a:r>
            <a:r>
              <a:rPr lang="en-IN" b="1" i="0" baseline="0" dirty="0"/>
              <a:t>network congestion.</a:t>
            </a:r>
            <a:endParaRPr lang="en-IN" b="1" i="0" dirty="0"/>
          </a:p>
        </p:txBody>
      </p:sp>
      <p:sp>
        <p:nvSpPr>
          <p:cNvPr id="4" name="Slide Number Placeholder 3"/>
          <p:cNvSpPr>
            <a:spLocks noGrp="1"/>
          </p:cNvSpPr>
          <p:nvPr>
            <p:ph type="sldNum" sz="quarter" idx="10"/>
          </p:nvPr>
        </p:nvSpPr>
        <p:spPr/>
        <p:txBody>
          <a:bodyPr/>
          <a:lstStyle/>
          <a:p>
            <a:fld id="{BB096081-40DD-42B4-A604-2CE4AA7DFCA3}" type="slidenum">
              <a:rPr lang="en-US" smtClean="0"/>
              <a:pPr/>
              <a:t>7</a:t>
            </a:fld>
            <a:endParaRPr lang="en-US"/>
          </a:p>
        </p:txBody>
      </p:sp>
    </p:spTree>
    <p:extLst>
      <p:ext uri="{BB962C8B-B14F-4D97-AF65-F5344CB8AC3E}">
        <p14:creationId xmlns:p14="http://schemas.microsoft.com/office/powerpoint/2010/main" val="19322862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b="1" i="0" dirty="0"/>
              <a:t>Packet loss </a:t>
            </a:r>
            <a:r>
              <a:rPr lang="en-IN" i="0" dirty="0"/>
              <a:t>occurs due to buffer overflow or </a:t>
            </a:r>
            <a:r>
              <a:rPr lang="en-IN" i="0" baseline="0" dirty="0"/>
              <a:t>corrupt packet or queue saturation </a:t>
            </a:r>
            <a:r>
              <a:rPr lang="en-IN" i="0" dirty="0"/>
              <a:t>at any intermediate router between the sender and the receiver. All these lead to timeout</a:t>
            </a:r>
            <a:r>
              <a:rPr lang="en-IN" i="0" baseline="0" dirty="0"/>
              <a:t> event.</a:t>
            </a:r>
            <a:r>
              <a:rPr lang="en-IN" i="0" dirty="0"/>
              <a:t> A corrupt packet is not a congestion event,</a:t>
            </a:r>
            <a:r>
              <a:rPr lang="en-IN" i="0" baseline="0" dirty="0"/>
              <a:t> however, </a:t>
            </a:r>
            <a:r>
              <a:rPr lang="en-IN" i="0" dirty="0"/>
              <a:t>as we can’t distinguish the causes of packet loss at the sender, we can simply assume</a:t>
            </a:r>
            <a:r>
              <a:rPr lang="en-IN" i="0" baseline="0" dirty="0"/>
              <a:t> that absence of an acknowledgement to a transmitted segment as </a:t>
            </a:r>
            <a:r>
              <a:rPr lang="en-IN" b="1" i="0" baseline="0" dirty="0"/>
              <a:t>network congestion.</a:t>
            </a:r>
            <a:endParaRPr lang="en-IN" b="1" i="0" dirty="0"/>
          </a:p>
        </p:txBody>
      </p:sp>
      <p:sp>
        <p:nvSpPr>
          <p:cNvPr id="4" name="Slide Number Placeholder 3"/>
          <p:cNvSpPr>
            <a:spLocks noGrp="1"/>
          </p:cNvSpPr>
          <p:nvPr>
            <p:ph type="sldNum" sz="quarter" idx="10"/>
          </p:nvPr>
        </p:nvSpPr>
        <p:spPr/>
        <p:txBody>
          <a:bodyPr/>
          <a:lstStyle/>
          <a:p>
            <a:fld id="{BB096081-40DD-42B4-A604-2CE4AA7DFCA3}" type="slidenum">
              <a:rPr lang="en-US" smtClean="0"/>
              <a:pPr/>
              <a:t>8</a:t>
            </a:fld>
            <a:endParaRPr lang="en-US"/>
          </a:p>
        </p:txBody>
      </p:sp>
    </p:spTree>
    <p:extLst>
      <p:ext uri="{BB962C8B-B14F-4D97-AF65-F5344CB8AC3E}">
        <p14:creationId xmlns:p14="http://schemas.microsoft.com/office/powerpoint/2010/main" val="32100713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b="1" i="0" dirty="0"/>
              <a:t>Packet loss </a:t>
            </a:r>
            <a:r>
              <a:rPr lang="en-IN" i="0" dirty="0"/>
              <a:t>occurs due to buffer overflow or </a:t>
            </a:r>
            <a:r>
              <a:rPr lang="en-IN" i="0" baseline="0" dirty="0"/>
              <a:t>corrupt packet or queue saturation </a:t>
            </a:r>
            <a:r>
              <a:rPr lang="en-IN" i="0" dirty="0"/>
              <a:t>at any intermediate router between the sender and the receiver. All these lead to timeout</a:t>
            </a:r>
            <a:r>
              <a:rPr lang="en-IN" i="0" baseline="0" dirty="0"/>
              <a:t> event.</a:t>
            </a:r>
            <a:r>
              <a:rPr lang="en-IN" i="0" dirty="0"/>
              <a:t> A corrupt packet is not a congestion event,</a:t>
            </a:r>
            <a:r>
              <a:rPr lang="en-IN" i="0" baseline="0" dirty="0"/>
              <a:t> however, </a:t>
            </a:r>
            <a:r>
              <a:rPr lang="en-IN" i="0" dirty="0"/>
              <a:t>as we can’t distinguish the causes of packet loss at the sender, we can simply assume</a:t>
            </a:r>
            <a:r>
              <a:rPr lang="en-IN" i="0" baseline="0" dirty="0"/>
              <a:t> that absence of an acknowledgement to a transmitted segment as </a:t>
            </a:r>
            <a:r>
              <a:rPr lang="en-IN" b="1" i="0" baseline="0" dirty="0"/>
              <a:t>network congestion.</a:t>
            </a:r>
            <a:endParaRPr lang="en-IN" b="1" i="0" dirty="0"/>
          </a:p>
        </p:txBody>
      </p:sp>
      <p:sp>
        <p:nvSpPr>
          <p:cNvPr id="4" name="Slide Number Placeholder 3"/>
          <p:cNvSpPr>
            <a:spLocks noGrp="1"/>
          </p:cNvSpPr>
          <p:nvPr>
            <p:ph type="sldNum" sz="quarter" idx="10"/>
          </p:nvPr>
        </p:nvSpPr>
        <p:spPr/>
        <p:txBody>
          <a:bodyPr/>
          <a:lstStyle/>
          <a:p>
            <a:fld id="{BB096081-40DD-42B4-A604-2CE4AA7DFCA3}" type="slidenum">
              <a:rPr lang="en-US" smtClean="0"/>
              <a:pPr/>
              <a:t>9</a:t>
            </a:fld>
            <a:endParaRPr lang="en-US"/>
          </a:p>
        </p:txBody>
      </p:sp>
    </p:spTree>
    <p:extLst>
      <p:ext uri="{BB962C8B-B14F-4D97-AF65-F5344CB8AC3E}">
        <p14:creationId xmlns:p14="http://schemas.microsoft.com/office/powerpoint/2010/main" val="5897972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19356-8336-B605-7B81-CFD98129FDB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CB4B78D-B78C-9B36-C577-375D76380B0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05D4E7D-856B-1EA8-B729-13A624BBFA6D}"/>
              </a:ext>
            </a:extLst>
          </p:cNvPr>
          <p:cNvSpPr>
            <a:spLocks noGrp="1"/>
          </p:cNvSpPr>
          <p:nvPr>
            <p:ph type="dt" sz="half" idx="10"/>
          </p:nvPr>
        </p:nvSpPr>
        <p:spPr/>
        <p:txBody>
          <a:bodyPr/>
          <a:lstStyle/>
          <a:p>
            <a:fld id="{4EE38299-1E32-4914-A310-FE29E9C14C4F}" type="datetimeFigureOut">
              <a:rPr lang="en-IN" smtClean="0"/>
              <a:t>12-09-2024</a:t>
            </a:fld>
            <a:endParaRPr lang="en-IN"/>
          </a:p>
        </p:txBody>
      </p:sp>
      <p:sp>
        <p:nvSpPr>
          <p:cNvPr id="5" name="Footer Placeholder 4">
            <a:extLst>
              <a:ext uri="{FF2B5EF4-FFF2-40B4-BE49-F238E27FC236}">
                <a16:creationId xmlns:a16="http://schemas.microsoft.com/office/drawing/2014/main" id="{E5D0FE67-E1D2-4AC2-A50F-09763F95486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522AE12-16DA-B66A-BB4F-0ACE7746CDFA}"/>
              </a:ext>
            </a:extLst>
          </p:cNvPr>
          <p:cNvSpPr>
            <a:spLocks noGrp="1"/>
          </p:cNvSpPr>
          <p:nvPr>
            <p:ph type="sldNum" sz="quarter" idx="12"/>
          </p:nvPr>
        </p:nvSpPr>
        <p:spPr/>
        <p:txBody>
          <a:bodyPr/>
          <a:lstStyle/>
          <a:p>
            <a:fld id="{945F8D32-C9A2-421E-B07E-4685C49E5B1C}" type="slidenum">
              <a:rPr lang="en-IN" smtClean="0"/>
              <a:t>‹#›</a:t>
            </a:fld>
            <a:endParaRPr lang="en-IN"/>
          </a:p>
        </p:txBody>
      </p:sp>
    </p:spTree>
    <p:extLst>
      <p:ext uri="{BB962C8B-B14F-4D97-AF65-F5344CB8AC3E}">
        <p14:creationId xmlns:p14="http://schemas.microsoft.com/office/powerpoint/2010/main" val="1637039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F68FA0-5820-1750-38DD-9D1AF4FAAD3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50BB1B6-EDAB-6F2B-EF37-41A7A59A7C1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3E8CFF3-DBB3-0C92-1B87-6442A0E0F169}"/>
              </a:ext>
            </a:extLst>
          </p:cNvPr>
          <p:cNvSpPr>
            <a:spLocks noGrp="1"/>
          </p:cNvSpPr>
          <p:nvPr>
            <p:ph type="dt" sz="half" idx="10"/>
          </p:nvPr>
        </p:nvSpPr>
        <p:spPr/>
        <p:txBody>
          <a:bodyPr/>
          <a:lstStyle/>
          <a:p>
            <a:fld id="{4EE38299-1E32-4914-A310-FE29E9C14C4F}" type="datetimeFigureOut">
              <a:rPr lang="en-IN" smtClean="0"/>
              <a:t>12-09-2024</a:t>
            </a:fld>
            <a:endParaRPr lang="en-IN"/>
          </a:p>
        </p:txBody>
      </p:sp>
      <p:sp>
        <p:nvSpPr>
          <p:cNvPr id="5" name="Footer Placeholder 4">
            <a:extLst>
              <a:ext uri="{FF2B5EF4-FFF2-40B4-BE49-F238E27FC236}">
                <a16:creationId xmlns:a16="http://schemas.microsoft.com/office/drawing/2014/main" id="{289B274A-2FCE-E88C-CFE0-FC1B0923322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36D87BD-6FDF-9043-5513-2CBB4F5CA930}"/>
              </a:ext>
            </a:extLst>
          </p:cNvPr>
          <p:cNvSpPr>
            <a:spLocks noGrp="1"/>
          </p:cNvSpPr>
          <p:nvPr>
            <p:ph type="sldNum" sz="quarter" idx="12"/>
          </p:nvPr>
        </p:nvSpPr>
        <p:spPr/>
        <p:txBody>
          <a:bodyPr/>
          <a:lstStyle/>
          <a:p>
            <a:fld id="{945F8D32-C9A2-421E-B07E-4685C49E5B1C}" type="slidenum">
              <a:rPr lang="en-IN" smtClean="0"/>
              <a:t>‹#›</a:t>
            </a:fld>
            <a:endParaRPr lang="en-IN"/>
          </a:p>
        </p:txBody>
      </p:sp>
    </p:spTree>
    <p:extLst>
      <p:ext uri="{BB962C8B-B14F-4D97-AF65-F5344CB8AC3E}">
        <p14:creationId xmlns:p14="http://schemas.microsoft.com/office/powerpoint/2010/main" val="1707038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A0556B2-1BA2-58E3-4616-4D8181C1B88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E43D30E-C75F-1108-9CBF-5F9141F69A2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45705D6-45D9-3B87-32E7-C0763D12224F}"/>
              </a:ext>
            </a:extLst>
          </p:cNvPr>
          <p:cNvSpPr>
            <a:spLocks noGrp="1"/>
          </p:cNvSpPr>
          <p:nvPr>
            <p:ph type="dt" sz="half" idx="10"/>
          </p:nvPr>
        </p:nvSpPr>
        <p:spPr/>
        <p:txBody>
          <a:bodyPr/>
          <a:lstStyle/>
          <a:p>
            <a:fld id="{4EE38299-1E32-4914-A310-FE29E9C14C4F}" type="datetimeFigureOut">
              <a:rPr lang="en-IN" smtClean="0"/>
              <a:t>12-09-2024</a:t>
            </a:fld>
            <a:endParaRPr lang="en-IN"/>
          </a:p>
        </p:txBody>
      </p:sp>
      <p:sp>
        <p:nvSpPr>
          <p:cNvPr id="5" name="Footer Placeholder 4">
            <a:extLst>
              <a:ext uri="{FF2B5EF4-FFF2-40B4-BE49-F238E27FC236}">
                <a16:creationId xmlns:a16="http://schemas.microsoft.com/office/drawing/2014/main" id="{03F2A07C-3786-8E7F-D78A-DF37E2D09CF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932C9CB-E5DD-31DD-948C-AE8EABE57159}"/>
              </a:ext>
            </a:extLst>
          </p:cNvPr>
          <p:cNvSpPr>
            <a:spLocks noGrp="1"/>
          </p:cNvSpPr>
          <p:nvPr>
            <p:ph type="sldNum" sz="quarter" idx="12"/>
          </p:nvPr>
        </p:nvSpPr>
        <p:spPr/>
        <p:txBody>
          <a:bodyPr/>
          <a:lstStyle/>
          <a:p>
            <a:fld id="{945F8D32-C9A2-421E-B07E-4685C49E5B1C}" type="slidenum">
              <a:rPr lang="en-IN" smtClean="0"/>
              <a:t>‹#›</a:t>
            </a:fld>
            <a:endParaRPr lang="en-IN"/>
          </a:p>
        </p:txBody>
      </p:sp>
    </p:spTree>
    <p:extLst>
      <p:ext uri="{BB962C8B-B14F-4D97-AF65-F5344CB8AC3E}">
        <p14:creationId xmlns:p14="http://schemas.microsoft.com/office/powerpoint/2010/main" val="18153828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9B6BAC-4406-4CEF-E0CF-3F6F6246D52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19F3AB6-FC6D-FB98-429F-262194A38D5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9E974B9-9D92-49E6-1CB7-E5AA608F1210}"/>
              </a:ext>
            </a:extLst>
          </p:cNvPr>
          <p:cNvSpPr>
            <a:spLocks noGrp="1"/>
          </p:cNvSpPr>
          <p:nvPr>
            <p:ph type="dt" sz="half" idx="10"/>
          </p:nvPr>
        </p:nvSpPr>
        <p:spPr/>
        <p:txBody>
          <a:bodyPr/>
          <a:lstStyle/>
          <a:p>
            <a:fld id="{4EE38299-1E32-4914-A310-FE29E9C14C4F}" type="datetimeFigureOut">
              <a:rPr lang="en-IN" smtClean="0"/>
              <a:t>12-09-2024</a:t>
            </a:fld>
            <a:endParaRPr lang="en-IN"/>
          </a:p>
        </p:txBody>
      </p:sp>
      <p:sp>
        <p:nvSpPr>
          <p:cNvPr id="5" name="Footer Placeholder 4">
            <a:extLst>
              <a:ext uri="{FF2B5EF4-FFF2-40B4-BE49-F238E27FC236}">
                <a16:creationId xmlns:a16="http://schemas.microsoft.com/office/drawing/2014/main" id="{6763EEF8-21D7-EC78-B55E-F9073AB6C93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E2C5A45-6DD5-D142-EB7D-C4EA46D867BA}"/>
              </a:ext>
            </a:extLst>
          </p:cNvPr>
          <p:cNvSpPr>
            <a:spLocks noGrp="1"/>
          </p:cNvSpPr>
          <p:nvPr>
            <p:ph type="sldNum" sz="quarter" idx="12"/>
          </p:nvPr>
        </p:nvSpPr>
        <p:spPr/>
        <p:txBody>
          <a:bodyPr/>
          <a:lstStyle/>
          <a:p>
            <a:fld id="{945F8D32-C9A2-421E-B07E-4685C49E5B1C}" type="slidenum">
              <a:rPr lang="en-IN" smtClean="0"/>
              <a:t>‹#›</a:t>
            </a:fld>
            <a:endParaRPr lang="en-IN"/>
          </a:p>
        </p:txBody>
      </p:sp>
    </p:spTree>
    <p:extLst>
      <p:ext uri="{BB962C8B-B14F-4D97-AF65-F5344CB8AC3E}">
        <p14:creationId xmlns:p14="http://schemas.microsoft.com/office/powerpoint/2010/main" val="17819523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952EE0-22A1-69DF-9F27-201F4C227C7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9E8FDF0-D0BD-705A-7DDE-9B34E030436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6421320-1037-7F09-E818-E6EED72BA05B}"/>
              </a:ext>
            </a:extLst>
          </p:cNvPr>
          <p:cNvSpPr>
            <a:spLocks noGrp="1"/>
          </p:cNvSpPr>
          <p:nvPr>
            <p:ph type="dt" sz="half" idx="10"/>
          </p:nvPr>
        </p:nvSpPr>
        <p:spPr/>
        <p:txBody>
          <a:bodyPr/>
          <a:lstStyle/>
          <a:p>
            <a:fld id="{4EE38299-1E32-4914-A310-FE29E9C14C4F}" type="datetimeFigureOut">
              <a:rPr lang="en-IN" smtClean="0"/>
              <a:t>12-09-2024</a:t>
            </a:fld>
            <a:endParaRPr lang="en-IN"/>
          </a:p>
        </p:txBody>
      </p:sp>
      <p:sp>
        <p:nvSpPr>
          <p:cNvPr id="5" name="Footer Placeholder 4">
            <a:extLst>
              <a:ext uri="{FF2B5EF4-FFF2-40B4-BE49-F238E27FC236}">
                <a16:creationId xmlns:a16="http://schemas.microsoft.com/office/drawing/2014/main" id="{EAAAE6E4-B089-07F7-3383-14EDC030502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05DB397-7CC5-ED9E-C6C9-6AA4CB07253A}"/>
              </a:ext>
            </a:extLst>
          </p:cNvPr>
          <p:cNvSpPr>
            <a:spLocks noGrp="1"/>
          </p:cNvSpPr>
          <p:nvPr>
            <p:ph type="sldNum" sz="quarter" idx="12"/>
          </p:nvPr>
        </p:nvSpPr>
        <p:spPr/>
        <p:txBody>
          <a:bodyPr/>
          <a:lstStyle/>
          <a:p>
            <a:fld id="{945F8D32-C9A2-421E-B07E-4685C49E5B1C}" type="slidenum">
              <a:rPr lang="en-IN" smtClean="0"/>
              <a:t>‹#›</a:t>
            </a:fld>
            <a:endParaRPr lang="en-IN"/>
          </a:p>
        </p:txBody>
      </p:sp>
    </p:spTree>
    <p:extLst>
      <p:ext uri="{BB962C8B-B14F-4D97-AF65-F5344CB8AC3E}">
        <p14:creationId xmlns:p14="http://schemas.microsoft.com/office/powerpoint/2010/main" val="17722247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D85FFA-8955-76EE-7980-EFD6B5BADE7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D07CD1F-E8C7-DAE2-993B-812C4D1C296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9B4EE55-2C34-22AB-4307-6F605800BF0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15D3C35-BB0E-18EB-150A-C29D496ED6E4}"/>
              </a:ext>
            </a:extLst>
          </p:cNvPr>
          <p:cNvSpPr>
            <a:spLocks noGrp="1"/>
          </p:cNvSpPr>
          <p:nvPr>
            <p:ph type="dt" sz="half" idx="10"/>
          </p:nvPr>
        </p:nvSpPr>
        <p:spPr/>
        <p:txBody>
          <a:bodyPr/>
          <a:lstStyle/>
          <a:p>
            <a:fld id="{4EE38299-1E32-4914-A310-FE29E9C14C4F}" type="datetimeFigureOut">
              <a:rPr lang="en-IN" smtClean="0"/>
              <a:t>12-09-2024</a:t>
            </a:fld>
            <a:endParaRPr lang="en-IN"/>
          </a:p>
        </p:txBody>
      </p:sp>
      <p:sp>
        <p:nvSpPr>
          <p:cNvPr id="6" name="Footer Placeholder 5">
            <a:extLst>
              <a:ext uri="{FF2B5EF4-FFF2-40B4-BE49-F238E27FC236}">
                <a16:creationId xmlns:a16="http://schemas.microsoft.com/office/drawing/2014/main" id="{6894B0A2-FD08-7F00-2583-4830A9650C4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53B04A2-DA3F-315B-67D2-14949E5657F4}"/>
              </a:ext>
            </a:extLst>
          </p:cNvPr>
          <p:cNvSpPr>
            <a:spLocks noGrp="1"/>
          </p:cNvSpPr>
          <p:nvPr>
            <p:ph type="sldNum" sz="quarter" idx="12"/>
          </p:nvPr>
        </p:nvSpPr>
        <p:spPr/>
        <p:txBody>
          <a:bodyPr/>
          <a:lstStyle/>
          <a:p>
            <a:fld id="{945F8D32-C9A2-421E-B07E-4685C49E5B1C}" type="slidenum">
              <a:rPr lang="en-IN" smtClean="0"/>
              <a:t>‹#›</a:t>
            </a:fld>
            <a:endParaRPr lang="en-IN"/>
          </a:p>
        </p:txBody>
      </p:sp>
    </p:spTree>
    <p:extLst>
      <p:ext uri="{BB962C8B-B14F-4D97-AF65-F5344CB8AC3E}">
        <p14:creationId xmlns:p14="http://schemas.microsoft.com/office/powerpoint/2010/main" val="28457189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3C8117-0237-E022-E181-E0058BEAA62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6BF5D91-72BC-C64B-E7C9-B5342C7C674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E67E2F2-583E-357A-FFBF-C18EB158CD4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3F94ECE-2DB6-28F0-9D47-183E9F8C4F8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7AFE24F-5B61-B3C2-1A0C-6087B99792D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BD26067-81A9-110F-C2CE-4A157BB35F5B}"/>
              </a:ext>
            </a:extLst>
          </p:cNvPr>
          <p:cNvSpPr>
            <a:spLocks noGrp="1"/>
          </p:cNvSpPr>
          <p:nvPr>
            <p:ph type="dt" sz="half" idx="10"/>
          </p:nvPr>
        </p:nvSpPr>
        <p:spPr/>
        <p:txBody>
          <a:bodyPr/>
          <a:lstStyle/>
          <a:p>
            <a:fld id="{4EE38299-1E32-4914-A310-FE29E9C14C4F}" type="datetimeFigureOut">
              <a:rPr lang="en-IN" smtClean="0"/>
              <a:t>12-09-2024</a:t>
            </a:fld>
            <a:endParaRPr lang="en-IN"/>
          </a:p>
        </p:txBody>
      </p:sp>
      <p:sp>
        <p:nvSpPr>
          <p:cNvPr id="8" name="Footer Placeholder 7">
            <a:extLst>
              <a:ext uri="{FF2B5EF4-FFF2-40B4-BE49-F238E27FC236}">
                <a16:creationId xmlns:a16="http://schemas.microsoft.com/office/drawing/2014/main" id="{A4546D0C-5984-116B-7163-6242029CEAC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235026B-2291-C1E0-EE43-D4DE39C9A88D}"/>
              </a:ext>
            </a:extLst>
          </p:cNvPr>
          <p:cNvSpPr>
            <a:spLocks noGrp="1"/>
          </p:cNvSpPr>
          <p:nvPr>
            <p:ph type="sldNum" sz="quarter" idx="12"/>
          </p:nvPr>
        </p:nvSpPr>
        <p:spPr/>
        <p:txBody>
          <a:bodyPr/>
          <a:lstStyle/>
          <a:p>
            <a:fld id="{945F8D32-C9A2-421E-B07E-4685C49E5B1C}" type="slidenum">
              <a:rPr lang="en-IN" smtClean="0"/>
              <a:t>‹#›</a:t>
            </a:fld>
            <a:endParaRPr lang="en-IN"/>
          </a:p>
        </p:txBody>
      </p:sp>
    </p:spTree>
    <p:extLst>
      <p:ext uri="{BB962C8B-B14F-4D97-AF65-F5344CB8AC3E}">
        <p14:creationId xmlns:p14="http://schemas.microsoft.com/office/powerpoint/2010/main" val="25913952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FE15DC-6482-2078-5CE0-986E53226A5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19C0713-01D5-E753-B090-41AC17DF81E2}"/>
              </a:ext>
            </a:extLst>
          </p:cNvPr>
          <p:cNvSpPr>
            <a:spLocks noGrp="1"/>
          </p:cNvSpPr>
          <p:nvPr>
            <p:ph type="dt" sz="half" idx="10"/>
          </p:nvPr>
        </p:nvSpPr>
        <p:spPr/>
        <p:txBody>
          <a:bodyPr/>
          <a:lstStyle/>
          <a:p>
            <a:fld id="{4EE38299-1E32-4914-A310-FE29E9C14C4F}" type="datetimeFigureOut">
              <a:rPr lang="en-IN" smtClean="0"/>
              <a:t>12-09-2024</a:t>
            </a:fld>
            <a:endParaRPr lang="en-IN"/>
          </a:p>
        </p:txBody>
      </p:sp>
      <p:sp>
        <p:nvSpPr>
          <p:cNvPr id="4" name="Footer Placeholder 3">
            <a:extLst>
              <a:ext uri="{FF2B5EF4-FFF2-40B4-BE49-F238E27FC236}">
                <a16:creationId xmlns:a16="http://schemas.microsoft.com/office/drawing/2014/main" id="{3EFCAEBE-E802-AC52-6C94-2051010C136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2E34DAF-4D20-0435-A016-3EE56195B32E}"/>
              </a:ext>
            </a:extLst>
          </p:cNvPr>
          <p:cNvSpPr>
            <a:spLocks noGrp="1"/>
          </p:cNvSpPr>
          <p:nvPr>
            <p:ph type="sldNum" sz="quarter" idx="12"/>
          </p:nvPr>
        </p:nvSpPr>
        <p:spPr/>
        <p:txBody>
          <a:bodyPr/>
          <a:lstStyle/>
          <a:p>
            <a:fld id="{945F8D32-C9A2-421E-B07E-4685C49E5B1C}" type="slidenum">
              <a:rPr lang="en-IN" smtClean="0"/>
              <a:t>‹#›</a:t>
            </a:fld>
            <a:endParaRPr lang="en-IN"/>
          </a:p>
        </p:txBody>
      </p:sp>
    </p:spTree>
    <p:extLst>
      <p:ext uri="{BB962C8B-B14F-4D97-AF65-F5344CB8AC3E}">
        <p14:creationId xmlns:p14="http://schemas.microsoft.com/office/powerpoint/2010/main" val="14147972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30002DB-7204-2A0F-A768-9C246CC305CE}"/>
              </a:ext>
            </a:extLst>
          </p:cNvPr>
          <p:cNvSpPr>
            <a:spLocks noGrp="1"/>
          </p:cNvSpPr>
          <p:nvPr>
            <p:ph type="dt" sz="half" idx="10"/>
          </p:nvPr>
        </p:nvSpPr>
        <p:spPr/>
        <p:txBody>
          <a:bodyPr/>
          <a:lstStyle/>
          <a:p>
            <a:fld id="{4EE38299-1E32-4914-A310-FE29E9C14C4F}" type="datetimeFigureOut">
              <a:rPr lang="en-IN" smtClean="0"/>
              <a:t>12-09-2024</a:t>
            </a:fld>
            <a:endParaRPr lang="en-IN"/>
          </a:p>
        </p:txBody>
      </p:sp>
      <p:sp>
        <p:nvSpPr>
          <p:cNvPr id="3" name="Footer Placeholder 2">
            <a:extLst>
              <a:ext uri="{FF2B5EF4-FFF2-40B4-BE49-F238E27FC236}">
                <a16:creationId xmlns:a16="http://schemas.microsoft.com/office/drawing/2014/main" id="{9D579863-ADA2-8240-A008-8D83B13E3EF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C2EFE6B-7503-12B8-8B42-879E11721A6A}"/>
              </a:ext>
            </a:extLst>
          </p:cNvPr>
          <p:cNvSpPr>
            <a:spLocks noGrp="1"/>
          </p:cNvSpPr>
          <p:nvPr>
            <p:ph type="sldNum" sz="quarter" idx="12"/>
          </p:nvPr>
        </p:nvSpPr>
        <p:spPr/>
        <p:txBody>
          <a:bodyPr/>
          <a:lstStyle/>
          <a:p>
            <a:fld id="{945F8D32-C9A2-421E-B07E-4685C49E5B1C}" type="slidenum">
              <a:rPr lang="en-IN" smtClean="0"/>
              <a:t>‹#›</a:t>
            </a:fld>
            <a:endParaRPr lang="en-IN"/>
          </a:p>
        </p:txBody>
      </p:sp>
    </p:spTree>
    <p:extLst>
      <p:ext uri="{BB962C8B-B14F-4D97-AF65-F5344CB8AC3E}">
        <p14:creationId xmlns:p14="http://schemas.microsoft.com/office/powerpoint/2010/main" val="6358371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B2B753-D0BF-25D3-15BD-700F6260EC0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F2DA078-77D7-0F42-B722-C081E7105EE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9AFD970-95B8-A6AD-5836-455C25042B7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F173C4-1627-8D5D-8CBF-193C91E0A27B}"/>
              </a:ext>
            </a:extLst>
          </p:cNvPr>
          <p:cNvSpPr>
            <a:spLocks noGrp="1"/>
          </p:cNvSpPr>
          <p:nvPr>
            <p:ph type="dt" sz="half" idx="10"/>
          </p:nvPr>
        </p:nvSpPr>
        <p:spPr/>
        <p:txBody>
          <a:bodyPr/>
          <a:lstStyle/>
          <a:p>
            <a:fld id="{4EE38299-1E32-4914-A310-FE29E9C14C4F}" type="datetimeFigureOut">
              <a:rPr lang="en-IN" smtClean="0"/>
              <a:t>12-09-2024</a:t>
            </a:fld>
            <a:endParaRPr lang="en-IN"/>
          </a:p>
        </p:txBody>
      </p:sp>
      <p:sp>
        <p:nvSpPr>
          <p:cNvPr id="6" name="Footer Placeholder 5">
            <a:extLst>
              <a:ext uri="{FF2B5EF4-FFF2-40B4-BE49-F238E27FC236}">
                <a16:creationId xmlns:a16="http://schemas.microsoft.com/office/drawing/2014/main" id="{3B0513FE-0950-CF02-561F-5AEEB954E6F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799C91A-0B65-0164-EC6E-D69B26AD14D3}"/>
              </a:ext>
            </a:extLst>
          </p:cNvPr>
          <p:cNvSpPr>
            <a:spLocks noGrp="1"/>
          </p:cNvSpPr>
          <p:nvPr>
            <p:ph type="sldNum" sz="quarter" idx="12"/>
          </p:nvPr>
        </p:nvSpPr>
        <p:spPr/>
        <p:txBody>
          <a:bodyPr/>
          <a:lstStyle/>
          <a:p>
            <a:fld id="{945F8D32-C9A2-421E-B07E-4685C49E5B1C}" type="slidenum">
              <a:rPr lang="en-IN" smtClean="0"/>
              <a:t>‹#›</a:t>
            </a:fld>
            <a:endParaRPr lang="en-IN"/>
          </a:p>
        </p:txBody>
      </p:sp>
    </p:spTree>
    <p:extLst>
      <p:ext uri="{BB962C8B-B14F-4D97-AF65-F5344CB8AC3E}">
        <p14:creationId xmlns:p14="http://schemas.microsoft.com/office/powerpoint/2010/main" val="10258151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93F0E0-BB1F-046B-3B3A-F90805235FF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8C4B839-5863-9D7E-2259-B9A89C8AA93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D4D9F1F-CC0C-8291-48C1-95CE238CDB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3269BF0-D067-DC1C-C1CE-C2E2C1E5F998}"/>
              </a:ext>
            </a:extLst>
          </p:cNvPr>
          <p:cNvSpPr>
            <a:spLocks noGrp="1"/>
          </p:cNvSpPr>
          <p:nvPr>
            <p:ph type="dt" sz="half" idx="10"/>
          </p:nvPr>
        </p:nvSpPr>
        <p:spPr/>
        <p:txBody>
          <a:bodyPr/>
          <a:lstStyle/>
          <a:p>
            <a:fld id="{4EE38299-1E32-4914-A310-FE29E9C14C4F}" type="datetimeFigureOut">
              <a:rPr lang="en-IN" smtClean="0"/>
              <a:t>12-09-2024</a:t>
            </a:fld>
            <a:endParaRPr lang="en-IN"/>
          </a:p>
        </p:txBody>
      </p:sp>
      <p:sp>
        <p:nvSpPr>
          <p:cNvPr id="6" name="Footer Placeholder 5">
            <a:extLst>
              <a:ext uri="{FF2B5EF4-FFF2-40B4-BE49-F238E27FC236}">
                <a16:creationId xmlns:a16="http://schemas.microsoft.com/office/drawing/2014/main" id="{8F4A9807-D53D-8238-4B82-684439E4029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6133573-D936-C4A7-1FC0-B8003AA61E77}"/>
              </a:ext>
            </a:extLst>
          </p:cNvPr>
          <p:cNvSpPr>
            <a:spLocks noGrp="1"/>
          </p:cNvSpPr>
          <p:nvPr>
            <p:ph type="sldNum" sz="quarter" idx="12"/>
          </p:nvPr>
        </p:nvSpPr>
        <p:spPr/>
        <p:txBody>
          <a:bodyPr/>
          <a:lstStyle/>
          <a:p>
            <a:fld id="{945F8D32-C9A2-421E-B07E-4685C49E5B1C}" type="slidenum">
              <a:rPr lang="en-IN" smtClean="0"/>
              <a:t>‹#›</a:t>
            </a:fld>
            <a:endParaRPr lang="en-IN"/>
          </a:p>
        </p:txBody>
      </p:sp>
    </p:spTree>
    <p:extLst>
      <p:ext uri="{BB962C8B-B14F-4D97-AF65-F5344CB8AC3E}">
        <p14:creationId xmlns:p14="http://schemas.microsoft.com/office/powerpoint/2010/main" val="32355594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37D6E10-0329-A463-0987-D05CE8F94BF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C8A90B6-BA4F-11A9-C60B-62517915857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304E8DB-311E-7061-BC45-C867FD7DA01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EE38299-1E32-4914-A310-FE29E9C14C4F}" type="datetimeFigureOut">
              <a:rPr lang="en-IN" smtClean="0"/>
              <a:t>12-09-2024</a:t>
            </a:fld>
            <a:endParaRPr lang="en-IN"/>
          </a:p>
        </p:txBody>
      </p:sp>
      <p:sp>
        <p:nvSpPr>
          <p:cNvPr id="5" name="Footer Placeholder 4">
            <a:extLst>
              <a:ext uri="{FF2B5EF4-FFF2-40B4-BE49-F238E27FC236}">
                <a16:creationId xmlns:a16="http://schemas.microsoft.com/office/drawing/2014/main" id="{2373E20D-019B-3AAD-3CB5-2C121F91AD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DC89303-5713-3303-9978-EE1812A7803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45F8D32-C9A2-421E-B07E-4685C49E5B1C}" type="slidenum">
              <a:rPr lang="en-IN" smtClean="0"/>
              <a:t>‹#›</a:t>
            </a:fld>
            <a:endParaRPr lang="en-IN"/>
          </a:p>
        </p:txBody>
      </p:sp>
      <p:pic>
        <p:nvPicPr>
          <p:cNvPr id="7" name="Picture 6">
            <a:extLst>
              <a:ext uri="{FF2B5EF4-FFF2-40B4-BE49-F238E27FC236}">
                <a16:creationId xmlns:a16="http://schemas.microsoft.com/office/drawing/2014/main" id="{C4818852-55EF-1EFC-9EBE-3DDA2AC51EA0}"/>
              </a:ext>
            </a:extLst>
          </p:cNvPr>
          <p:cNvPicPr>
            <a:picLocks noChangeAspect="1"/>
          </p:cNvPicPr>
          <p:nvPr userDrawn="1"/>
        </p:nvPicPr>
        <p:blipFill>
          <a:blip r:embed="rId13"/>
          <a:stretch>
            <a:fillRect/>
          </a:stretch>
        </p:blipFill>
        <p:spPr>
          <a:xfrm>
            <a:off x="9753600" y="533400"/>
            <a:ext cx="1361515" cy="648776"/>
          </a:xfrm>
          <a:prstGeom prst="rect">
            <a:avLst/>
          </a:prstGeom>
        </p:spPr>
      </p:pic>
    </p:spTree>
    <p:extLst>
      <p:ext uri="{BB962C8B-B14F-4D97-AF65-F5344CB8AC3E}">
        <p14:creationId xmlns:p14="http://schemas.microsoft.com/office/powerpoint/2010/main" val="26851177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1"/>
          <p:cNvSpPr/>
          <p:nvPr/>
        </p:nvSpPr>
        <p:spPr>
          <a:xfrm>
            <a:off x="4452926" y="3357562"/>
            <a:ext cx="7497000" cy="71438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en-US" sz="3200" b="1" i="0" u="none" strike="noStrike" cap="none">
                <a:solidFill>
                  <a:srgbClr val="C55A11"/>
                </a:solidFill>
                <a:latin typeface="Calibri"/>
                <a:ea typeface="Calibri"/>
                <a:cs typeface="Calibri"/>
                <a:sym typeface="Calibri"/>
              </a:rPr>
              <a:t>COMPUTER COMMUNICATION NETWORKS</a:t>
            </a:r>
            <a:endParaRPr/>
          </a:p>
        </p:txBody>
      </p:sp>
      <p:sp>
        <p:nvSpPr>
          <p:cNvPr id="167" name="Google Shape;167;p1"/>
          <p:cNvSpPr/>
          <p:nvPr/>
        </p:nvSpPr>
        <p:spPr>
          <a:xfrm>
            <a:off x="4366744" y="4335118"/>
            <a:ext cx="7667636" cy="45612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en-US" sz="2400" b="0" i="0" u="none" strike="noStrike" cap="none" dirty="0">
                <a:solidFill>
                  <a:srgbClr val="000000"/>
                </a:solidFill>
                <a:latin typeface="Calibri"/>
                <a:ea typeface="Calibri"/>
                <a:cs typeface="Calibri"/>
                <a:sym typeface="Calibri"/>
              </a:rPr>
              <a:t>Department of Electronics and Communication Engineering</a:t>
            </a:r>
          </a:p>
          <a:p>
            <a:pPr marL="0" marR="0" lvl="0" indent="0" algn="l" rtl="0">
              <a:lnSpc>
                <a:spcPct val="100000"/>
              </a:lnSpc>
              <a:spcBef>
                <a:spcPts val="0"/>
              </a:spcBef>
              <a:spcAft>
                <a:spcPts val="0"/>
              </a:spcAft>
              <a:buNone/>
            </a:pPr>
            <a:endParaRPr lang="en-US" sz="2400" dirty="0">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dirty="0">
              <a:solidFill>
                <a:schemeClr val="dk1"/>
              </a:solidFill>
              <a:latin typeface="Calibri"/>
              <a:ea typeface="Calibri"/>
              <a:cs typeface="Calibri"/>
              <a:sym typeface="Calibri"/>
            </a:endParaRPr>
          </a:p>
        </p:txBody>
      </p:sp>
      <p:sp>
        <p:nvSpPr>
          <p:cNvPr id="168" name="Google Shape;168;p1"/>
          <p:cNvSpPr/>
          <p:nvPr/>
        </p:nvSpPr>
        <p:spPr>
          <a:xfrm rot="5400000">
            <a:off x="824400" y="6011280"/>
            <a:ext cx="45360" cy="1066680"/>
          </a:xfrm>
          <a:prstGeom prst="rect">
            <a:avLst/>
          </a:prstGeom>
          <a:solidFill>
            <a:srgbClr val="C55A1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1"/>
          <p:cNvSpPr/>
          <p:nvPr/>
        </p:nvSpPr>
        <p:spPr>
          <a:xfrm rot="10800000">
            <a:off x="314280" y="5490000"/>
            <a:ext cx="45360" cy="1066680"/>
          </a:xfrm>
          <a:prstGeom prst="rect">
            <a:avLst/>
          </a:prstGeom>
          <a:solidFill>
            <a:srgbClr val="C55A1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70" name="Google Shape;170;p1"/>
          <p:cNvCxnSpPr/>
          <p:nvPr/>
        </p:nvCxnSpPr>
        <p:spPr>
          <a:xfrm>
            <a:off x="4524364" y="4071942"/>
            <a:ext cx="7352396" cy="0"/>
          </a:xfrm>
          <a:prstGeom prst="straightConnector1">
            <a:avLst/>
          </a:prstGeom>
          <a:noFill/>
          <a:ln w="38150" cap="flat" cmpd="sng">
            <a:solidFill>
              <a:srgbClr val="C55A11"/>
            </a:solidFill>
            <a:prstDash val="solid"/>
            <a:miter lim="8000"/>
            <a:headEnd type="none" w="sm" len="sm"/>
            <a:tailEnd type="none" w="sm" len="sm"/>
          </a:ln>
        </p:spPr>
      </p:cxnSp>
      <p:sp>
        <p:nvSpPr>
          <p:cNvPr id="172" name="Google Shape;172;p1"/>
          <p:cNvSpPr/>
          <p:nvPr/>
        </p:nvSpPr>
        <p:spPr>
          <a:xfrm rot="-5400000">
            <a:off x="11366280" y="-244080"/>
            <a:ext cx="45360" cy="1066680"/>
          </a:xfrm>
          <a:prstGeom prst="rect">
            <a:avLst/>
          </a:prstGeom>
          <a:solidFill>
            <a:srgbClr val="C55A1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
          <p:cNvSpPr/>
          <p:nvPr/>
        </p:nvSpPr>
        <p:spPr>
          <a:xfrm>
            <a:off x="11876760" y="277200"/>
            <a:ext cx="45360" cy="1066680"/>
          </a:xfrm>
          <a:prstGeom prst="rect">
            <a:avLst/>
          </a:prstGeom>
          <a:solidFill>
            <a:srgbClr val="C55A1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1"/>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1</a:t>
            </a:fld>
            <a:endParaRPr/>
          </a:p>
        </p:txBody>
      </p:sp>
      <p:pic>
        <p:nvPicPr>
          <p:cNvPr id="2" name="Picture 2" descr="PES University – Education for the real world">
            <a:extLst>
              <a:ext uri="{FF2B5EF4-FFF2-40B4-BE49-F238E27FC236}">
                <a16:creationId xmlns:a16="http://schemas.microsoft.com/office/drawing/2014/main" id="{8837D922-D3EF-F114-04CE-4C46B98BD7A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685800"/>
            <a:ext cx="2244479" cy="42672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9634" name="Picture 4">
            <a:extLst>
              <a:ext uri="{FF2B5EF4-FFF2-40B4-BE49-F238E27FC236}">
                <a16:creationId xmlns:a16="http://schemas.microsoft.com/office/drawing/2014/main" id="{12FA88D9-FFE3-49C0-BD1F-03D89363BDB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48366" y="110893"/>
            <a:ext cx="8157016" cy="65670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800" dirty="0">
                <a:solidFill>
                  <a:srgbClr val="FF0000"/>
                </a:solidFill>
                <a:latin typeface="Times New Roman" panose="02020603050405020304" pitchFamily="18" charset="0"/>
                <a:cs typeface="Times New Roman" panose="02020603050405020304" pitchFamily="18" charset="0"/>
              </a:rPr>
              <a:t>Unit 2 – Classes 42 &amp; 46 – Numerical Problems for TCP</a:t>
            </a:r>
          </a:p>
        </p:txBody>
      </p:sp>
      <p:sp>
        <p:nvSpPr>
          <p:cNvPr id="3" name="Content Placeholder 2"/>
          <p:cNvSpPr>
            <a:spLocks noGrp="1"/>
          </p:cNvSpPr>
          <p:nvPr>
            <p:ph sz="quarter" idx="1"/>
          </p:nvPr>
        </p:nvSpPr>
        <p:spPr>
          <a:xfrm>
            <a:off x="1066800" y="1524000"/>
            <a:ext cx="7772400" cy="5410200"/>
          </a:xfrm>
        </p:spPr>
        <p:txBody>
          <a:bodyPr>
            <a:normAutofit/>
          </a:bodyPr>
          <a:lstStyle/>
          <a:p>
            <a:r>
              <a:rPr lang="en-IN" dirty="0">
                <a:solidFill>
                  <a:srgbClr val="FF0000"/>
                </a:solidFill>
              </a:rPr>
              <a:t>Questions on Graph 4</a:t>
            </a:r>
          </a:p>
          <a:p>
            <a:r>
              <a:rPr lang="en-US" altLang="en-US" dirty="0"/>
              <a:t>G) What is the value of </a:t>
            </a:r>
            <a:r>
              <a:rPr lang="en-US" altLang="en-US" dirty="0" err="1"/>
              <a:t>ssthresh</a:t>
            </a:r>
            <a:r>
              <a:rPr lang="en-US" altLang="en-US" dirty="0"/>
              <a:t> at the 24th transmission round?</a:t>
            </a:r>
          </a:p>
          <a:p>
            <a:r>
              <a:rPr lang="en-US" altLang="en-US" dirty="0">
                <a:solidFill>
                  <a:srgbClr val="FF0000"/>
                </a:solidFill>
              </a:rPr>
              <a:t>Solution – Refer Graph 4 &amp; Answer</a:t>
            </a:r>
          </a:p>
          <a:p>
            <a:r>
              <a:rPr lang="en-US" altLang="en-US" dirty="0">
                <a:solidFill>
                  <a:srgbClr val="FF0000"/>
                </a:solidFill>
              </a:rPr>
              <a:t>Solution for G)</a:t>
            </a:r>
            <a:r>
              <a:rPr lang="en-US" altLang="en-US" dirty="0"/>
              <a:t> The threshold is set to half the value of the congestion window when packet loss is detected. When loss is detected during transmission round 22, the congestion windows size is 29. Hence the threshold is 14 (taking lower floor of 14.5) during the 24</a:t>
            </a:r>
            <a:r>
              <a:rPr lang="en-US" altLang="en-US" baseline="30000" dirty="0"/>
              <a:t>th</a:t>
            </a:r>
            <a:r>
              <a:rPr lang="en-US" altLang="en-US" dirty="0"/>
              <a:t> transmission round.</a:t>
            </a:r>
          </a:p>
          <a:p>
            <a:endParaRPr lang="en-US" altLang="en-US" dirty="0"/>
          </a:p>
          <a:p>
            <a:endParaRPr lang="en-US" altLang="en-US" dirty="0">
              <a:solidFill>
                <a:srgbClr val="FF0000"/>
              </a:solidFill>
            </a:endParaRPr>
          </a:p>
          <a:p>
            <a:endParaRPr lang="en-US" altLang="en-US" dirty="0">
              <a:solidFill>
                <a:srgbClr val="FF0000"/>
              </a:solidFill>
            </a:endParaRPr>
          </a:p>
          <a:p>
            <a:endParaRPr lang="en-IN" dirty="0">
              <a:solidFill>
                <a:srgbClr val="FF0000"/>
              </a:solidFill>
            </a:endParaRPr>
          </a:p>
        </p:txBody>
      </p:sp>
      <p:sp>
        <p:nvSpPr>
          <p:cNvPr id="4" name="Slide Number Placeholder 3"/>
          <p:cNvSpPr>
            <a:spLocks noGrp="1"/>
          </p:cNvSpPr>
          <p:nvPr>
            <p:ph type="sldNum" sz="quarter" idx="12"/>
          </p:nvPr>
        </p:nvSpPr>
        <p:spPr/>
        <p:txBody>
          <a:bodyPr/>
          <a:lstStyle/>
          <a:p>
            <a:fld id="{05291A1D-1AFF-4802-A355-28EE4B70C3BA}" type="slidenum">
              <a:rPr lang="en-US" smtClean="0"/>
              <a:pPr/>
              <a:t>11</a:t>
            </a:fld>
            <a:endParaRPr lang="en-US"/>
          </a:p>
        </p:txBody>
      </p:sp>
      <p:cxnSp>
        <p:nvCxnSpPr>
          <p:cNvPr id="5" name="Google Shape;170;p1">
            <a:extLst>
              <a:ext uri="{FF2B5EF4-FFF2-40B4-BE49-F238E27FC236}">
                <a16:creationId xmlns:a16="http://schemas.microsoft.com/office/drawing/2014/main" id="{E4E865CC-D2FE-A7AA-31EA-71AD31D93F3A}"/>
              </a:ext>
            </a:extLst>
          </p:cNvPr>
          <p:cNvCxnSpPr/>
          <p:nvPr/>
        </p:nvCxnSpPr>
        <p:spPr>
          <a:xfrm>
            <a:off x="76200" y="1371600"/>
            <a:ext cx="7352396" cy="0"/>
          </a:xfrm>
          <a:prstGeom prst="straightConnector1">
            <a:avLst/>
          </a:prstGeom>
          <a:noFill/>
          <a:ln w="38150" cap="flat" cmpd="sng">
            <a:solidFill>
              <a:srgbClr val="C55A11"/>
            </a:solidFill>
            <a:prstDash val="solid"/>
            <a:miter lim="8000"/>
            <a:headEnd type="none" w="sm" len="sm"/>
            <a:tailEnd type="none" w="sm" len="sm"/>
          </a:ln>
        </p:spPr>
      </p:cxnSp>
    </p:spTree>
    <p:extLst>
      <p:ext uri="{BB962C8B-B14F-4D97-AF65-F5344CB8AC3E}">
        <p14:creationId xmlns:p14="http://schemas.microsoft.com/office/powerpoint/2010/main" val="33384979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682" name="Picture 4">
            <a:extLst>
              <a:ext uri="{FF2B5EF4-FFF2-40B4-BE49-F238E27FC236}">
                <a16:creationId xmlns:a16="http://schemas.microsoft.com/office/drawing/2014/main" id="{77BE737E-50A7-4024-B861-F8C0796B26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48366" y="110893"/>
            <a:ext cx="8157016" cy="65670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800" dirty="0">
                <a:solidFill>
                  <a:srgbClr val="FF0000"/>
                </a:solidFill>
                <a:latin typeface="Times New Roman" panose="02020603050405020304" pitchFamily="18" charset="0"/>
                <a:cs typeface="Times New Roman" panose="02020603050405020304" pitchFamily="18" charset="0"/>
              </a:rPr>
              <a:t>Unit 2 – Classes 42 &amp; 46 – Numerical Problems for TCP</a:t>
            </a:r>
          </a:p>
        </p:txBody>
      </p:sp>
      <p:sp>
        <p:nvSpPr>
          <p:cNvPr id="3" name="Content Placeholder 2"/>
          <p:cNvSpPr>
            <a:spLocks noGrp="1"/>
          </p:cNvSpPr>
          <p:nvPr>
            <p:ph sz="quarter" idx="1"/>
          </p:nvPr>
        </p:nvSpPr>
        <p:spPr>
          <a:xfrm>
            <a:off x="1066800" y="1524000"/>
            <a:ext cx="7772400" cy="5410200"/>
          </a:xfrm>
        </p:spPr>
        <p:txBody>
          <a:bodyPr>
            <a:normAutofit lnSpcReduction="10000"/>
          </a:bodyPr>
          <a:lstStyle/>
          <a:p>
            <a:r>
              <a:rPr lang="en-IN" dirty="0">
                <a:solidFill>
                  <a:srgbClr val="FF0000"/>
                </a:solidFill>
              </a:rPr>
              <a:t>Questions on Graph 5</a:t>
            </a:r>
          </a:p>
          <a:p>
            <a:r>
              <a:rPr lang="en-US" altLang="en-US" dirty="0"/>
              <a:t>H) During what transmission round is the 70th segment sent?</a:t>
            </a:r>
          </a:p>
          <a:p>
            <a:r>
              <a:rPr lang="en-US" altLang="en-US" dirty="0">
                <a:solidFill>
                  <a:srgbClr val="FF0000"/>
                </a:solidFill>
              </a:rPr>
              <a:t>Solution – Refer Graph 5 &amp; Answer</a:t>
            </a:r>
          </a:p>
          <a:p>
            <a:r>
              <a:rPr lang="en-US" altLang="en-US" dirty="0">
                <a:solidFill>
                  <a:srgbClr val="FF0000"/>
                </a:solidFill>
              </a:rPr>
              <a:t>Solution for H) </a:t>
            </a:r>
            <a:r>
              <a:rPr lang="en-US" altLang="en-US" dirty="0"/>
              <a:t>During the 1</a:t>
            </a:r>
            <a:r>
              <a:rPr lang="en-US" altLang="en-US" baseline="30000" dirty="0"/>
              <a:t>st</a:t>
            </a:r>
            <a:r>
              <a:rPr lang="en-US" altLang="en-US" dirty="0"/>
              <a:t> transmission round, packet 1 is sent; packet 2-3 are sent in the 2</a:t>
            </a:r>
            <a:r>
              <a:rPr lang="en-US" altLang="en-US" baseline="30000" dirty="0"/>
              <a:t>nd</a:t>
            </a:r>
            <a:r>
              <a:rPr lang="en-US" altLang="en-US" dirty="0"/>
              <a:t> transmission round; packets 4-7 are sent in the 3</a:t>
            </a:r>
            <a:r>
              <a:rPr lang="en-US" altLang="en-US" baseline="30000" dirty="0"/>
              <a:t>rd</a:t>
            </a:r>
            <a:r>
              <a:rPr lang="en-US" altLang="en-US" dirty="0"/>
              <a:t> transmission round; packets 8-15 are sent in the 4</a:t>
            </a:r>
            <a:r>
              <a:rPr lang="en-US" altLang="en-US" baseline="30000" dirty="0"/>
              <a:t>th</a:t>
            </a:r>
            <a:r>
              <a:rPr lang="en-US" altLang="en-US" dirty="0"/>
              <a:t> transmission round; packets 16-31 are sent in the 5</a:t>
            </a:r>
            <a:r>
              <a:rPr lang="en-US" altLang="en-US" baseline="30000" dirty="0"/>
              <a:t>th</a:t>
            </a:r>
            <a:r>
              <a:rPr lang="en-US" altLang="en-US" dirty="0"/>
              <a:t> transmission round; packets 32-63 are sent in the 6</a:t>
            </a:r>
            <a:r>
              <a:rPr lang="en-US" altLang="en-US" baseline="30000" dirty="0"/>
              <a:t>th</a:t>
            </a:r>
            <a:r>
              <a:rPr lang="en-US" altLang="en-US" dirty="0"/>
              <a:t> transmission round; packets 64 – 96 are sent in the 7</a:t>
            </a:r>
            <a:r>
              <a:rPr lang="en-US" altLang="en-US" baseline="30000" dirty="0"/>
              <a:t>th</a:t>
            </a:r>
            <a:r>
              <a:rPr lang="en-US" altLang="en-US" dirty="0"/>
              <a:t> transmission round.  Thus packet 70 is sent in the 7</a:t>
            </a:r>
            <a:r>
              <a:rPr lang="en-US" altLang="en-US" baseline="30000" dirty="0"/>
              <a:t>th</a:t>
            </a:r>
            <a:r>
              <a:rPr lang="en-US" altLang="en-US" dirty="0"/>
              <a:t> transmission round.</a:t>
            </a:r>
            <a:br>
              <a:rPr lang="en-US" altLang="en-US" dirty="0"/>
            </a:br>
            <a:endParaRPr lang="en-US" altLang="en-US" dirty="0"/>
          </a:p>
          <a:p>
            <a:endParaRPr lang="en-US" altLang="en-US" dirty="0"/>
          </a:p>
          <a:p>
            <a:endParaRPr lang="en-US" altLang="en-US" dirty="0">
              <a:solidFill>
                <a:srgbClr val="FF0000"/>
              </a:solidFill>
            </a:endParaRPr>
          </a:p>
          <a:p>
            <a:endParaRPr lang="en-US" altLang="en-US" dirty="0">
              <a:solidFill>
                <a:srgbClr val="FF0000"/>
              </a:solidFill>
            </a:endParaRPr>
          </a:p>
          <a:p>
            <a:endParaRPr lang="en-IN" dirty="0">
              <a:solidFill>
                <a:srgbClr val="FF0000"/>
              </a:solidFill>
            </a:endParaRPr>
          </a:p>
        </p:txBody>
      </p:sp>
      <p:sp>
        <p:nvSpPr>
          <p:cNvPr id="4" name="Slide Number Placeholder 3"/>
          <p:cNvSpPr>
            <a:spLocks noGrp="1"/>
          </p:cNvSpPr>
          <p:nvPr>
            <p:ph type="sldNum" sz="quarter" idx="12"/>
          </p:nvPr>
        </p:nvSpPr>
        <p:spPr/>
        <p:txBody>
          <a:bodyPr/>
          <a:lstStyle/>
          <a:p>
            <a:fld id="{05291A1D-1AFF-4802-A355-28EE4B70C3BA}" type="slidenum">
              <a:rPr lang="en-US" smtClean="0"/>
              <a:pPr/>
              <a:t>13</a:t>
            </a:fld>
            <a:endParaRPr lang="en-US"/>
          </a:p>
        </p:txBody>
      </p:sp>
      <p:cxnSp>
        <p:nvCxnSpPr>
          <p:cNvPr id="5" name="Google Shape;170;p1">
            <a:extLst>
              <a:ext uri="{FF2B5EF4-FFF2-40B4-BE49-F238E27FC236}">
                <a16:creationId xmlns:a16="http://schemas.microsoft.com/office/drawing/2014/main" id="{E4E865CC-D2FE-A7AA-31EA-71AD31D93F3A}"/>
              </a:ext>
            </a:extLst>
          </p:cNvPr>
          <p:cNvCxnSpPr/>
          <p:nvPr/>
        </p:nvCxnSpPr>
        <p:spPr>
          <a:xfrm>
            <a:off x="76200" y="1371600"/>
            <a:ext cx="7352396" cy="0"/>
          </a:xfrm>
          <a:prstGeom prst="straightConnector1">
            <a:avLst/>
          </a:prstGeom>
          <a:noFill/>
          <a:ln w="38150" cap="flat" cmpd="sng">
            <a:solidFill>
              <a:srgbClr val="C55A11"/>
            </a:solidFill>
            <a:prstDash val="solid"/>
            <a:miter lim="8000"/>
            <a:headEnd type="none" w="sm" len="sm"/>
            <a:tailEnd type="none" w="sm" len="sm"/>
          </a:ln>
        </p:spPr>
      </p:cxnSp>
    </p:spTree>
    <p:extLst>
      <p:ext uri="{BB962C8B-B14F-4D97-AF65-F5344CB8AC3E}">
        <p14:creationId xmlns:p14="http://schemas.microsoft.com/office/powerpoint/2010/main" val="24254222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3730" name="Picture 4">
            <a:extLst>
              <a:ext uri="{FF2B5EF4-FFF2-40B4-BE49-F238E27FC236}">
                <a16:creationId xmlns:a16="http://schemas.microsoft.com/office/drawing/2014/main" id="{CDA37E70-E1AC-445F-A9CA-FA55C69601E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48366" y="110893"/>
            <a:ext cx="8157016" cy="65670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800" dirty="0">
                <a:solidFill>
                  <a:srgbClr val="FF0000"/>
                </a:solidFill>
                <a:latin typeface="Times New Roman" panose="02020603050405020304" pitchFamily="18" charset="0"/>
                <a:cs typeface="Times New Roman" panose="02020603050405020304" pitchFamily="18" charset="0"/>
              </a:rPr>
              <a:t>Unit 2 – Classes 42 &amp; 46 – Numerical Problems for TCP</a:t>
            </a:r>
          </a:p>
        </p:txBody>
      </p:sp>
      <p:sp>
        <p:nvSpPr>
          <p:cNvPr id="3" name="Content Placeholder 2"/>
          <p:cNvSpPr>
            <a:spLocks noGrp="1"/>
          </p:cNvSpPr>
          <p:nvPr>
            <p:ph sz="quarter" idx="1"/>
          </p:nvPr>
        </p:nvSpPr>
        <p:spPr>
          <a:xfrm>
            <a:off x="1066800" y="1524000"/>
            <a:ext cx="7772400" cy="5410200"/>
          </a:xfrm>
        </p:spPr>
        <p:txBody>
          <a:bodyPr>
            <a:normAutofit/>
          </a:bodyPr>
          <a:lstStyle/>
          <a:p>
            <a:r>
              <a:rPr lang="en-IN" dirty="0">
                <a:solidFill>
                  <a:srgbClr val="FF0000"/>
                </a:solidFill>
              </a:rPr>
              <a:t>Questions on Graph 6</a:t>
            </a:r>
          </a:p>
          <a:p>
            <a:r>
              <a:rPr lang="en-US" altLang="en-US" dirty="0"/>
              <a:t>I) Assuming a packet loss is detected after the 26th round by the receipt of a triple duplicate ACK, what will be the values of the congestion window size and of </a:t>
            </a:r>
            <a:r>
              <a:rPr lang="en-US" altLang="en-US" dirty="0" err="1"/>
              <a:t>ssthresh</a:t>
            </a:r>
            <a:r>
              <a:rPr lang="en-US" altLang="en-US" dirty="0"/>
              <a:t>?</a:t>
            </a:r>
          </a:p>
          <a:p>
            <a:r>
              <a:rPr lang="en-US" altLang="en-US" dirty="0">
                <a:solidFill>
                  <a:srgbClr val="FF0000"/>
                </a:solidFill>
              </a:rPr>
              <a:t>Solution – Refer Graph 6 &amp; Answer</a:t>
            </a:r>
          </a:p>
          <a:p>
            <a:r>
              <a:rPr lang="en-US" altLang="en-US" dirty="0">
                <a:solidFill>
                  <a:srgbClr val="FF0000"/>
                </a:solidFill>
              </a:rPr>
              <a:t>Solution for I) </a:t>
            </a:r>
            <a:r>
              <a:rPr lang="en-US" altLang="en-US" dirty="0"/>
              <a:t>The threshold will be set to half the current value of the congestion window (8)  when the loss occurred and congestion window will be set to the new threshold value + 3 MSS . Thus the new values of the threshold and window will be 4 and 7 respectively. </a:t>
            </a:r>
          </a:p>
          <a:p>
            <a:endParaRPr lang="en-US" altLang="en-US" dirty="0"/>
          </a:p>
          <a:p>
            <a:endParaRPr lang="en-US" altLang="en-US" dirty="0"/>
          </a:p>
          <a:p>
            <a:endParaRPr lang="en-US" altLang="en-US" dirty="0">
              <a:solidFill>
                <a:srgbClr val="FF0000"/>
              </a:solidFill>
            </a:endParaRPr>
          </a:p>
          <a:p>
            <a:endParaRPr lang="en-US" altLang="en-US" dirty="0">
              <a:solidFill>
                <a:srgbClr val="FF0000"/>
              </a:solidFill>
            </a:endParaRPr>
          </a:p>
          <a:p>
            <a:endParaRPr lang="en-IN" dirty="0">
              <a:solidFill>
                <a:srgbClr val="FF0000"/>
              </a:solidFill>
            </a:endParaRPr>
          </a:p>
        </p:txBody>
      </p:sp>
      <p:sp>
        <p:nvSpPr>
          <p:cNvPr id="4" name="Slide Number Placeholder 3"/>
          <p:cNvSpPr>
            <a:spLocks noGrp="1"/>
          </p:cNvSpPr>
          <p:nvPr>
            <p:ph type="sldNum" sz="quarter" idx="12"/>
          </p:nvPr>
        </p:nvSpPr>
        <p:spPr/>
        <p:txBody>
          <a:bodyPr/>
          <a:lstStyle/>
          <a:p>
            <a:fld id="{05291A1D-1AFF-4802-A355-28EE4B70C3BA}" type="slidenum">
              <a:rPr lang="en-US" smtClean="0"/>
              <a:pPr/>
              <a:t>15</a:t>
            </a:fld>
            <a:endParaRPr lang="en-US"/>
          </a:p>
        </p:txBody>
      </p:sp>
      <p:cxnSp>
        <p:nvCxnSpPr>
          <p:cNvPr id="5" name="Google Shape;170;p1">
            <a:extLst>
              <a:ext uri="{FF2B5EF4-FFF2-40B4-BE49-F238E27FC236}">
                <a16:creationId xmlns:a16="http://schemas.microsoft.com/office/drawing/2014/main" id="{E4E865CC-D2FE-A7AA-31EA-71AD31D93F3A}"/>
              </a:ext>
            </a:extLst>
          </p:cNvPr>
          <p:cNvCxnSpPr/>
          <p:nvPr/>
        </p:nvCxnSpPr>
        <p:spPr>
          <a:xfrm>
            <a:off x="76200" y="1371600"/>
            <a:ext cx="7352396" cy="0"/>
          </a:xfrm>
          <a:prstGeom prst="straightConnector1">
            <a:avLst/>
          </a:prstGeom>
          <a:noFill/>
          <a:ln w="38150" cap="flat" cmpd="sng">
            <a:solidFill>
              <a:srgbClr val="C55A11"/>
            </a:solidFill>
            <a:prstDash val="solid"/>
            <a:miter lim="8000"/>
            <a:headEnd type="none" w="sm" len="sm"/>
            <a:tailEnd type="none" w="sm" len="sm"/>
          </a:ln>
        </p:spPr>
      </p:cxnSp>
    </p:spTree>
    <p:extLst>
      <p:ext uri="{BB962C8B-B14F-4D97-AF65-F5344CB8AC3E}">
        <p14:creationId xmlns:p14="http://schemas.microsoft.com/office/powerpoint/2010/main" val="25442371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5778" name="Picture 4">
            <a:extLst>
              <a:ext uri="{FF2B5EF4-FFF2-40B4-BE49-F238E27FC236}">
                <a16:creationId xmlns:a16="http://schemas.microsoft.com/office/drawing/2014/main" id="{000A3820-36C6-4D41-B6D1-CDE87123C04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48366" y="110893"/>
            <a:ext cx="8157016" cy="65670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800" dirty="0">
                <a:solidFill>
                  <a:srgbClr val="FF0000"/>
                </a:solidFill>
                <a:latin typeface="Times New Roman" panose="02020603050405020304" pitchFamily="18" charset="0"/>
                <a:cs typeface="Times New Roman" panose="02020603050405020304" pitchFamily="18" charset="0"/>
              </a:rPr>
              <a:t>Unit 2 – Classes 42 &amp; 46 – Numerical Problems for TCP</a:t>
            </a:r>
          </a:p>
        </p:txBody>
      </p:sp>
      <p:sp>
        <p:nvSpPr>
          <p:cNvPr id="3" name="Content Placeholder 2"/>
          <p:cNvSpPr>
            <a:spLocks noGrp="1"/>
          </p:cNvSpPr>
          <p:nvPr>
            <p:ph sz="quarter" idx="1"/>
          </p:nvPr>
        </p:nvSpPr>
        <p:spPr>
          <a:xfrm>
            <a:off x="1066800" y="1524000"/>
            <a:ext cx="7772400" cy="5410200"/>
          </a:xfrm>
        </p:spPr>
        <p:txBody>
          <a:bodyPr>
            <a:normAutofit/>
          </a:bodyPr>
          <a:lstStyle/>
          <a:p>
            <a:r>
              <a:rPr lang="en-IN" dirty="0">
                <a:solidFill>
                  <a:srgbClr val="FF0000"/>
                </a:solidFill>
              </a:rPr>
              <a:t>Questions on Graph 7</a:t>
            </a:r>
          </a:p>
          <a:p>
            <a:r>
              <a:rPr lang="en-US" altLang="en-US" dirty="0"/>
              <a:t>J) Suppose TCP Tahoe is used (instead of TCP Reno), and assume that triple duplicate ACKs are received at the 16th round. What are the </a:t>
            </a:r>
            <a:r>
              <a:rPr lang="en-US" altLang="en-US" dirty="0" err="1"/>
              <a:t>ssthresh</a:t>
            </a:r>
            <a:r>
              <a:rPr lang="en-US" altLang="en-US" dirty="0"/>
              <a:t> and the congestion window size at the 19th round?</a:t>
            </a:r>
          </a:p>
          <a:p>
            <a:r>
              <a:rPr lang="en-US" altLang="en-US" dirty="0">
                <a:solidFill>
                  <a:srgbClr val="FF0000"/>
                </a:solidFill>
              </a:rPr>
              <a:t>Solution – Refer Graph 7 &amp; Answer</a:t>
            </a:r>
          </a:p>
          <a:p>
            <a:r>
              <a:rPr lang="en-US" altLang="en-US" dirty="0">
                <a:solidFill>
                  <a:srgbClr val="FF0000"/>
                </a:solidFill>
              </a:rPr>
              <a:t>Solution for J) </a:t>
            </a:r>
            <a:r>
              <a:rPr lang="en-US" altLang="en-US" dirty="0"/>
              <a:t>Threshold is 21 and congestion window size is 1. </a:t>
            </a:r>
          </a:p>
          <a:p>
            <a:endParaRPr lang="en-US" altLang="en-US" dirty="0"/>
          </a:p>
          <a:p>
            <a:endParaRPr lang="en-US" altLang="en-US" dirty="0"/>
          </a:p>
          <a:p>
            <a:endParaRPr lang="en-US" altLang="en-US" dirty="0">
              <a:solidFill>
                <a:srgbClr val="FF0000"/>
              </a:solidFill>
            </a:endParaRPr>
          </a:p>
          <a:p>
            <a:endParaRPr lang="en-US" altLang="en-US" dirty="0">
              <a:solidFill>
                <a:srgbClr val="FF0000"/>
              </a:solidFill>
            </a:endParaRPr>
          </a:p>
          <a:p>
            <a:endParaRPr lang="en-IN" dirty="0">
              <a:solidFill>
                <a:srgbClr val="FF0000"/>
              </a:solidFill>
            </a:endParaRPr>
          </a:p>
        </p:txBody>
      </p:sp>
      <p:sp>
        <p:nvSpPr>
          <p:cNvPr id="4" name="Slide Number Placeholder 3"/>
          <p:cNvSpPr>
            <a:spLocks noGrp="1"/>
          </p:cNvSpPr>
          <p:nvPr>
            <p:ph type="sldNum" sz="quarter" idx="12"/>
          </p:nvPr>
        </p:nvSpPr>
        <p:spPr/>
        <p:txBody>
          <a:bodyPr/>
          <a:lstStyle/>
          <a:p>
            <a:fld id="{05291A1D-1AFF-4802-A355-28EE4B70C3BA}" type="slidenum">
              <a:rPr lang="en-US" smtClean="0"/>
              <a:pPr/>
              <a:t>17</a:t>
            </a:fld>
            <a:endParaRPr lang="en-US"/>
          </a:p>
        </p:txBody>
      </p:sp>
      <p:cxnSp>
        <p:nvCxnSpPr>
          <p:cNvPr id="5" name="Google Shape;170;p1">
            <a:extLst>
              <a:ext uri="{FF2B5EF4-FFF2-40B4-BE49-F238E27FC236}">
                <a16:creationId xmlns:a16="http://schemas.microsoft.com/office/drawing/2014/main" id="{E4E865CC-D2FE-A7AA-31EA-71AD31D93F3A}"/>
              </a:ext>
            </a:extLst>
          </p:cNvPr>
          <p:cNvCxnSpPr/>
          <p:nvPr/>
        </p:nvCxnSpPr>
        <p:spPr>
          <a:xfrm>
            <a:off x="76200" y="1371600"/>
            <a:ext cx="7352396" cy="0"/>
          </a:xfrm>
          <a:prstGeom prst="straightConnector1">
            <a:avLst/>
          </a:prstGeom>
          <a:noFill/>
          <a:ln w="38150" cap="flat" cmpd="sng">
            <a:solidFill>
              <a:srgbClr val="C55A11"/>
            </a:solidFill>
            <a:prstDash val="solid"/>
            <a:miter lim="8000"/>
            <a:headEnd type="none" w="sm" len="sm"/>
            <a:tailEnd type="none" w="sm" len="sm"/>
          </a:ln>
        </p:spPr>
      </p:cxnSp>
    </p:spTree>
    <p:extLst>
      <p:ext uri="{BB962C8B-B14F-4D97-AF65-F5344CB8AC3E}">
        <p14:creationId xmlns:p14="http://schemas.microsoft.com/office/powerpoint/2010/main" val="42859463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7826" name="Picture 4">
            <a:extLst>
              <a:ext uri="{FF2B5EF4-FFF2-40B4-BE49-F238E27FC236}">
                <a16:creationId xmlns:a16="http://schemas.microsoft.com/office/drawing/2014/main" id="{517DC271-C243-42A7-AAF9-061BC3C6D0E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48366" y="110893"/>
            <a:ext cx="8157016" cy="65670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800" dirty="0">
                <a:solidFill>
                  <a:srgbClr val="FF0000"/>
                </a:solidFill>
                <a:latin typeface="Times New Roman" panose="02020603050405020304" pitchFamily="18" charset="0"/>
                <a:cs typeface="Times New Roman" panose="02020603050405020304" pitchFamily="18" charset="0"/>
              </a:rPr>
              <a:t>Unit 2 – Classes 42 &amp; 46 – Numerical Problems for TCP</a:t>
            </a:r>
          </a:p>
        </p:txBody>
      </p:sp>
      <p:sp>
        <p:nvSpPr>
          <p:cNvPr id="3" name="Content Placeholder 2"/>
          <p:cNvSpPr>
            <a:spLocks noGrp="1"/>
          </p:cNvSpPr>
          <p:nvPr>
            <p:ph sz="quarter" idx="1"/>
          </p:nvPr>
        </p:nvSpPr>
        <p:spPr>
          <a:xfrm>
            <a:off x="1066800" y="1524000"/>
            <a:ext cx="7772400" cy="5410200"/>
          </a:xfrm>
        </p:spPr>
        <p:txBody>
          <a:bodyPr>
            <a:normAutofit/>
          </a:bodyPr>
          <a:lstStyle/>
          <a:p>
            <a:r>
              <a:rPr lang="en-IN" dirty="0">
                <a:solidFill>
                  <a:srgbClr val="FF0000"/>
                </a:solidFill>
              </a:rPr>
              <a:t>Questions on Graph 8</a:t>
            </a:r>
          </a:p>
          <a:p>
            <a:r>
              <a:rPr lang="en-US" altLang="en-US" dirty="0"/>
              <a:t>K) Again suppose TCP Tahoe is used, and there is a timeout event at 22</a:t>
            </a:r>
            <a:r>
              <a:rPr lang="en-US" altLang="en-US" baseline="30000" dirty="0"/>
              <a:t>nd</a:t>
            </a:r>
            <a:r>
              <a:rPr lang="en-US" altLang="en-US" dirty="0"/>
              <a:t> round. How many packets have been sent out from 17th round till 22</a:t>
            </a:r>
            <a:r>
              <a:rPr lang="en-US" altLang="en-US" baseline="30000" dirty="0"/>
              <a:t>nd</a:t>
            </a:r>
            <a:r>
              <a:rPr lang="en-US" altLang="en-US" dirty="0"/>
              <a:t> round, inclusive?</a:t>
            </a:r>
          </a:p>
          <a:p>
            <a:r>
              <a:rPr lang="en-US" altLang="en-US" dirty="0">
                <a:solidFill>
                  <a:srgbClr val="FF0000"/>
                </a:solidFill>
              </a:rPr>
              <a:t>Solution – Refer Graph 8 &amp; Answer</a:t>
            </a:r>
          </a:p>
          <a:p>
            <a:r>
              <a:rPr lang="en-US" altLang="en-US" dirty="0">
                <a:solidFill>
                  <a:srgbClr val="FF0000"/>
                </a:solidFill>
              </a:rPr>
              <a:t>Solution for K) </a:t>
            </a:r>
            <a:r>
              <a:rPr lang="en-US" altLang="en-US" dirty="0"/>
              <a:t>round 17, 1 packet; round 18, 2 packets; round 19, 4 packets; round 20, 8 packets; round 21, 16 packets; round 22, 21 packets. So, the total number is 52. </a:t>
            </a:r>
          </a:p>
          <a:p>
            <a:endParaRPr lang="en-US" altLang="en-US" dirty="0"/>
          </a:p>
          <a:p>
            <a:endParaRPr lang="en-US" altLang="en-US" dirty="0"/>
          </a:p>
          <a:p>
            <a:endParaRPr lang="en-US" altLang="en-US" dirty="0">
              <a:solidFill>
                <a:srgbClr val="FF0000"/>
              </a:solidFill>
            </a:endParaRPr>
          </a:p>
          <a:p>
            <a:endParaRPr lang="en-US" altLang="en-US" dirty="0">
              <a:solidFill>
                <a:srgbClr val="FF0000"/>
              </a:solidFill>
            </a:endParaRPr>
          </a:p>
          <a:p>
            <a:endParaRPr lang="en-IN" dirty="0">
              <a:solidFill>
                <a:srgbClr val="FF0000"/>
              </a:solidFill>
            </a:endParaRPr>
          </a:p>
        </p:txBody>
      </p:sp>
      <p:sp>
        <p:nvSpPr>
          <p:cNvPr id="4" name="Slide Number Placeholder 3"/>
          <p:cNvSpPr>
            <a:spLocks noGrp="1"/>
          </p:cNvSpPr>
          <p:nvPr>
            <p:ph type="sldNum" sz="quarter" idx="12"/>
          </p:nvPr>
        </p:nvSpPr>
        <p:spPr/>
        <p:txBody>
          <a:bodyPr/>
          <a:lstStyle/>
          <a:p>
            <a:fld id="{05291A1D-1AFF-4802-A355-28EE4B70C3BA}" type="slidenum">
              <a:rPr lang="en-US" smtClean="0"/>
              <a:pPr/>
              <a:t>19</a:t>
            </a:fld>
            <a:endParaRPr lang="en-US"/>
          </a:p>
        </p:txBody>
      </p:sp>
      <p:cxnSp>
        <p:nvCxnSpPr>
          <p:cNvPr id="5" name="Google Shape;170;p1">
            <a:extLst>
              <a:ext uri="{FF2B5EF4-FFF2-40B4-BE49-F238E27FC236}">
                <a16:creationId xmlns:a16="http://schemas.microsoft.com/office/drawing/2014/main" id="{E4E865CC-D2FE-A7AA-31EA-71AD31D93F3A}"/>
              </a:ext>
            </a:extLst>
          </p:cNvPr>
          <p:cNvCxnSpPr/>
          <p:nvPr/>
        </p:nvCxnSpPr>
        <p:spPr>
          <a:xfrm>
            <a:off x="76200" y="1371600"/>
            <a:ext cx="7352396" cy="0"/>
          </a:xfrm>
          <a:prstGeom prst="straightConnector1">
            <a:avLst/>
          </a:prstGeom>
          <a:noFill/>
          <a:ln w="38150" cap="flat" cmpd="sng">
            <a:solidFill>
              <a:srgbClr val="C55A11"/>
            </a:solidFill>
            <a:prstDash val="solid"/>
            <a:miter lim="8000"/>
            <a:headEnd type="none" w="sm" len="sm"/>
            <a:tailEnd type="none" w="sm" len="sm"/>
          </a:ln>
        </p:spPr>
      </p:cxnSp>
    </p:spTree>
    <p:extLst>
      <p:ext uri="{BB962C8B-B14F-4D97-AF65-F5344CB8AC3E}">
        <p14:creationId xmlns:p14="http://schemas.microsoft.com/office/powerpoint/2010/main" val="5792631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2"/>
          <p:cNvSpPr/>
          <p:nvPr/>
        </p:nvSpPr>
        <p:spPr>
          <a:xfrm>
            <a:off x="599040" y="1801800"/>
            <a:ext cx="9461280" cy="6390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en-US" sz="3600" b="1" i="0" u="none" strike="noStrike" cap="none">
                <a:solidFill>
                  <a:srgbClr val="000000"/>
                </a:solidFill>
                <a:latin typeface="Calibri"/>
                <a:ea typeface="Calibri"/>
                <a:cs typeface="Calibri"/>
                <a:sym typeface="Calibri"/>
              </a:rPr>
              <a:t>COMPUTER COMMUNICATION NETWORKS</a:t>
            </a:r>
            <a:endParaRPr sz="1800" b="0" i="0" u="none" strike="noStrike" cap="none">
              <a:solidFill>
                <a:schemeClr val="dk1"/>
              </a:solidFill>
              <a:latin typeface="Calibri"/>
              <a:ea typeface="Calibri"/>
              <a:cs typeface="Calibri"/>
              <a:sym typeface="Calibri"/>
            </a:endParaRPr>
          </a:p>
        </p:txBody>
      </p:sp>
      <p:sp>
        <p:nvSpPr>
          <p:cNvPr id="182" name="Google Shape;182;p2"/>
          <p:cNvSpPr/>
          <p:nvPr/>
        </p:nvSpPr>
        <p:spPr>
          <a:xfrm>
            <a:off x="599040" y="5887440"/>
            <a:ext cx="7497000" cy="39528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en-US" sz="2000">
                <a:solidFill>
                  <a:srgbClr val="000000"/>
                </a:solidFill>
                <a:latin typeface="Calibri"/>
                <a:ea typeface="Calibri"/>
                <a:cs typeface="Calibri"/>
                <a:sym typeface="Calibri"/>
              </a:rPr>
              <a:t>Department of Electronics and Communication Engineering</a:t>
            </a:r>
            <a:endParaRPr sz="1800">
              <a:solidFill>
                <a:schemeClr val="dk1"/>
              </a:solidFill>
              <a:latin typeface="Calibri"/>
              <a:ea typeface="Calibri"/>
              <a:cs typeface="Calibri"/>
              <a:sym typeface="Calibri"/>
            </a:endParaRPr>
          </a:p>
        </p:txBody>
      </p:sp>
      <p:sp>
        <p:nvSpPr>
          <p:cNvPr id="183" name="Google Shape;183;p2"/>
          <p:cNvSpPr/>
          <p:nvPr/>
        </p:nvSpPr>
        <p:spPr>
          <a:xfrm rot="5400000">
            <a:off x="824400" y="6011280"/>
            <a:ext cx="45360" cy="1066680"/>
          </a:xfrm>
          <a:prstGeom prst="rect">
            <a:avLst/>
          </a:prstGeom>
          <a:solidFill>
            <a:srgbClr val="F4B1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
          <p:cNvSpPr/>
          <p:nvPr/>
        </p:nvSpPr>
        <p:spPr>
          <a:xfrm rot="10800000">
            <a:off x="314280" y="5490000"/>
            <a:ext cx="45360" cy="1066680"/>
          </a:xfrm>
          <a:prstGeom prst="rect">
            <a:avLst/>
          </a:prstGeom>
          <a:solidFill>
            <a:srgbClr val="F4B1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85" name="Google Shape;185;p2"/>
          <p:cNvCxnSpPr/>
          <p:nvPr/>
        </p:nvCxnSpPr>
        <p:spPr>
          <a:xfrm>
            <a:off x="813006" y="2532064"/>
            <a:ext cx="7947290" cy="19616"/>
          </a:xfrm>
          <a:prstGeom prst="straightConnector1">
            <a:avLst/>
          </a:prstGeom>
          <a:noFill/>
          <a:ln w="38150" cap="flat" cmpd="sng">
            <a:solidFill>
              <a:srgbClr val="DFA267"/>
            </a:solidFill>
            <a:prstDash val="solid"/>
            <a:miter lim="8000"/>
            <a:headEnd type="none" w="sm" len="sm"/>
            <a:tailEnd type="none" w="sm" len="sm"/>
          </a:ln>
        </p:spPr>
      </p:cxnSp>
      <p:sp>
        <p:nvSpPr>
          <p:cNvPr id="187" name="Google Shape;187;p2"/>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2</a:t>
            </a:fld>
            <a:endParaRPr/>
          </a:p>
        </p:txBody>
      </p:sp>
      <p:sp>
        <p:nvSpPr>
          <p:cNvPr id="4" name="TextBox 3">
            <a:extLst>
              <a:ext uri="{FF2B5EF4-FFF2-40B4-BE49-F238E27FC236}">
                <a16:creationId xmlns:a16="http://schemas.microsoft.com/office/drawing/2014/main" id="{3548B2B2-1DF6-01CD-11F0-7BF0F6398A8A}"/>
              </a:ext>
            </a:extLst>
          </p:cNvPr>
          <p:cNvSpPr txBox="1"/>
          <p:nvPr/>
        </p:nvSpPr>
        <p:spPr>
          <a:xfrm>
            <a:off x="599040" y="2782669"/>
            <a:ext cx="9916560" cy="523220"/>
          </a:xfrm>
          <a:prstGeom prst="rect">
            <a:avLst/>
          </a:prstGeom>
          <a:noFill/>
        </p:spPr>
        <p:txBody>
          <a:bodyPr wrap="square">
            <a:spAutoFit/>
          </a:bodyPr>
          <a:lstStyle/>
          <a:p>
            <a:r>
              <a:rPr lang="en-IN" sz="2800" dirty="0">
                <a:effectLst/>
                <a:latin typeface="Times New Roman" panose="02020603050405020304" pitchFamily="18" charset="0"/>
                <a:ea typeface="Times New Roman" panose="02020603050405020304" pitchFamily="18" charset="0"/>
              </a:rPr>
              <a:t>Unit 2 – </a:t>
            </a:r>
            <a:r>
              <a:rPr lang="en-IN" sz="2800" dirty="0">
                <a:solidFill>
                  <a:srgbClr val="FF0000"/>
                </a:solidFill>
                <a:effectLst/>
                <a:latin typeface="Times New Roman" panose="02020603050405020304" pitchFamily="18" charset="0"/>
                <a:ea typeface="Times New Roman" panose="02020603050405020304" pitchFamily="18" charset="0"/>
              </a:rPr>
              <a:t>Classes 42 &amp; 46 – Numerical Problems for TCP</a:t>
            </a:r>
            <a:endParaRPr lang="en-IN" sz="2800" dirty="0">
              <a:solidFill>
                <a:srgbClr val="FF0000"/>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800" dirty="0">
                <a:solidFill>
                  <a:srgbClr val="FF0000"/>
                </a:solidFill>
                <a:latin typeface="Times New Roman" panose="02020603050405020304" pitchFamily="18" charset="0"/>
                <a:cs typeface="Times New Roman" panose="02020603050405020304" pitchFamily="18" charset="0"/>
              </a:rPr>
              <a:t>Unit 2 – Classes 42 &amp; 46 – Numerical Problems for TCP</a:t>
            </a:r>
          </a:p>
        </p:txBody>
      </p:sp>
      <p:sp>
        <p:nvSpPr>
          <p:cNvPr id="3" name="Content Placeholder 2"/>
          <p:cNvSpPr>
            <a:spLocks noGrp="1"/>
          </p:cNvSpPr>
          <p:nvPr>
            <p:ph sz="quarter" idx="1"/>
          </p:nvPr>
        </p:nvSpPr>
        <p:spPr>
          <a:xfrm>
            <a:off x="1066800" y="1524000"/>
            <a:ext cx="7772400" cy="5410200"/>
          </a:xfrm>
        </p:spPr>
        <p:txBody>
          <a:bodyPr>
            <a:normAutofit/>
          </a:bodyPr>
          <a:lstStyle/>
          <a:p>
            <a:r>
              <a:rPr lang="en-US" dirty="0">
                <a:solidFill>
                  <a:srgbClr val="FF0000"/>
                </a:solidFill>
              </a:rPr>
              <a:t>-</a:t>
            </a:r>
            <a:endParaRPr lang="en-US" altLang="en-US" dirty="0"/>
          </a:p>
          <a:p>
            <a:endParaRPr lang="en-US" altLang="en-US" dirty="0">
              <a:solidFill>
                <a:srgbClr val="FF0000"/>
              </a:solidFill>
            </a:endParaRPr>
          </a:p>
          <a:p>
            <a:endParaRPr lang="en-US" altLang="en-US" dirty="0">
              <a:solidFill>
                <a:srgbClr val="FF0000"/>
              </a:solidFill>
            </a:endParaRPr>
          </a:p>
          <a:p>
            <a:endParaRPr lang="en-IN" dirty="0">
              <a:solidFill>
                <a:srgbClr val="FF0000"/>
              </a:solidFill>
            </a:endParaRPr>
          </a:p>
        </p:txBody>
      </p:sp>
      <p:sp>
        <p:nvSpPr>
          <p:cNvPr id="4" name="Slide Number Placeholder 3"/>
          <p:cNvSpPr>
            <a:spLocks noGrp="1"/>
          </p:cNvSpPr>
          <p:nvPr>
            <p:ph type="sldNum" sz="quarter" idx="12"/>
          </p:nvPr>
        </p:nvSpPr>
        <p:spPr/>
        <p:txBody>
          <a:bodyPr/>
          <a:lstStyle/>
          <a:p>
            <a:fld id="{05291A1D-1AFF-4802-A355-28EE4B70C3BA}" type="slidenum">
              <a:rPr lang="en-US" smtClean="0"/>
              <a:pPr/>
              <a:t>20</a:t>
            </a:fld>
            <a:endParaRPr lang="en-US"/>
          </a:p>
        </p:txBody>
      </p:sp>
      <p:cxnSp>
        <p:nvCxnSpPr>
          <p:cNvPr id="5" name="Google Shape;170;p1">
            <a:extLst>
              <a:ext uri="{FF2B5EF4-FFF2-40B4-BE49-F238E27FC236}">
                <a16:creationId xmlns:a16="http://schemas.microsoft.com/office/drawing/2014/main" id="{E4E865CC-D2FE-A7AA-31EA-71AD31D93F3A}"/>
              </a:ext>
            </a:extLst>
          </p:cNvPr>
          <p:cNvCxnSpPr/>
          <p:nvPr/>
        </p:nvCxnSpPr>
        <p:spPr>
          <a:xfrm>
            <a:off x="76200" y="1371600"/>
            <a:ext cx="7352396" cy="0"/>
          </a:xfrm>
          <a:prstGeom prst="straightConnector1">
            <a:avLst/>
          </a:prstGeom>
          <a:noFill/>
          <a:ln w="38150" cap="flat" cmpd="sng">
            <a:solidFill>
              <a:srgbClr val="C55A11"/>
            </a:solidFill>
            <a:prstDash val="solid"/>
            <a:miter lim="8000"/>
            <a:headEnd type="none" w="sm" len="sm"/>
            <a:tailEnd type="none" w="sm" len="sm"/>
          </a:ln>
        </p:spPr>
      </p:cxnSp>
      <p:pic>
        <p:nvPicPr>
          <p:cNvPr id="7" name="Picture 6">
            <a:extLst>
              <a:ext uri="{FF2B5EF4-FFF2-40B4-BE49-F238E27FC236}">
                <a16:creationId xmlns:a16="http://schemas.microsoft.com/office/drawing/2014/main" id="{09B5765D-AC27-B183-A810-76981A6049E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0" y="1938129"/>
            <a:ext cx="7772400" cy="4099134"/>
          </a:xfrm>
          <a:prstGeom prst="rect">
            <a:avLst/>
          </a:prstGeom>
        </p:spPr>
      </p:pic>
    </p:spTree>
    <p:extLst>
      <p:ext uri="{BB962C8B-B14F-4D97-AF65-F5344CB8AC3E}">
        <p14:creationId xmlns:p14="http://schemas.microsoft.com/office/powerpoint/2010/main" val="29678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800" dirty="0">
                <a:solidFill>
                  <a:srgbClr val="FF0000"/>
                </a:solidFill>
                <a:latin typeface="Times New Roman" panose="02020603050405020304" pitchFamily="18" charset="0"/>
                <a:cs typeface="Times New Roman" panose="02020603050405020304" pitchFamily="18" charset="0"/>
              </a:rPr>
              <a:t>Unit 2 – Classes 42 &amp; 46 – Numerical Problems for TCP</a:t>
            </a:r>
          </a:p>
        </p:txBody>
      </p:sp>
      <p:sp>
        <p:nvSpPr>
          <p:cNvPr id="3" name="Content Placeholder 2"/>
          <p:cNvSpPr>
            <a:spLocks noGrp="1"/>
          </p:cNvSpPr>
          <p:nvPr>
            <p:ph sz="quarter" idx="1"/>
          </p:nvPr>
        </p:nvSpPr>
        <p:spPr>
          <a:xfrm>
            <a:off x="1066800" y="1524000"/>
            <a:ext cx="7772400" cy="5410200"/>
          </a:xfrm>
        </p:spPr>
        <p:txBody>
          <a:bodyPr>
            <a:normAutofit/>
          </a:bodyPr>
          <a:lstStyle/>
          <a:p>
            <a:r>
              <a:rPr lang="en-US" dirty="0"/>
              <a:t>Consider the TCP graph shown in the previous slide. Assume TCP Reno Protocol &amp; answer the following Questions</a:t>
            </a:r>
          </a:p>
          <a:p>
            <a:r>
              <a:rPr lang="en-US" dirty="0">
                <a:solidFill>
                  <a:srgbClr val="FF0000"/>
                </a:solidFill>
              </a:rPr>
              <a:t>1) </a:t>
            </a:r>
            <a:r>
              <a:rPr lang="en-US" dirty="0"/>
              <a:t>Which phase of the congestion control algorithm is happening between the transmission rounds 6 &amp; 16 Justify ?</a:t>
            </a:r>
          </a:p>
          <a:p>
            <a:r>
              <a:rPr lang="en-US" dirty="0">
                <a:solidFill>
                  <a:srgbClr val="FF0000"/>
                </a:solidFill>
              </a:rPr>
              <a:t>Solution – </a:t>
            </a:r>
            <a:r>
              <a:rPr lang="en-US" dirty="0"/>
              <a:t>The Congestion Avoidance Phase happened between transmission rounds 6 &amp; 16 because the congestion window increased by 1 MSS for each round</a:t>
            </a:r>
          </a:p>
          <a:p>
            <a:endParaRPr lang="en-US" altLang="en-US" dirty="0"/>
          </a:p>
          <a:p>
            <a:endParaRPr lang="en-US" altLang="en-US" dirty="0">
              <a:solidFill>
                <a:srgbClr val="FF0000"/>
              </a:solidFill>
            </a:endParaRPr>
          </a:p>
          <a:p>
            <a:endParaRPr lang="en-US" altLang="en-US" dirty="0">
              <a:solidFill>
                <a:srgbClr val="FF0000"/>
              </a:solidFill>
            </a:endParaRPr>
          </a:p>
          <a:p>
            <a:endParaRPr lang="en-IN" dirty="0">
              <a:solidFill>
                <a:srgbClr val="FF0000"/>
              </a:solidFill>
            </a:endParaRPr>
          </a:p>
        </p:txBody>
      </p:sp>
      <p:sp>
        <p:nvSpPr>
          <p:cNvPr id="4" name="Slide Number Placeholder 3"/>
          <p:cNvSpPr>
            <a:spLocks noGrp="1"/>
          </p:cNvSpPr>
          <p:nvPr>
            <p:ph type="sldNum" sz="quarter" idx="12"/>
          </p:nvPr>
        </p:nvSpPr>
        <p:spPr/>
        <p:txBody>
          <a:bodyPr/>
          <a:lstStyle/>
          <a:p>
            <a:fld id="{05291A1D-1AFF-4802-A355-28EE4B70C3BA}" type="slidenum">
              <a:rPr lang="en-US" smtClean="0"/>
              <a:pPr/>
              <a:t>21</a:t>
            </a:fld>
            <a:endParaRPr lang="en-US"/>
          </a:p>
        </p:txBody>
      </p:sp>
      <p:cxnSp>
        <p:nvCxnSpPr>
          <p:cNvPr id="5" name="Google Shape;170;p1">
            <a:extLst>
              <a:ext uri="{FF2B5EF4-FFF2-40B4-BE49-F238E27FC236}">
                <a16:creationId xmlns:a16="http://schemas.microsoft.com/office/drawing/2014/main" id="{E4E865CC-D2FE-A7AA-31EA-71AD31D93F3A}"/>
              </a:ext>
            </a:extLst>
          </p:cNvPr>
          <p:cNvCxnSpPr/>
          <p:nvPr/>
        </p:nvCxnSpPr>
        <p:spPr>
          <a:xfrm>
            <a:off x="76200" y="1371600"/>
            <a:ext cx="7352396" cy="0"/>
          </a:xfrm>
          <a:prstGeom prst="straightConnector1">
            <a:avLst/>
          </a:prstGeom>
          <a:noFill/>
          <a:ln w="38150" cap="flat" cmpd="sng">
            <a:solidFill>
              <a:srgbClr val="C55A11"/>
            </a:solidFill>
            <a:prstDash val="solid"/>
            <a:miter lim="8000"/>
            <a:headEnd type="none" w="sm" len="sm"/>
            <a:tailEnd type="none" w="sm" len="sm"/>
          </a:ln>
        </p:spPr>
      </p:cxnSp>
    </p:spTree>
    <p:extLst>
      <p:ext uri="{BB962C8B-B14F-4D97-AF65-F5344CB8AC3E}">
        <p14:creationId xmlns:p14="http://schemas.microsoft.com/office/powerpoint/2010/main" val="29367212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800" dirty="0">
                <a:solidFill>
                  <a:srgbClr val="FF0000"/>
                </a:solidFill>
                <a:latin typeface="Times New Roman" panose="02020603050405020304" pitchFamily="18" charset="0"/>
                <a:cs typeface="Times New Roman" panose="02020603050405020304" pitchFamily="18" charset="0"/>
              </a:rPr>
              <a:t>Unit 2 – Classes 42 &amp; 46 – Numerical Problems for TCP</a:t>
            </a:r>
          </a:p>
        </p:txBody>
      </p:sp>
      <p:sp>
        <p:nvSpPr>
          <p:cNvPr id="3" name="Content Placeholder 2"/>
          <p:cNvSpPr>
            <a:spLocks noGrp="1"/>
          </p:cNvSpPr>
          <p:nvPr>
            <p:ph sz="quarter" idx="1"/>
          </p:nvPr>
        </p:nvSpPr>
        <p:spPr>
          <a:xfrm>
            <a:off x="1066800" y="1524000"/>
            <a:ext cx="7772400" cy="5410200"/>
          </a:xfrm>
        </p:spPr>
        <p:txBody>
          <a:bodyPr>
            <a:normAutofit/>
          </a:bodyPr>
          <a:lstStyle/>
          <a:p>
            <a:r>
              <a:rPr lang="en-US" dirty="0">
                <a:solidFill>
                  <a:srgbClr val="FF0000"/>
                </a:solidFill>
              </a:rPr>
              <a:t>-</a:t>
            </a:r>
            <a:endParaRPr lang="en-US" altLang="en-US" dirty="0"/>
          </a:p>
          <a:p>
            <a:endParaRPr lang="en-US" altLang="en-US" dirty="0">
              <a:solidFill>
                <a:srgbClr val="FF0000"/>
              </a:solidFill>
            </a:endParaRPr>
          </a:p>
          <a:p>
            <a:endParaRPr lang="en-US" altLang="en-US" dirty="0">
              <a:solidFill>
                <a:srgbClr val="FF0000"/>
              </a:solidFill>
            </a:endParaRPr>
          </a:p>
          <a:p>
            <a:endParaRPr lang="en-IN" dirty="0">
              <a:solidFill>
                <a:srgbClr val="FF0000"/>
              </a:solidFill>
            </a:endParaRPr>
          </a:p>
        </p:txBody>
      </p:sp>
      <p:sp>
        <p:nvSpPr>
          <p:cNvPr id="4" name="Slide Number Placeholder 3"/>
          <p:cNvSpPr>
            <a:spLocks noGrp="1"/>
          </p:cNvSpPr>
          <p:nvPr>
            <p:ph type="sldNum" sz="quarter" idx="12"/>
          </p:nvPr>
        </p:nvSpPr>
        <p:spPr/>
        <p:txBody>
          <a:bodyPr/>
          <a:lstStyle/>
          <a:p>
            <a:fld id="{05291A1D-1AFF-4802-A355-28EE4B70C3BA}" type="slidenum">
              <a:rPr lang="en-US" smtClean="0"/>
              <a:pPr/>
              <a:t>22</a:t>
            </a:fld>
            <a:endParaRPr lang="en-US"/>
          </a:p>
        </p:txBody>
      </p:sp>
      <p:cxnSp>
        <p:nvCxnSpPr>
          <p:cNvPr id="5" name="Google Shape;170;p1">
            <a:extLst>
              <a:ext uri="{FF2B5EF4-FFF2-40B4-BE49-F238E27FC236}">
                <a16:creationId xmlns:a16="http://schemas.microsoft.com/office/drawing/2014/main" id="{E4E865CC-D2FE-A7AA-31EA-71AD31D93F3A}"/>
              </a:ext>
            </a:extLst>
          </p:cNvPr>
          <p:cNvCxnSpPr/>
          <p:nvPr/>
        </p:nvCxnSpPr>
        <p:spPr>
          <a:xfrm>
            <a:off x="76200" y="1371600"/>
            <a:ext cx="7352396" cy="0"/>
          </a:xfrm>
          <a:prstGeom prst="straightConnector1">
            <a:avLst/>
          </a:prstGeom>
          <a:noFill/>
          <a:ln w="38150" cap="flat" cmpd="sng">
            <a:solidFill>
              <a:srgbClr val="C55A11"/>
            </a:solidFill>
            <a:prstDash val="solid"/>
            <a:miter lim="8000"/>
            <a:headEnd type="none" w="sm" len="sm"/>
            <a:tailEnd type="none" w="sm" len="sm"/>
          </a:ln>
        </p:spPr>
      </p:cxnSp>
      <p:pic>
        <p:nvPicPr>
          <p:cNvPr id="7" name="Picture 6">
            <a:extLst>
              <a:ext uri="{FF2B5EF4-FFF2-40B4-BE49-F238E27FC236}">
                <a16:creationId xmlns:a16="http://schemas.microsoft.com/office/drawing/2014/main" id="{09B5765D-AC27-B183-A810-76981A6049E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0" y="1938129"/>
            <a:ext cx="7772400" cy="4099134"/>
          </a:xfrm>
          <a:prstGeom prst="rect">
            <a:avLst/>
          </a:prstGeom>
        </p:spPr>
      </p:pic>
    </p:spTree>
    <p:extLst>
      <p:ext uri="{BB962C8B-B14F-4D97-AF65-F5344CB8AC3E}">
        <p14:creationId xmlns:p14="http://schemas.microsoft.com/office/powerpoint/2010/main" val="16815644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800" dirty="0">
                <a:solidFill>
                  <a:srgbClr val="FF0000"/>
                </a:solidFill>
                <a:latin typeface="Times New Roman" panose="02020603050405020304" pitchFamily="18" charset="0"/>
                <a:cs typeface="Times New Roman" panose="02020603050405020304" pitchFamily="18" charset="0"/>
              </a:rPr>
              <a:t>Unit 2 – Classes 42 &amp; 46 – Numerical Problems for TCP</a:t>
            </a:r>
          </a:p>
        </p:txBody>
      </p:sp>
      <p:sp>
        <p:nvSpPr>
          <p:cNvPr id="3" name="Content Placeholder 2"/>
          <p:cNvSpPr>
            <a:spLocks noGrp="1"/>
          </p:cNvSpPr>
          <p:nvPr>
            <p:ph sz="quarter" idx="1"/>
          </p:nvPr>
        </p:nvSpPr>
        <p:spPr>
          <a:xfrm>
            <a:off x="1066800" y="1524000"/>
            <a:ext cx="7772400" cy="5410200"/>
          </a:xfrm>
        </p:spPr>
        <p:txBody>
          <a:bodyPr>
            <a:normAutofit/>
          </a:bodyPr>
          <a:lstStyle/>
          <a:p>
            <a:r>
              <a:rPr lang="en-US" dirty="0"/>
              <a:t>Consider the TCP graph shown in the previous slide. Assume TCP Reno Protocol &amp; answer the following Questions</a:t>
            </a:r>
          </a:p>
          <a:p>
            <a:r>
              <a:rPr lang="en-US" dirty="0">
                <a:solidFill>
                  <a:srgbClr val="FF0000"/>
                </a:solidFill>
              </a:rPr>
              <a:t>2) </a:t>
            </a:r>
            <a:r>
              <a:rPr lang="en-US" dirty="0"/>
              <a:t>How many TCP segments were transmitted between transmissions rounds 1 &amp; 16 ?</a:t>
            </a:r>
          </a:p>
          <a:p>
            <a:r>
              <a:rPr lang="en-US" dirty="0">
                <a:solidFill>
                  <a:srgbClr val="FF0000"/>
                </a:solidFill>
              </a:rPr>
              <a:t>Solution – </a:t>
            </a:r>
            <a:r>
              <a:rPr lang="en-US" dirty="0"/>
              <a:t>Congestion  Window (in MSS) increased as follows 1,2,4,8,16,32,33,34,35,36,37,38,39,40,41,42. Therefore, 438 segments were transmitted between rounds 1 &amp; 16</a:t>
            </a:r>
            <a:endParaRPr lang="en-US" altLang="en-US" dirty="0"/>
          </a:p>
          <a:p>
            <a:endParaRPr lang="en-US" altLang="en-US" dirty="0">
              <a:solidFill>
                <a:srgbClr val="FF0000"/>
              </a:solidFill>
            </a:endParaRPr>
          </a:p>
          <a:p>
            <a:endParaRPr lang="en-US" altLang="en-US" dirty="0">
              <a:solidFill>
                <a:srgbClr val="FF0000"/>
              </a:solidFill>
            </a:endParaRPr>
          </a:p>
          <a:p>
            <a:endParaRPr lang="en-IN" dirty="0">
              <a:solidFill>
                <a:srgbClr val="FF0000"/>
              </a:solidFill>
            </a:endParaRPr>
          </a:p>
        </p:txBody>
      </p:sp>
      <p:sp>
        <p:nvSpPr>
          <p:cNvPr id="4" name="Slide Number Placeholder 3"/>
          <p:cNvSpPr>
            <a:spLocks noGrp="1"/>
          </p:cNvSpPr>
          <p:nvPr>
            <p:ph type="sldNum" sz="quarter" idx="12"/>
          </p:nvPr>
        </p:nvSpPr>
        <p:spPr/>
        <p:txBody>
          <a:bodyPr/>
          <a:lstStyle/>
          <a:p>
            <a:fld id="{05291A1D-1AFF-4802-A355-28EE4B70C3BA}" type="slidenum">
              <a:rPr lang="en-US" smtClean="0"/>
              <a:pPr/>
              <a:t>23</a:t>
            </a:fld>
            <a:endParaRPr lang="en-US"/>
          </a:p>
        </p:txBody>
      </p:sp>
      <p:cxnSp>
        <p:nvCxnSpPr>
          <p:cNvPr id="5" name="Google Shape;170;p1">
            <a:extLst>
              <a:ext uri="{FF2B5EF4-FFF2-40B4-BE49-F238E27FC236}">
                <a16:creationId xmlns:a16="http://schemas.microsoft.com/office/drawing/2014/main" id="{E4E865CC-D2FE-A7AA-31EA-71AD31D93F3A}"/>
              </a:ext>
            </a:extLst>
          </p:cNvPr>
          <p:cNvCxnSpPr/>
          <p:nvPr/>
        </p:nvCxnSpPr>
        <p:spPr>
          <a:xfrm>
            <a:off x="76200" y="1371600"/>
            <a:ext cx="7352396" cy="0"/>
          </a:xfrm>
          <a:prstGeom prst="straightConnector1">
            <a:avLst/>
          </a:prstGeom>
          <a:noFill/>
          <a:ln w="38150" cap="flat" cmpd="sng">
            <a:solidFill>
              <a:srgbClr val="C55A11"/>
            </a:solidFill>
            <a:prstDash val="solid"/>
            <a:miter lim="8000"/>
            <a:headEnd type="none" w="sm" len="sm"/>
            <a:tailEnd type="none" w="sm" len="sm"/>
          </a:ln>
        </p:spPr>
      </p:cxnSp>
    </p:spTree>
    <p:extLst>
      <p:ext uri="{BB962C8B-B14F-4D97-AF65-F5344CB8AC3E}">
        <p14:creationId xmlns:p14="http://schemas.microsoft.com/office/powerpoint/2010/main" val="37164553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800" dirty="0">
                <a:solidFill>
                  <a:srgbClr val="FF0000"/>
                </a:solidFill>
                <a:latin typeface="Times New Roman" panose="02020603050405020304" pitchFamily="18" charset="0"/>
                <a:cs typeface="Times New Roman" panose="02020603050405020304" pitchFamily="18" charset="0"/>
              </a:rPr>
              <a:t>Unit 2 – Classes 42 &amp; 46 – Numerical Problems for TCP</a:t>
            </a:r>
          </a:p>
        </p:txBody>
      </p:sp>
      <p:sp>
        <p:nvSpPr>
          <p:cNvPr id="3" name="Content Placeholder 2"/>
          <p:cNvSpPr>
            <a:spLocks noGrp="1"/>
          </p:cNvSpPr>
          <p:nvPr>
            <p:ph sz="quarter" idx="1"/>
          </p:nvPr>
        </p:nvSpPr>
        <p:spPr>
          <a:xfrm>
            <a:off x="1066800" y="1524000"/>
            <a:ext cx="7772400" cy="5410200"/>
          </a:xfrm>
        </p:spPr>
        <p:txBody>
          <a:bodyPr>
            <a:normAutofit/>
          </a:bodyPr>
          <a:lstStyle/>
          <a:p>
            <a:r>
              <a:rPr lang="en-US" dirty="0">
                <a:solidFill>
                  <a:srgbClr val="FF0000"/>
                </a:solidFill>
              </a:rPr>
              <a:t>C</a:t>
            </a:r>
            <a:endParaRPr lang="en-US" altLang="en-US" dirty="0"/>
          </a:p>
          <a:p>
            <a:endParaRPr lang="en-US" altLang="en-US" dirty="0">
              <a:solidFill>
                <a:srgbClr val="FF0000"/>
              </a:solidFill>
            </a:endParaRPr>
          </a:p>
          <a:p>
            <a:endParaRPr lang="en-US" altLang="en-US" dirty="0">
              <a:solidFill>
                <a:srgbClr val="FF0000"/>
              </a:solidFill>
            </a:endParaRPr>
          </a:p>
          <a:p>
            <a:endParaRPr lang="en-IN" dirty="0">
              <a:solidFill>
                <a:srgbClr val="FF0000"/>
              </a:solidFill>
            </a:endParaRPr>
          </a:p>
        </p:txBody>
      </p:sp>
      <p:sp>
        <p:nvSpPr>
          <p:cNvPr id="4" name="Slide Number Placeholder 3"/>
          <p:cNvSpPr>
            <a:spLocks noGrp="1"/>
          </p:cNvSpPr>
          <p:nvPr>
            <p:ph type="sldNum" sz="quarter" idx="12"/>
          </p:nvPr>
        </p:nvSpPr>
        <p:spPr/>
        <p:txBody>
          <a:bodyPr/>
          <a:lstStyle/>
          <a:p>
            <a:fld id="{05291A1D-1AFF-4802-A355-28EE4B70C3BA}" type="slidenum">
              <a:rPr lang="en-US" smtClean="0"/>
              <a:pPr/>
              <a:t>24</a:t>
            </a:fld>
            <a:endParaRPr lang="en-US"/>
          </a:p>
        </p:txBody>
      </p:sp>
      <p:cxnSp>
        <p:nvCxnSpPr>
          <p:cNvPr id="5" name="Google Shape;170;p1">
            <a:extLst>
              <a:ext uri="{FF2B5EF4-FFF2-40B4-BE49-F238E27FC236}">
                <a16:creationId xmlns:a16="http://schemas.microsoft.com/office/drawing/2014/main" id="{E4E865CC-D2FE-A7AA-31EA-71AD31D93F3A}"/>
              </a:ext>
            </a:extLst>
          </p:cNvPr>
          <p:cNvCxnSpPr/>
          <p:nvPr/>
        </p:nvCxnSpPr>
        <p:spPr>
          <a:xfrm>
            <a:off x="76200" y="1371600"/>
            <a:ext cx="7352396" cy="0"/>
          </a:xfrm>
          <a:prstGeom prst="straightConnector1">
            <a:avLst/>
          </a:prstGeom>
          <a:noFill/>
          <a:ln w="38150" cap="flat" cmpd="sng">
            <a:solidFill>
              <a:srgbClr val="C55A11"/>
            </a:solidFill>
            <a:prstDash val="solid"/>
            <a:miter lim="8000"/>
            <a:headEnd type="none" w="sm" len="sm"/>
            <a:tailEnd type="none" w="sm" len="sm"/>
          </a:ln>
        </p:spPr>
      </p:cxnSp>
      <p:pic>
        <p:nvPicPr>
          <p:cNvPr id="7" name="Picture 6">
            <a:extLst>
              <a:ext uri="{FF2B5EF4-FFF2-40B4-BE49-F238E27FC236}">
                <a16:creationId xmlns:a16="http://schemas.microsoft.com/office/drawing/2014/main" id="{09B5765D-AC27-B183-A810-76981A6049E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0" y="1938129"/>
            <a:ext cx="7772400" cy="4099134"/>
          </a:xfrm>
          <a:prstGeom prst="rect">
            <a:avLst/>
          </a:prstGeom>
        </p:spPr>
      </p:pic>
    </p:spTree>
    <p:extLst>
      <p:ext uri="{BB962C8B-B14F-4D97-AF65-F5344CB8AC3E}">
        <p14:creationId xmlns:p14="http://schemas.microsoft.com/office/powerpoint/2010/main" val="36920860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800" dirty="0">
                <a:solidFill>
                  <a:srgbClr val="FF0000"/>
                </a:solidFill>
                <a:latin typeface="Times New Roman" panose="02020603050405020304" pitchFamily="18" charset="0"/>
                <a:cs typeface="Times New Roman" panose="02020603050405020304" pitchFamily="18" charset="0"/>
              </a:rPr>
              <a:t>Unit 2 – Classes 42 &amp; 46 – Numerical Problems for TCP</a:t>
            </a:r>
          </a:p>
        </p:txBody>
      </p:sp>
      <p:sp>
        <p:nvSpPr>
          <p:cNvPr id="3" name="Content Placeholder 2"/>
          <p:cNvSpPr>
            <a:spLocks noGrp="1"/>
          </p:cNvSpPr>
          <p:nvPr>
            <p:ph sz="quarter" idx="1"/>
          </p:nvPr>
        </p:nvSpPr>
        <p:spPr>
          <a:xfrm>
            <a:off x="1066800" y="1524000"/>
            <a:ext cx="7772400" cy="5410200"/>
          </a:xfrm>
        </p:spPr>
        <p:txBody>
          <a:bodyPr>
            <a:normAutofit/>
          </a:bodyPr>
          <a:lstStyle/>
          <a:p>
            <a:r>
              <a:rPr lang="en-US" dirty="0"/>
              <a:t>Consider the TCP graph shown in the previous slide. Assume TCP Reno Protocol &amp; answer the following Questions</a:t>
            </a:r>
          </a:p>
          <a:p>
            <a:r>
              <a:rPr lang="en-US" dirty="0">
                <a:solidFill>
                  <a:srgbClr val="FF0000"/>
                </a:solidFill>
              </a:rPr>
              <a:t>3) </a:t>
            </a:r>
            <a:r>
              <a:rPr lang="en-US" dirty="0"/>
              <a:t>What happened in round 16? Justify.</a:t>
            </a:r>
          </a:p>
          <a:p>
            <a:r>
              <a:rPr lang="en-US" dirty="0">
                <a:solidFill>
                  <a:srgbClr val="FF0000"/>
                </a:solidFill>
              </a:rPr>
              <a:t>Solution – </a:t>
            </a:r>
            <a:r>
              <a:rPr lang="en-US" dirty="0"/>
              <a:t>The congestion window fell to </a:t>
            </a:r>
            <a:r>
              <a:rPr lang="en-US" dirty="0" err="1"/>
              <a:t>cwnd</a:t>
            </a:r>
            <a:r>
              <a:rPr lang="en-US" dirty="0"/>
              <a:t> = ssthresh+3 MSS (42/2+3 = 24 MSS) in round 17 because a triple duplicate ACK event occurred in round 16. </a:t>
            </a:r>
            <a:r>
              <a:rPr lang="en-US" dirty="0" err="1"/>
              <a:t>ssthresh</a:t>
            </a:r>
            <a:r>
              <a:rPr lang="en-US" dirty="0"/>
              <a:t> = </a:t>
            </a:r>
            <a:r>
              <a:rPr lang="en-US" dirty="0" err="1"/>
              <a:t>cwnd</a:t>
            </a:r>
            <a:r>
              <a:rPr lang="en-US" dirty="0"/>
              <a:t>/2</a:t>
            </a:r>
            <a:endParaRPr lang="en-US" altLang="en-US" dirty="0"/>
          </a:p>
          <a:p>
            <a:endParaRPr lang="en-US" altLang="en-US" dirty="0">
              <a:solidFill>
                <a:srgbClr val="FF0000"/>
              </a:solidFill>
            </a:endParaRPr>
          </a:p>
          <a:p>
            <a:endParaRPr lang="en-IN" dirty="0">
              <a:solidFill>
                <a:srgbClr val="FF0000"/>
              </a:solidFill>
            </a:endParaRPr>
          </a:p>
        </p:txBody>
      </p:sp>
      <p:sp>
        <p:nvSpPr>
          <p:cNvPr id="4" name="Slide Number Placeholder 3"/>
          <p:cNvSpPr>
            <a:spLocks noGrp="1"/>
          </p:cNvSpPr>
          <p:nvPr>
            <p:ph type="sldNum" sz="quarter" idx="12"/>
          </p:nvPr>
        </p:nvSpPr>
        <p:spPr/>
        <p:txBody>
          <a:bodyPr/>
          <a:lstStyle/>
          <a:p>
            <a:fld id="{05291A1D-1AFF-4802-A355-28EE4B70C3BA}" type="slidenum">
              <a:rPr lang="en-US" smtClean="0"/>
              <a:pPr/>
              <a:t>25</a:t>
            </a:fld>
            <a:endParaRPr lang="en-US"/>
          </a:p>
        </p:txBody>
      </p:sp>
      <p:cxnSp>
        <p:nvCxnSpPr>
          <p:cNvPr id="5" name="Google Shape;170;p1">
            <a:extLst>
              <a:ext uri="{FF2B5EF4-FFF2-40B4-BE49-F238E27FC236}">
                <a16:creationId xmlns:a16="http://schemas.microsoft.com/office/drawing/2014/main" id="{E4E865CC-D2FE-A7AA-31EA-71AD31D93F3A}"/>
              </a:ext>
            </a:extLst>
          </p:cNvPr>
          <p:cNvCxnSpPr/>
          <p:nvPr/>
        </p:nvCxnSpPr>
        <p:spPr>
          <a:xfrm>
            <a:off x="76200" y="1371600"/>
            <a:ext cx="7352396" cy="0"/>
          </a:xfrm>
          <a:prstGeom prst="straightConnector1">
            <a:avLst/>
          </a:prstGeom>
          <a:noFill/>
          <a:ln w="38150" cap="flat" cmpd="sng">
            <a:solidFill>
              <a:srgbClr val="C55A11"/>
            </a:solidFill>
            <a:prstDash val="solid"/>
            <a:miter lim="8000"/>
            <a:headEnd type="none" w="sm" len="sm"/>
            <a:tailEnd type="none" w="sm" len="sm"/>
          </a:ln>
        </p:spPr>
      </p:cxnSp>
    </p:spTree>
    <p:extLst>
      <p:ext uri="{BB962C8B-B14F-4D97-AF65-F5344CB8AC3E}">
        <p14:creationId xmlns:p14="http://schemas.microsoft.com/office/powerpoint/2010/main" val="21802584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800" dirty="0">
                <a:solidFill>
                  <a:srgbClr val="FF0000"/>
                </a:solidFill>
                <a:latin typeface="Times New Roman" panose="02020603050405020304" pitchFamily="18" charset="0"/>
                <a:cs typeface="Times New Roman" panose="02020603050405020304" pitchFamily="18" charset="0"/>
              </a:rPr>
              <a:t>Unit 2 – Classes 42 &amp; 46 – Numerical Problems for TCP</a:t>
            </a:r>
          </a:p>
        </p:txBody>
      </p:sp>
      <p:sp>
        <p:nvSpPr>
          <p:cNvPr id="3" name="Content Placeholder 2"/>
          <p:cNvSpPr>
            <a:spLocks noGrp="1"/>
          </p:cNvSpPr>
          <p:nvPr>
            <p:ph sz="quarter" idx="1"/>
          </p:nvPr>
        </p:nvSpPr>
        <p:spPr>
          <a:xfrm>
            <a:off x="1066800" y="1524000"/>
            <a:ext cx="7772400" cy="5410200"/>
          </a:xfrm>
        </p:spPr>
        <p:txBody>
          <a:bodyPr>
            <a:normAutofit/>
          </a:bodyPr>
          <a:lstStyle/>
          <a:p>
            <a:r>
              <a:rPr lang="en-US" dirty="0">
                <a:solidFill>
                  <a:srgbClr val="FF0000"/>
                </a:solidFill>
              </a:rPr>
              <a:t>C</a:t>
            </a:r>
            <a:endParaRPr lang="en-US" altLang="en-US" dirty="0"/>
          </a:p>
          <a:p>
            <a:endParaRPr lang="en-US" altLang="en-US" dirty="0">
              <a:solidFill>
                <a:srgbClr val="FF0000"/>
              </a:solidFill>
            </a:endParaRPr>
          </a:p>
          <a:p>
            <a:endParaRPr lang="en-US" altLang="en-US" dirty="0">
              <a:solidFill>
                <a:srgbClr val="FF0000"/>
              </a:solidFill>
            </a:endParaRPr>
          </a:p>
          <a:p>
            <a:endParaRPr lang="en-IN" dirty="0">
              <a:solidFill>
                <a:srgbClr val="FF0000"/>
              </a:solidFill>
            </a:endParaRPr>
          </a:p>
        </p:txBody>
      </p:sp>
      <p:sp>
        <p:nvSpPr>
          <p:cNvPr id="4" name="Slide Number Placeholder 3"/>
          <p:cNvSpPr>
            <a:spLocks noGrp="1"/>
          </p:cNvSpPr>
          <p:nvPr>
            <p:ph type="sldNum" sz="quarter" idx="12"/>
          </p:nvPr>
        </p:nvSpPr>
        <p:spPr/>
        <p:txBody>
          <a:bodyPr/>
          <a:lstStyle/>
          <a:p>
            <a:fld id="{05291A1D-1AFF-4802-A355-28EE4B70C3BA}" type="slidenum">
              <a:rPr lang="en-US" smtClean="0"/>
              <a:pPr/>
              <a:t>26</a:t>
            </a:fld>
            <a:endParaRPr lang="en-US"/>
          </a:p>
        </p:txBody>
      </p:sp>
      <p:cxnSp>
        <p:nvCxnSpPr>
          <p:cNvPr id="5" name="Google Shape;170;p1">
            <a:extLst>
              <a:ext uri="{FF2B5EF4-FFF2-40B4-BE49-F238E27FC236}">
                <a16:creationId xmlns:a16="http://schemas.microsoft.com/office/drawing/2014/main" id="{E4E865CC-D2FE-A7AA-31EA-71AD31D93F3A}"/>
              </a:ext>
            </a:extLst>
          </p:cNvPr>
          <p:cNvCxnSpPr/>
          <p:nvPr/>
        </p:nvCxnSpPr>
        <p:spPr>
          <a:xfrm>
            <a:off x="76200" y="1371600"/>
            <a:ext cx="7352396" cy="0"/>
          </a:xfrm>
          <a:prstGeom prst="straightConnector1">
            <a:avLst/>
          </a:prstGeom>
          <a:noFill/>
          <a:ln w="38150" cap="flat" cmpd="sng">
            <a:solidFill>
              <a:srgbClr val="C55A11"/>
            </a:solidFill>
            <a:prstDash val="solid"/>
            <a:miter lim="8000"/>
            <a:headEnd type="none" w="sm" len="sm"/>
            <a:tailEnd type="none" w="sm" len="sm"/>
          </a:ln>
        </p:spPr>
      </p:cxnSp>
      <p:pic>
        <p:nvPicPr>
          <p:cNvPr id="7" name="Picture 6">
            <a:extLst>
              <a:ext uri="{FF2B5EF4-FFF2-40B4-BE49-F238E27FC236}">
                <a16:creationId xmlns:a16="http://schemas.microsoft.com/office/drawing/2014/main" id="{09B5765D-AC27-B183-A810-76981A6049E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0" y="1938129"/>
            <a:ext cx="7772400" cy="4099134"/>
          </a:xfrm>
          <a:prstGeom prst="rect">
            <a:avLst/>
          </a:prstGeom>
        </p:spPr>
      </p:pic>
    </p:spTree>
    <p:extLst>
      <p:ext uri="{BB962C8B-B14F-4D97-AF65-F5344CB8AC3E}">
        <p14:creationId xmlns:p14="http://schemas.microsoft.com/office/powerpoint/2010/main" val="15492189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800" dirty="0">
                <a:solidFill>
                  <a:srgbClr val="FF0000"/>
                </a:solidFill>
                <a:latin typeface="Times New Roman" panose="02020603050405020304" pitchFamily="18" charset="0"/>
                <a:cs typeface="Times New Roman" panose="02020603050405020304" pitchFamily="18" charset="0"/>
              </a:rPr>
              <a:t>Unit 2 – Classes 42 &amp; 46 – Numerical Problems for TCP</a:t>
            </a:r>
          </a:p>
        </p:txBody>
      </p:sp>
      <p:sp>
        <p:nvSpPr>
          <p:cNvPr id="3" name="Content Placeholder 2"/>
          <p:cNvSpPr>
            <a:spLocks noGrp="1"/>
          </p:cNvSpPr>
          <p:nvPr>
            <p:ph sz="quarter" idx="1"/>
          </p:nvPr>
        </p:nvSpPr>
        <p:spPr>
          <a:xfrm>
            <a:off x="1066800" y="1524000"/>
            <a:ext cx="7772400" cy="5410200"/>
          </a:xfrm>
        </p:spPr>
        <p:txBody>
          <a:bodyPr>
            <a:normAutofit/>
          </a:bodyPr>
          <a:lstStyle/>
          <a:p>
            <a:r>
              <a:rPr lang="en-US" dirty="0"/>
              <a:t>Consider the TCP graph shown in the previous slide. Assume TCP Reno Protocol &amp; answer the following Questions</a:t>
            </a:r>
          </a:p>
          <a:p>
            <a:r>
              <a:rPr lang="en-US" dirty="0">
                <a:solidFill>
                  <a:srgbClr val="FF0000"/>
                </a:solidFill>
              </a:rPr>
              <a:t>4) What happened in round 22? Justify.</a:t>
            </a:r>
            <a:endParaRPr lang="en-US" dirty="0"/>
          </a:p>
          <a:p>
            <a:r>
              <a:rPr lang="en-US" dirty="0">
                <a:solidFill>
                  <a:srgbClr val="FF0000"/>
                </a:solidFill>
              </a:rPr>
              <a:t>Solution –  </a:t>
            </a:r>
            <a:r>
              <a:rPr lang="en-US" dirty="0"/>
              <a:t>A timeout event happened in round 22, therefore </a:t>
            </a:r>
            <a:r>
              <a:rPr lang="en-US" dirty="0" err="1"/>
              <a:t>slowstart</a:t>
            </a:r>
            <a:r>
              <a:rPr lang="en-US" dirty="0"/>
              <a:t> phase (</a:t>
            </a:r>
            <a:r>
              <a:rPr lang="en-US" dirty="0" err="1"/>
              <a:t>cwnd</a:t>
            </a:r>
            <a:r>
              <a:rPr lang="en-US" dirty="0"/>
              <a:t> = 1 MSS) commenced in round 23.</a:t>
            </a:r>
            <a:endParaRPr lang="en-US" altLang="en-US" dirty="0"/>
          </a:p>
          <a:p>
            <a:endParaRPr lang="en-IN" dirty="0">
              <a:solidFill>
                <a:srgbClr val="FF0000"/>
              </a:solidFill>
            </a:endParaRPr>
          </a:p>
        </p:txBody>
      </p:sp>
      <p:sp>
        <p:nvSpPr>
          <p:cNvPr id="4" name="Slide Number Placeholder 3"/>
          <p:cNvSpPr>
            <a:spLocks noGrp="1"/>
          </p:cNvSpPr>
          <p:nvPr>
            <p:ph type="sldNum" sz="quarter" idx="12"/>
          </p:nvPr>
        </p:nvSpPr>
        <p:spPr/>
        <p:txBody>
          <a:bodyPr/>
          <a:lstStyle/>
          <a:p>
            <a:fld id="{05291A1D-1AFF-4802-A355-28EE4B70C3BA}" type="slidenum">
              <a:rPr lang="en-US" smtClean="0"/>
              <a:pPr/>
              <a:t>27</a:t>
            </a:fld>
            <a:endParaRPr lang="en-US"/>
          </a:p>
        </p:txBody>
      </p:sp>
      <p:cxnSp>
        <p:nvCxnSpPr>
          <p:cNvPr id="5" name="Google Shape;170;p1">
            <a:extLst>
              <a:ext uri="{FF2B5EF4-FFF2-40B4-BE49-F238E27FC236}">
                <a16:creationId xmlns:a16="http://schemas.microsoft.com/office/drawing/2014/main" id="{E4E865CC-D2FE-A7AA-31EA-71AD31D93F3A}"/>
              </a:ext>
            </a:extLst>
          </p:cNvPr>
          <p:cNvCxnSpPr/>
          <p:nvPr/>
        </p:nvCxnSpPr>
        <p:spPr>
          <a:xfrm>
            <a:off x="76200" y="1371600"/>
            <a:ext cx="7352396" cy="0"/>
          </a:xfrm>
          <a:prstGeom prst="straightConnector1">
            <a:avLst/>
          </a:prstGeom>
          <a:noFill/>
          <a:ln w="38150" cap="flat" cmpd="sng">
            <a:solidFill>
              <a:srgbClr val="C55A11"/>
            </a:solidFill>
            <a:prstDash val="solid"/>
            <a:miter lim="8000"/>
            <a:headEnd type="none" w="sm" len="sm"/>
            <a:tailEnd type="none" w="sm" len="sm"/>
          </a:ln>
        </p:spPr>
      </p:cxnSp>
    </p:spTree>
    <p:extLst>
      <p:ext uri="{BB962C8B-B14F-4D97-AF65-F5344CB8AC3E}">
        <p14:creationId xmlns:p14="http://schemas.microsoft.com/office/powerpoint/2010/main" val="1984430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cxnSp>
        <p:nvCxnSpPr>
          <p:cNvPr id="197" name="Google Shape;197;p19"/>
          <p:cNvCxnSpPr/>
          <p:nvPr/>
        </p:nvCxnSpPr>
        <p:spPr>
          <a:xfrm>
            <a:off x="4810116" y="2928934"/>
            <a:ext cx="4581720" cy="0"/>
          </a:xfrm>
          <a:prstGeom prst="straightConnector1">
            <a:avLst/>
          </a:prstGeom>
          <a:noFill/>
          <a:ln w="38150" cap="flat" cmpd="sng">
            <a:solidFill>
              <a:srgbClr val="C55A11"/>
            </a:solidFill>
            <a:prstDash val="solid"/>
            <a:miter lim="8000"/>
            <a:headEnd type="none" w="sm" len="sm"/>
            <a:tailEnd type="none" w="sm" len="sm"/>
          </a:ln>
        </p:spPr>
      </p:cxnSp>
      <p:sp>
        <p:nvSpPr>
          <p:cNvPr id="198" name="Google Shape;198;p19"/>
          <p:cNvSpPr/>
          <p:nvPr/>
        </p:nvSpPr>
        <p:spPr>
          <a:xfrm>
            <a:off x="4695000" y="4071942"/>
            <a:ext cx="7497000" cy="45612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endParaRPr sz="1800" dirty="0">
              <a:solidFill>
                <a:schemeClr val="dk1"/>
              </a:solidFill>
              <a:latin typeface="Arial"/>
              <a:ea typeface="Arial"/>
              <a:cs typeface="Arial"/>
              <a:sym typeface="Arial"/>
            </a:endParaRPr>
          </a:p>
        </p:txBody>
      </p:sp>
      <p:sp>
        <p:nvSpPr>
          <p:cNvPr id="199" name="Google Shape;199;p19"/>
          <p:cNvSpPr/>
          <p:nvPr/>
        </p:nvSpPr>
        <p:spPr>
          <a:xfrm>
            <a:off x="11786400" y="360720"/>
            <a:ext cx="45360" cy="1066680"/>
          </a:xfrm>
          <a:prstGeom prst="rect">
            <a:avLst/>
          </a:prstGeom>
          <a:solidFill>
            <a:srgbClr val="C55A1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9"/>
          <p:cNvSpPr/>
          <p:nvPr/>
        </p:nvSpPr>
        <p:spPr>
          <a:xfrm rot="5400000">
            <a:off x="11275920" y="-160920"/>
            <a:ext cx="45360" cy="1066680"/>
          </a:xfrm>
          <a:prstGeom prst="rect">
            <a:avLst/>
          </a:prstGeom>
          <a:solidFill>
            <a:srgbClr val="C55A1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9"/>
          <p:cNvSpPr/>
          <p:nvPr/>
        </p:nvSpPr>
        <p:spPr>
          <a:xfrm rot="5400000">
            <a:off x="824400" y="6011280"/>
            <a:ext cx="45360" cy="1066680"/>
          </a:xfrm>
          <a:prstGeom prst="rect">
            <a:avLst/>
          </a:prstGeom>
          <a:solidFill>
            <a:srgbClr val="C55A1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9"/>
          <p:cNvSpPr/>
          <p:nvPr/>
        </p:nvSpPr>
        <p:spPr>
          <a:xfrm rot="10800000">
            <a:off x="314280" y="5490000"/>
            <a:ext cx="45360" cy="1066680"/>
          </a:xfrm>
          <a:prstGeom prst="rect">
            <a:avLst/>
          </a:prstGeom>
          <a:solidFill>
            <a:srgbClr val="C55A1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19"/>
          <p:cNvSpPr/>
          <p:nvPr/>
        </p:nvSpPr>
        <p:spPr>
          <a:xfrm>
            <a:off x="4667240" y="2071678"/>
            <a:ext cx="4603320" cy="6390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en-US" sz="3600" b="1">
                <a:solidFill>
                  <a:srgbClr val="C55A11"/>
                </a:solidFill>
                <a:latin typeface="Calibri"/>
                <a:ea typeface="Calibri"/>
                <a:cs typeface="Calibri"/>
                <a:sym typeface="Calibri"/>
              </a:rPr>
              <a:t>THANK YOU</a:t>
            </a:r>
            <a:endParaRPr sz="1800">
              <a:solidFill>
                <a:schemeClr val="dk1"/>
              </a:solidFill>
              <a:latin typeface="Arial"/>
              <a:ea typeface="Arial"/>
              <a:cs typeface="Arial"/>
              <a:sym typeface="Arial"/>
            </a:endParaRPr>
          </a:p>
        </p:txBody>
      </p:sp>
      <p:sp>
        <p:nvSpPr>
          <p:cNvPr id="205" name="Google Shape;205;p19"/>
          <p:cNvSpPr/>
          <p:nvPr/>
        </p:nvSpPr>
        <p:spPr>
          <a:xfrm>
            <a:off x="4695000" y="3143248"/>
            <a:ext cx="7497000" cy="45612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endParaRPr sz="1800" dirty="0">
              <a:solidFill>
                <a:schemeClr val="dk1"/>
              </a:solidFill>
              <a:latin typeface="Arial"/>
              <a:ea typeface="Arial"/>
              <a:cs typeface="Arial"/>
              <a:sym typeface="Arial"/>
            </a:endParaRPr>
          </a:p>
        </p:txBody>
      </p:sp>
      <p:sp>
        <p:nvSpPr>
          <p:cNvPr id="206" name="Google Shape;206;p19"/>
          <p:cNvSpPr/>
          <p:nvPr/>
        </p:nvSpPr>
        <p:spPr>
          <a:xfrm>
            <a:off x="4667240" y="3571876"/>
            <a:ext cx="7687544" cy="45612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en-US" sz="2400">
                <a:solidFill>
                  <a:srgbClr val="000000"/>
                </a:solidFill>
                <a:latin typeface="Calibri"/>
                <a:ea typeface="Calibri"/>
                <a:cs typeface="Calibri"/>
                <a:sym typeface="Calibri"/>
              </a:rPr>
              <a:t>Department of Electronics and Communication Engineering</a:t>
            </a:r>
            <a:endParaRPr sz="1800">
              <a:solidFill>
                <a:schemeClr val="dk1"/>
              </a:solidFill>
              <a:latin typeface="Arial"/>
              <a:ea typeface="Arial"/>
              <a:cs typeface="Arial"/>
              <a:sym typeface="Arial"/>
            </a:endParaRPr>
          </a:p>
        </p:txBody>
      </p:sp>
      <p:sp>
        <p:nvSpPr>
          <p:cNvPr id="207" name="Google Shape;207;p19"/>
          <p:cNvSpPr txBox="1">
            <a:spLocks noGrp="1"/>
          </p:cNvSpPr>
          <p:nvPr>
            <p:ph type="sldNum" idx="12"/>
          </p:nvPr>
        </p:nvSpPr>
        <p:spPr>
          <a:xfrm>
            <a:off x="11409045" y="6333134"/>
            <a:ext cx="731700" cy="525000"/>
          </a:xfrm>
          <a:prstGeom prst="rect">
            <a:avLst/>
          </a:prstGeom>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28</a:t>
            </a:fld>
            <a:endParaRPr/>
          </a:p>
        </p:txBody>
      </p:sp>
      <p:pic>
        <p:nvPicPr>
          <p:cNvPr id="2" name="Picture 2" descr="PES University – Education for the real world">
            <a:extLst>
              <a:ext uri="{FF2B5EF4-FFF2-40B4-BE49-F238E27FC236}">
                <a16:creationId xmlns:a16="http://schemas.microsoft.com/office/drawing/2014/main" id="{A9FAD2C6-0B90-1DAB-C1C9-B318EFF1E67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9721" y="685800"/>
            <a:ext cx="2244479" cy="42672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800" dirty="0">
                <a:solidFill>
                  <a:srgbClr val="FF0000"/>
                </a:solidFill>
                <a:latin typeface="Times New Roman" panose="02020603050405020304" pitchFamily="18" charset="0"/>
                <a:cs typeface="Times New Roman" panose="02020603050405020304" pitchFamily="18" charset="0"/>
              </a:rPr>
              <a:t>Unit 2 – Classes 42 &amp; 46 – Numerical Problems for TCP</a:t>
            </a:r>
          </a:p>
        </p:txBody>
      </p:sp>
      <p:sp>
        <p:nvSpPr>
          <p:cNvPr id="3" name="Content Placeholder 2"/>
          <p:cNvSpPr>
            <a:spLocks noGrp="1"/>
          </p:cNvSpPr>
          <p:nvPr>
            <p:ph sz="quarter" idx="1"/>
          </p:nvPr>
        </p:nvSpPr>
        <p:spPr>
          <a:xfrm>
            <a:off x="1066800" y="1524000"/>
            <a:ext cx="7772400" cy="5410200"/>
          </a:xfrm>
        </p:spPr>
        <p:txBody>
          <a:bodyPr>
            <a:normAutofit/>
          </a:bodyPr>
          <a:lstStyle/>
          <a:p>
            <a:r>
              <a:rPr lang="en-IN" dirty="0">
                <a:solidFill>
                  <a:srgbClr val="FF0000"/>
                </a:solidFill>
              </a:rPr>
              <a:t>Graph 1</a:t>
            </a:r>
          </a:p>
        </p:txBody>
      </p:sp>
      <p:sp>
        <p:nvSpPr>
          <p:cNvPr id="4" name="Slide Number Placeholder 3"/>
          <p:cNvSpPr>
            <a:spLocks noGrp="1"/>
          </p:cNvSpPr>
          <p:nvPr>
            <p:ph type="sldNum" sz="quarter" idx="12"/>
          </p:nvPr>
        </p:nvSpPr>
        <p:spPr/>
        <p:txBody>
          <a:bodyPr/>
          <a:lstStyle/>
          <a:p>
            <a:fld id="{05291A1D-1AFF-4802-A355-28EE4B70C3BA}" type="slidenum">
              <a:rPr lang="en-US" smtClean="0"/>
              <a:pPr/>
              <a:t>3</a:t>
            </a:fld>
            <a:endParaRPr lang="en-US"/>
          </a:p>
        </p:txBody>
      </p:sp>
      <p:cxnSp>
        <p:nvCxnSpPr>
          <p:cNvPr id="5" name="Google Shape;170;p1">
            <a:extLst>
              <a:ext uri="{FF2B5EF4-FFF2-40B4-BE49-F238E27FC236}">
                <a16:creationId xmlns:a16="http://schemas.microsoft.com/office/drawing/2014/main" id="{E4E865CC-D2FE-A7AA-31EA-71AD31D93F3A}"/>
              </a:ext>
            </a:extLst>
          </p:cNvPr>
          <p:cNvCxnSpPr/>
          <p:nvPr/>
        </p:nvCxnSpPr>
        <p:spPr>
          <a:xfrm>
            <a:off x="76200" y="1371600"/>
            <a:ext cx="7352396" cy="0"/>
          </a:xfrm>
          <a:prstGeom prst="straightConnector1">
            <a:avLst/>
          </a:prstGeom>
          <a:noFill/>
          <a:ln w="38150" cap="flat" cmpd="sng">
            <a:solidFill>
              <a:srgbClr val="C55A11"/>
            </a:solidFill>
            <a:prstDash val="solid"/>
            <a:miter lim="8000"/>
            <a:headEnd type="none" w="sm" len="sm"/>
            <a:tailEnd type="none" w="sm" len="sm"/>
          </a:ln>
        </p:spPr>
      </p:cxnSp>
      <p:pic>
        <p:nvPicPr>
          <p:cNvPr id="6" name="Picture 4">
            <a:extLst>
              <a:ext uri="{FF2B5EF4-FFF2-40B4-BE49-F238E27FC236}">
                <a16:creationId xmlns:a16="http://schemas.microsoft.com/office/drawing/2014/main" id="{13AF2C7A-41C8-2C01-6A06-D3596541A64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1200" y="2057399"/>
            <a:ext cx="7239000" cy="443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800" dirty="0">
                <a:solidFill>
                  <a:srgbClr val="FF0000"/>
                </a:solidFill>
                <a:latin typeface="Times New Roman" panose="02020603050405020304" pitchFamily="18" charset="0"/>
                <a:cs typeface="Times New Roman" panose="02020603050405020304" pitchFamily="18" charset="0"/>
              </a:rPr>
              <a:t>Unit 2 – Classes 42 &amp; 46 – Numerical Problems for TCP</a:t>
            </a:r>
          </a:p>
        </p:txBody>
      </p:sp>
      <p:sp>
        <p:nvSpPr>
          <p:cNvPr id="3" name="Content Placeholder 2"/>
          <p:cNvSpPr>
            <a:spLocks noGrp="1"/>
          </p:cNvSpPr>
          <p:nvPr>
            <p:ph sz="quarter" idx="1"/>
          </p:nvPr>
        </p:nvSpPr>
        <p:spPr>
          <a:xfrm>
            <a:off x="1066800" y="1524000"/>
            <a:ext cx="7772400" cy="5410200"/>
          </a:xfrm>
        </p:spPr>
        <p:txBody>
          <a:bodyPr>
            <a:normAutofit/>
          </a:bodyPr>
          <a:lstStyle/>
          <a:p>
            <a:r>
              <a:rPr lang="en-IN" dirty="0">
                <a:solidFill>
                  <a:srgbClr val="FF0000"/>
                </a:solidFill>
              </a:rPr>
              <a:t>Questions on Graph 1</a:t>
            </a:r>
          </a:p>
          <a:p>
            <a:r>
              <a:rPr lang="en-IN" dirty="0">
                <a:solidFill>
                  <a:srgbClr val="FF0000"/>
                </a:solidFill>
              </a:rPr>
              <a:t>A) </a:t>
            </a:r>
            <a:r>
              <a:rPr lang="en-US" altLang="en-US" dirty="0"/>
              <a:t>Identify the intervals of time when TCP slow start is operating.</a:t>
            </a:r>
          </a:p>
          <a:p>
            <a:r>
              <a:rPr lang="en-IN" dirty="0">
                <a:solidFill>
                  <a:srgbClr val="FF0000"/>
                </a:solidFill>
              </a:rPr>
              <a:t>B) </a:t>
            </a:r>
            <a:r>
              <a:rPr lang="en-US" altLang="en-US" dirty="0"/>
              <a:t>Identify the intervals of time when TCP congestion avoidance is operating.</a:t>
            </a:r>
          </a:p>
          <a:p>
            <a:r>
              <a:rPr lang="en-US" altLang="en-US" dirty="0">
                <a:solidFill>
                  <a:srgbClr val="FF0000"/>
                </a:solidFill>
              </a:rPr>
              <a:t>Solution – Refer Graph 1 &amp; Answer</a:t>
            </a:r>
          </a:p>
          <a:p>
            <a:r>
              <a:rPr lang="en-US" altLang="en-US" dirty="0"/>
              <a:t>Solution for A) TCP Slow start is operating in the intervals </a:t>
            </a:r>
            <a:r>
              <a:rPr lang="en-US" altLang="en-US" dirty="0">
                <a:solidFill>
                  <a:srgbClr val="FF0000"/>
                </a:solidFill>
              </a:rPr>
              <a:t>[1,6]</a:t>
            </a:r>
            <a:r>
              <a:rPr lang="en-US" altLang="en-US" dirty="0"/>
              <a:t> and </a:t>
            </a:r>
            <a:r>
              <a:rPr lang="en-US" altLang="en-US" dirty="0">
                <a:solidFill>
                  <a:srgbClr val="FF0000"/>
                </a:solidFill>
              </a:rPr>
              <a:t>[23,26]</a:t>
            </a:r>
            <a:r>
              <a:rPr lang="en-US" altLang="en-US" dirty="0"/>
              <a:t>.</a:t>
            </a:r>
          </a:p>
          <a:p>
            <a:r>
              <a:rPr lang="en-US" altLang="en-US" dirty="0"/>
              <a:t>Solution for B) TCP Congestion avoidance is operating in the intervals </a:t>
            </a:r>
            <a:r>
              <a:rPr lang="en-US" altLang="en-US" dirty="0">
                <a:solidFill>
                  <a:srgbClr val="FF0000"/>
                </a:solidFill>
              </a:rPr>
              <a:t>[6,16]</a:t>
            </a:r>
            <a:r>
              <a:rPr lang="en-US" altLang="en-US" dirty="0"/>
              <a:t> &amp; </a:t>
            </a:r>
            <a:r>
              <a:rPr lang="en-US" altLang="en-US" dirty="0">
                <a:solidFill>
                  <a:srgbClr val="FF0000"/>
                </a:solidFill>
              </a:rPr>
              <a:t>[17,22].</a:t>
            </a:r>
          </a:p>
          <a:p>
            <a:endParaRPr lang="en-US" altLang="en-US" dirty="0">
              <a:solidFill>
                <a:srgbClr val="FF0000"/>
              </a:solidFill>
            </a:endParaRPr>
          </a:p>
          <a:p>
            <a:endParaRPr lang="en-US" altLang="en-US" dirty="0">
              <a:solidFill>
                <a:srgbClr val="FF0000"/>
              </a:solidFill>
            </a:endParaRPr>
          </a:p>
          <a:p>
            <a:endParaRPr lang="en-IN" dirty="0">
              <a:solidFill>
                <a:srgbClr val="FF0000"/>
              </a:solidFill>
            </a:endParaRPr>
          </a:p>
        </p:txBody>
      </p:sp>
      <p:sp>
        <p:nvSpPr>
          <p:cNvPr id="4" name="Slide Number Placeholder 3"/>
          <p:cNvSpPr>
            <a:spLocks noGrp="1"/>
          </p:cNvSpPr>
          <p:nvPr>
            <p:ph type="sldNum" sz="quarter" idx="12"/>
          </p:nvPr>
        </p:nvSpPr>
        <p:spPr/>
        <p:txBody>
          <a:bodyPr/>
          <a:lstStyle/>
          <a:p>
            <a:fld id="{05291A1D-1AFF-4802-A355-28EE4B70C3BA}" type="slidenum">
              <a:rPr lang="en-US" smtClean="0"/>
              <a:pPr/>
              <a:t>4</a:t>
            </a:fld>
            <a:endParaRPr lang="en-US"/>
          </a:p>
        </p:txBody>
      </p:sp>
      <p:cxnSp>
        <p:nvCxnSpPr>
          <p:cNvPr id="5" name="Google Shape;170;p1">
            <a:extLst>
              <a:ext uri="{FF2B5EF4-FFF2-40B4-BE49-F238E27FC236}">
                <a16:creationId xmlns:a16="http://schemas.microsoft.com/office/drawing/2014/main" id="{E4E865CC-D2FE-A7AA-31EA-71AD31D93F3A}"/>
              </a:ext>
            </a:extLst>
          </p:cNvPr>
          <p:cNvCxnSpPr/>
          <p:nvPr/>
        </p:nvCxnSpPr>
        <p:spPr>
          <a:xfrm>
            <a:off x="76200" y="1371600"/>
            <a:ext cx="7352396" cy="0"/>
          </a:xfrm>
          <a:prstGeom prst="straightConnector1">
            <a:avLst/>
          </a:prstGeom>
          <a:noFill/>
          <a:ln w="38150" cap="flat" cmpd="sng">
            <a:solidFill>
              <a:srgbClr val="C55A11"/>
            </a:solidFill>
            <a:prstDash val="solid"/>
            <a:miter lim="8000"/>
            <a:headEnd type="none" w="sm" len="sm"/>
            <a:tailEnd type="none" w="sm" len="sm"/>
          </a:ln>
        </p:spPr>
      </p:cxnSp>
    </p:spTree>
    <p:extLst>
      <p:ext uri="{BB962C8B-B14F-4D97-AF65-F5344CB8AC3E}">
        <p14:creationId xmlns:p14="http://schemas.microsoft.com/office/powerpoint/2010/main" val="37974387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800" dirty="0">
                <a:solidFill>
                  <a:srgbClr val="FF0000"/>
                </a:solidFill>
                <a:latin typeface="Times New Roman" panose="02020603050405020304" pitchFamily="18" charset="0"/>
                <a:cs typeface="Times New Roman" panose="02020603050405020304" pitchFamily="18" charset="0"/>
              </a:rPr>
              <a:t>Unit 2 – Classes 42 &amp; 46 – Numerical Problems for TCP</a:t>
            </a:r>
          </a:p>
        </p:txBody>
      </p:sp>
      <p:sp>
        <p:nvSpPr>
          <p:cNvPr id="3" name="Content Placeholder 2"/>
          <p:cNvSpPr>
            <a:spLocks noGrp="1"/>
          </p:cNvSpPr>
          <p:nvPr>
            <p:ph sz="quarter" idx="1"/>
          </p:nvPr>
        </p:nvSpPr>
        <p:spPr>
          <a:xfrm>
            <a:off x="1066800" y="1524000"/>
            <a:ext cx="7772400" cy="5410200"/>
          </a:xfrm>
        </p:spPr>
        <p:txBody>
          <a:bodyPr>
            <a:normAutofit/>
          </a:bodyPr>
          <a:lstStyle/>
          <a:p>
            <a:r>
              <a:rPr lang="en-IN" dirty="0">
                <a:solidFill>
                  <a:srgbClr val="FF0000"/>
                </a:solidFill>
              </a:rPr>
              <a:t>Graph 2</a:t>
            </a:r>
          </a:p>
        </p:txBody>
      </p:sp>
      <p:sp>
        <p:nvSpPr>
          <p:cNvPr id="4" name="Slide Number Placeholder 3"/>
          <p:cNvSpPr>
            <a:spLocks noGrp="1"/>
          </p:cNvSpPr>
          <p:nvPr>
            <p:ph type="sldNum" sz="quarter" idx="12"/>
          </p:nvPr>
        </p:nvSpPr>
        <p:spPr/>
        <p:txBody>
          <a:bodyPr/>
          <a:lstStyle/>
          <a:p>
            <a:fld id="{05291A1D-1AFF-4802-A355-28EE4B70C3BA}" type="slidenum">
              <a:rPr lang="en-US" smtClean="0"/>
              <a:pPr/>
              <a:t>5</a:t>
            </a:fld>
            <a:endParaRPr lang="en-US"/>
          </a:p>
        </p:txBody>
      </p:sp>
      <p:cxnSp>
        <p:nvCxnSpPr>
          <p:cNvPr id="5" name="Google Shape;170;p1">
            <a:extLst>
              <a:ext uri="{FF2B5EF4-FFF2-40B4-BE49-F238E27FC236}">
                <a16:creationId xmlns:a16="http://schemas.microsoft.com/office/drawing/2014/main" id="{E4E865CC-D2FE-A7AA-31EA-71AD31D93F3A}"/>
              </a:ext>
            </a:extLst>
          </p:cNvPr>
          <p:cNvCxnSpPr/>
          <p:nvPr/>
        </p:nvCxnSpPr>
        <p:spPr>
          <a:xfrm>
            <a:off x="76200" y="1371600"/>
            <a:ext cx="7352396" cy="0"/>
          </a:xfrm>
          <a:prstGeom prst="straightConnector1">
            <a:avLst/>
          </a:prstGeom>
          <a:noFill/>
          <a:ln w="38150" cap="flat" cmpd="sng">
            <a:solidFill>
              <a:srgbClr val="C55A11"/>
            </a:solidFill>
            <a:prstDash val="solid"/>
            <a:miter lim="8000"/>
            <a:headEnd type="none" w="sm" len="sm"/>
            <a:tailEnd type="none" w="sm" len="sm"/>
          </a:ln>
        </p:spPr>
      </p:cxnSp>
      <p:pic>
        <p:nvPicPr>
          <p:cNvPr id="7" name="Picture 4">
            <a:extLst>
              <a:ext uri="{FF2B5EF4-FFF2-40B4-BE49-F238E27FC236}">
                <a16:creationId xmlns:a16="http://schemas.microsoft.com/office/drawing/2014/main" id="{27C01112-ED64-88CA-9594-6BC7E060ED7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1200" y="2057399"/>
            <a:ext cx="7239000" cy="443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699391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800" dirty="0">
                <a:solidFill>
                  <a:srgbClr val="FF0000"/>
                </a:solidFill>
                <a:latin typeface="Times New Roman" panose="02020603050405020304" pitchFamily="18" charset="0"/>
                <a:cs typeface="Times New Roman" panose="02020603050405020304" pitchFamily="18" charset="0"/>
              </a:rPr>
              <a:t>Unit 2 – Classes 42 &amp; 46 – Numerical Problems for TCP</a:t>
            </a:r>
          </a:p>
        </p:txBody>
      </p:sp>
      <p:sp>
        <p:nvSpPr>
          <p:cNvPr id="3" name="Content Placeholder 2"/>
          <p:cNvSpPr>
            <a:spLocks noGrp="1"/>
          </p:cNvSpPr>
          <p:nvPr>
            <p:ph sz="quarter" idx="1"/>
          </p:nvPr>
        </p:nvSpPr>
        <p:spPr>
          <a:xfrm>
            <a:off x="1066800" y="1524000"/>
            <a:ext cx="7772400" cy="5410200"/>
          </a:xfrm>
        </p:spPr>
        <p:txBody>
          <a:bodyPr>
            <a:normAutofit/>
          </a:bodyPr>
          <a:lstStyle/>
          <a:p>
            <a:r>
              <a:rPr lang="en-IN" dirty="0">
                <a:solidFill>
                  <a:srgbClr val="FF0000"/>
                </a:solidFill>
              </a:rPr>
              <a:t>Questions on Graph 2</a:t>
            </a:r>
          </a:p>
          <a:p>
            <a:r>
              <a:rPr lang="en-IN" dirty="0">
                <a:solidFill>
                  <a:srgbClr val="FF0000"/>
                </a:solidFill>
              </a:rPr>
              <a:t>C) </a:t>
            </a:r>
            <a:r>
              <a:rPr lang="en-US" altLang="en-US" dirty="0"/>
              <a:t>After the 16th transmission round, is segment loss detected by a triple duplicate ACK or by a timeout?</a:t>
            </a:r>
          </a:p>
          <a:p>
            <a:r>
              <a:rPr lang="en-US" altLang="en-US" dirty="0">
                <a:solidFill>
                  <a:srgbClr val="FF0000"/>
                </a:solidFill>
              </a:rPr>
              <a:t>Solution – Refer Graph 2 &amp; Answer</a:t>
            </a:r>
          </a:p>
          <a:p>
            <a:r>
              <a:rPr lang="en-US" altLang="en-US" dirty="0"/>
              <a:t>Solution for C) After the 16</a:t>
            </a:r>
            <a:r>
              <a:rPr lang="en-US" altLang="en-US" baseline="30000" dirty="0"/>
              <a:t>th</a:t>
            </a:r>
            <a:r>
              <a:rPr lang="en-US" altLang="en-US" dirty="0"/>
              <a:t> transmission round, packet loss is recognized by a triple duplicate ACK. If there was a timeout, the congestion window size would have been dropped to 1.</a:t>
            </a:r>
          </a:p>
          <a:p>
            <a:endParaRPr lang="en-US" altLang="en-US" dirty="0">
              <a:solidFill>
                <a:srgbClr val="FF0000"/>
              </a:solidFill>
            </a:endParaRPr>
          </a:p>
          <a:p>
            <a:endParaRPr lang="en-US" altLang="en-US" dirty="0">
              <a:solidFill>
                <a:srgbClr val="FF0000"/>
              </a:solidFill>
            </a:endParaRPr>
          </a:p>
          <a:p>
            <a:endParaRPr lang="en-IN" dirty="0">
              <a:solidFill>
                <a:srgbClr val="FF0000"/>
              </a:solidFill>
            </a:endParaRPr>
          </a:p>
        </p:txBody>
      </p:sp>
      <p:sp>
        <p:nvSpPr>
          <p:cNvPr id="4" name="Slide Number Placeholder 3"/>
          <p:cNvSpPr>
            <a:spLocks noGrp="1"/>
          </p:cNvSpPr>
          <p:nvPr>
            <p:ph type="sldNum" sz="quarter" idx="12"/>
          </p:nvPr>
        </p:nvSpPr>
        <p:spPr/>
        <p:txBody>
          <a:bodyPr/>
          <a:lstStyle/>
          <a:p>
            <a:fld id="{05291A1D-1AFF-4802-A355-28EE4B70C3BA}" type="slidenum">
              <a:rPr lang="en-US" smtClean="0"/>
              <a:pPr/>
              <a:t>6</a:t>
            </a:fld>
            <a:endParaRPr lang="en-US"/>
          </a:p>
        </p:txBody>
      </p:sp>
      <p:cxnSp>
        <p:nvCxnSpPr>
          <p:cNvPr id="5" name="Google Shape;170;p1">
            <a:extLst>
              <a:ext uri="{FF2B5EF4-FFF2-40B4-BE49-F238E27FC236}">
                <a16:creationId xmlns:a16="http://schemas.microsoft.com/office/drawing/2014/main" id="{E4E865CC-D2FE-A7AA-31EA-71AD31D93F3A}"/>
              </a:ext>
            </a:extLst>
          </p:cNvPr>
          <p:cNvCxnSpPr/>
          <p:nvPr/>
        </p:nvCxnSpPr>
        <p:spPr>
          <a:xfrm>
            <a:off x="76200" y="1371600"/>
            <a:ext cx="7352396" cy="0"/>
          </a:xfrm>
          <a:prstGeom prst="straightConnector1">
            <a:avLst/>
          </a:prstGeom>
          <a:noFill/>
          <a:ln w="38150" cap="flat" cmpd="sng">
            <a:solidFill>
              <a:srgbClr val="C55A11"/>
            </a:solidFill>
            <a:prstDash val="solid"/>
            <a:miter lim="8000"/>
            <a:headEnd type="none" w="sm" len="sm"/>
            <a:tailEnd type="none" w="sm" len="sm"/>
          </a:ln>
        </p:spPr>
      </p:cxnSp>
    </p:spTree>
    <p:extLst>
      <p:ext uri="{BB962C8B-B14F-4D97-AF65-F5344CB8AC3E}">
        <p14:creationId xmlns:p14="http://schemas.microsoft.com/office/powerpoint/2010/main" val="36799675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800" dirty="0">
                <a:solidFill>
                  <a:srgbClr val="FF0000"/>
                </a:solidFill>
                <a:latin typeface="Times New Roman" panose="02020603050405020304" pitchFamily="18" charset="0"/>
                <a:cs typeface="Times New Roman" panose="02020603050405020304" pitchFamily="18" charset="0"/>
              </a:rPr>
              <a:t>Unit 2 – Classes 42 &amp; 46 – Numerical Problems for TCP</a:t>
            </a:r>
          </a:p>
        </p:txBody>
      </p:sp>
      <p:sp>
        <p:nvSpPr>
          <p:cNvPr id="3" name="Content Placeholder 2"/>
          <p:cNvSpPr>
            <a:spLocks noGrp="1"/>
          </p:cNvSpPr>
          <p:nvPr>
            <p:ph sz="quarter" idx="1"/>
          </p:nvPr>
        </p:nvSpPr>
        <p:spPr>
          <a:xfrm>
            <a:off x="1066800" y="1524000"/>
            <a:ext cx="7772400" cy="5410200"/>
          </a:xfrm>
        </p:spPr>
        <p:txBody>
          <a:bodyPr>
            <a:normAutofit/>
          </a:bodyPr>
          <a:lstStyle/>
          <a:p>
            <a:r>
              <a:rPr lang="en-IN" dirty="0">
                <a:solidFill>
                  <a:srgbClr val="FF0000"/>
                </a:solidFill>
              </a:rPr>
              <a:t>Questions on Graph 2</a:t>
            </a:r>
          </a:p>
          <a:p>
            <a:r>
              <a:rPr lang="en-US" altLang="en-US" dirty="0"/>
              <a:t>D) After the 22</a:t>
            </a:r>
            <a:r>
              <a:rPr lang="en-US" altLang="en-US" baseline="30000" dirty="0"/>
              <a:t>nd</a:t>
            </a:r>
            <a:r>
              <a:rPr lang="en-US" altLang="en-US" dirty="0"/>
              <a:t> transmission round, is the segment loss detected by a triple duplicate ACK or timeout?</a:t>
            </a:r>
          </a:p>
          <a:p>
            <a:r>
              <a:rPr lang="en-US" altLang="en-US" dirty="0">
                <a:solidFill>
                  <a:srgbClr val="FF0000"/>
                </a:solidFill>
              </a:rPr>
              <a:t>Solution – Refer Graph 2 &amp; Answer</a:t>
            </a:r>
          </a:p>
          <a:p>
            <a:r>
              <a:rPr lang="en-US" altLang="en-US" dirty="0"/>
              <a:t>Solution for D) After the 22</a:t>
            </a:r>
            <a:r>
              <a:rPr lang="en-US" altLang="en-US" baseline="30000" dirty="0"/>
              <a:t>nd</a:t>
            </a:r>
            <a:r>
              <a:rPr lang="en-US" altLang="en-US" dirty="0"/>
              <a:t> transmission round, segment loss is detected due to timeout, and hence the congestion window size is set to 1.</a:t>
            </a:r>
          </a:p>
          <a:p>
            <a:endParaRPr lang="en-US" altLang="en-US" dirty="0">
              <a:solidFill>
                <a:srgbClr val="FF0000"/>
              </a:solidFill>
            </a:endParaRPr>
          </a:p>
          <a:p>
            <a:endParaRPr lang="en-US" altLang="en-US" dirty="0">
              <a:solidFill>
                <a:srgbClr val="FF0000"/>
              </a:solidFill>
            </a:endParaRPr>
          </a:p>
          <a:p>
            <a:endParaRPr lang="en-IN" dirty="0">
              <a:solidFill>
                <a:srgbClr val="FF0000"/>
              </a:solidFill>
            </a:endParaRPr>
          </a:p>
        </p:txBody>
      </p:sp>
      <p:sp>
        <p:nvSpPr>
          <p:cNvPr id="4" name="Slide Number Placeholder 3"/>
          <p:cNvSpPr>
            <a:spLocks noGrp="1"/>
          </p:cNvSpPr>
          <p:nvPr>
            <p:ph type="sldNum" sz="quarter" idx="12"/>
          </p:nvPr>
        </p:nvSpPr>
        <p:spPr/>
        <p:txBody>
          <a:bodyPr/>
          <a:lstStyle/>
          <a:p>
            <a:fld id="{05291A1D-1AFF-4802-A355-28EE4B70C3BA}" type="slidenum">
              <a:rPr lang="en-US" smtClean="0"/>
              <a:pPr/>
              <a:t>7</a:t>
            </a:fld>
            <a:endParaRPr lang="en-US"/>
          </a:p>
        </p:txBody>
      </p:sp>
      <p:cxnSp>
        <p:nvCxnSpPr>
          <p:cNvPr id="5" name="Google Shape;170;p1">
            <a:extLst>
              <a:ext uri="{FF2B5EF4-FFF2-40B4-BE49-F238E27FC236}">
                <a16:creationId xmlns:a16="http://schemas.microsoft.com/office/drawing/2014/main" id="{E4E865CC-D2FE-A7AA-31EA-71AD31D93F3A}"/>
              </a:ext>
            </a:extLst>
          </p:cNvPr>
          <p:cNvCxnSpPr/>
          <p:nvPr/>
        </p:nvCxnSpPr>
        <p:spPr>
          <a:xfrm>
            <a:off x="76200" y="1371600"/>
            <a:ext cx="7352396" cy="0"/>
          </a:xfrm>
          <a:prstGeom prst="straightConnector1">
            <a:avLst/>
          </a:prstGeom>
          <a:noFill/>
          <a:ln w="38150" cap="flat" cmpd="sng">
            <a:solidFill>
              <a:srgbClr val="C55A11"/>
            </a:solidFill>
            <a:prstDash val="solid"/>
            <a:miter lim="8000"/>
            <a:headEnd type="none" w="sm" len="sm"/>
            <a:tailEnd type="none" w="sm" len="sm"/>
          </a:ln>
        </p:spPr>
      </p:cxnSp>
    </p:spTree>
    <p:extLst>
      <p:ext uri="{BB962C8B-B14F-4D97-AF65-F5344CB8AC3E}">
        <p14:creationId xmlns:p14="http://schemas.microsoft.com/office/powerpoint/2010/main" val="26558046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800" dirty="0">
                <a:solidFill>
                  <a:srgbClr val="FF0000"/>
                </a:solidFill>
                <a:latin typeface="Times New Roman" panose="02020603050405020304" pitchFamily="18" charset="0"/>
                <a:cs typeface="Times New Roman" panose="02020603050405020304" pitchFamily="18" charset="0"/>
              </a:rPr>
              <a:t>Unit 2 – Classes 42 &amp; 46 – Numerical Problems for TCP</a:t>
            </a:r>
          </a:p>
        </p:txBody>
      </p:sp>
      <p:sp>
        <p:nvSpPr>
          <p:cNvPr id="3" name="Content Placeholder 2"/>
          <p:cNvSpPr>
            <a:spLocks noGrp="1"/>
          </p:cNvSpPr>
          <p:nvPr>
            <p:ph sz="quarter" idx="1"/>
          </p:nvPr>
        </p:nvSpPr>
        <p:spPr>
          <a:xfrm>
            <a:off x="1066800" y="1524000"/>
            <a:ext cx="7772400" cy="5333998"/>
          </a:xfrm>
        </p:spPr>
        <p:txBody>
          <a:bodyPr>
            <a:normAutofit/>
          </a:bodyPr>
          <a:lstStyle/>
          <a:p>
            <a:r>
              <a:rPr lang="en-IN" dirty="0">
                <a:solidFill>
                  <a:srgbClr val="FF0000"/>
                </a:solidFill>
              </a:rPr>
              <a:t>Graph 3</a:t>
            </a:r>
          </a:p>
          <a:p>
            <a:endParaRPr lang="en-US" altLang="en-US" dirty="0">
              <a:solidFill>
                <a:srgbClr val="FF0000"/>
              </a:solidFill>
            </a:endParaRPr>
          </a:p>
          <a:p>
            <a:endParaRPr lang="en-US" altLang="en-US" dirty="0">
              <a:solidFill>
                <a:srgbClr val="FF0000"/>
              </a:solidFill>
            </a:endParaRPr>
          </a:p>
          <a:p>
            <a:endParaRPr lang="en-IN" dirty="0">
              <a:solidFill>
                <a:srgbClr val="FF0000"/>
              </a:solidFill>
            </a:endParaRPr>
          </a:p>
        </p:txBody>
      </p:sp>
      <p:sp>
        <p:nvSpPr>
          <p:cNvPr id="4" name="Slide Number Placeholder 3"/>
          <p:cNvSpPr>
            <a:spLocks noGrp="1"/>
          </p:cNvSpPr>
          <p:nvPr>
            <p:ph type="sldNum" sz="quarter" idx="12"/>
          </p:nvPr>
        </p:nvSpPr>
        <p:spPr/>
        <p:txBody>
          <a:bodyPr/>
          <a:lstStyle/>
          <a:p>
            <a:fld id="{05291A1D-1AFF-4802-A355-28EE4B70C3BA}" type="slidenum">
              <a:rPr lang="en-US" smtClean="0"/>
              <a:pPr/>
              <a:t>8</a:t>
            </a:fld>
            <a:endParaRPr lang="en-US"/>
          </a:p>
        </p:txBody>
      </p:sp>
      <p:cxnSp>
        <p:nvCxnSpPr>
          <p:cNvPr id="5" name="Google Shape;170;p1">
            <a:extLst>
              <a:ext uri="{FF2B5EF4-FFF2-40B4-BE49-F238E27FC236}">
                <a16:creationId xmlns:a16="http://schemas.microsoft.com/office/drawing/2014/main" id="{E4E865CC-D2FE-A7AA-31EA-71AD31D93F3A}"/>
              </a:ext>
            </a:extLst>
          </p:cNvPr>
          <p:cNvCxnSpPr/>
          <p:nvPr/>
        </p:nvCxnSpPr>
        <p:spPr>
          <a:xfrm>
            <a:off x="76200" y="1371600"/>
            <a:ext cx="7352396" cy="0"/>
          </a:xfrm>
          <a:prstGeom prst="straightConnector1">
            <a:avLst/>
          </a:prstGeom>
          <a:noFill/>
          <a:ln w="38150" cap="flat" cmpd="sng">
            <a:solidFill>
              <a:srgbClr val="C55A11"/>
            </a:solidFill>
            <a:prstDash val="solid"/>
            <a:miter lim="8000"/>
            <a:headEnd type="none" w="sm" len="sm"/>
            <a:tailEnd type="none" w="sm" len="sm"/>
          </a:ln>
        </p:spPr>
      </p:cxnSp>
      <p:pic>
        <p:nvPicPr>
          <p:cNvPr id="6" name="Picture 4">
            <a:extLst>
              <a:ext uri="{FF2B5EF4-FFF2-40B4-BE49-F238E27FC236}">
                <a16:creationId xmlns:a16="http://schemas.microsoft.com/office/drawing/2014/main" id="{ABA60684-82DD-A79D-B2DE-6AA57EA6134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19766" y="1964368"/>
            <a:ext cx="6890834" cy="43919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912261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800" dirty="0">
                <a:solidFill>
                  <a:srgbClr val="FF0000"/>
                </a:solidFill>
                <a:latin typeface="Times New Roman" panose="02020603050405020304" pitchFamily="18" charset="0"/>
                <a:cs typeface="Times New Roman" panose="02020603050405020304" pitchFamily="18" charset="0"/>
              </a:rPr>
              <a:t>Unit 2 – Classes 42 &amp; 46 – Numerical Problems for TCP</a:t>
            </a:r>
          </a:p>
        </p:txBody>
      </p:sp>
      <p:sp>
        <p:nvSpPr>
          <p:cNvPr id="3" name="Content Placeholder 2"/>
          <p:cNvSpPr>
            <a:spLocks noGrp="1"/>
          </p:cNvSpPr>
          <p:nvPr>
            <p:ph sz="quarter" idx="1"/>
          </p:nvPr>
        </p:nvSpPr>
        <p:spPr>
          <a:xfrm>
            <a:off x="1066800" y="1524000"/>
            <a:ext cx="7772400" cy="5410200"/>
          </a:xfrm>
        </p:spPr>
        <p:txBody>
          <a:bodyPr>
            <a:normAutofit fontScale="92500" lnSpcReduction="10000"/>
          </a:bodyPr>
          <a:lstStyle/>
          <a:p>
            <a:r>
              <a:rPr lang="en-IN" dirty="0">
                <a:solidFill>
                  <a:srgbClr val="FF0000"/>
                </a:solidFill>
              </a:rPr>
              <a:t>Questions on Graph 3</a:t>
            </a:r>
          </a:p>
          <a:p>
            <a:r>
              <a:rPr lang="en-US" altLang="en-US" dirty="0"/>
              <a:t>E) What is the value of </a:t>
            </a:r>
            <a:r>
              <a:rPr lang="en-US" altLang="en-US" dirty="0" err="1"/>
              <a:t>ssthresh</a:t>
            </a:r>
            <a:r>
              <a:rPr lang="en-US" altLang="en-US" dirty="0"/>
              <a:t> at the first transmission round?</a:t>
            </a:r>
          </a:p>
          <a:p>
            <a:r>
              <a:rPr lang="en-US" altLang="en-US" dirty="0">
                <a:solidFill>
                  <a:srgbClr val="FF0000"/>
                </a:solidFill>
              </a:rPr>
              <a:t>Solution – Refer Graph 3 &amp; Answer</a:t>
            </a:r>
          </a:p>
          <a:p>
            <a:r>
              <a:rPr lang="en-US" altLang="en-US" dirty="0"/>
              <a:t>Solution for E) </a:t>
            </a:r>
            <a:r>
              <a:rPr lang="en-US" altLang="en-US" dirty="0" err="1"/>
              <a:t>ssthresh</a:t>
            </a:r>
            <a:r>
              <a:rPr lang="en-US" altLang="en-US" dirty="0"/>
              <a:t> is initially 32, since this is at this window size that slow start stops &amp; congestion avoidance begins.</a:t>
            </a:r>
          </a:p>
          <a:p>
            <a:r>
              <a:rPr lang="en-US" altLang="en-US" dirty="0"/>
              <a:t>F) What is the value of </a:t>
            </a:r>
            <a:r>
              <a:rPr lang="en-US" altLang="en-US" dirty="0" err="1"/>
              <a:t>ssthresh</a:t>
            </a:r>
            <a:r>
              <a:rPr lang="en-US" altLang="en-US" dirty="0"/>
              <a:t> at the 18th transmission round?</a:t>
            </a:r>
          </a:p>
          <a:p>
            <a:r>
              <a:rPr lang="en-US" altLang="en-US" dirty="0">
                <a:solidFill>
                  <a:srgbClr val="FF0000"/>
                </a:solidFill>
              </a:rPr>
              <a:t>Solution – Refer Graph 3 &amp; Answer</a:t>
            </a:r>
          </a:p>
          <a:p>
            <a:r>
              <a:rPr lang="en-US" altLang="en-US" dirty="0"/>
              <a:t>Solution for F) threshold is set to half the value of </a:t>
            </a:r>
            <a:r>
              <a:rPr lang="en-US" altLang="en-US" dirty="0" err="1"/>
              <a:t>cwnd</a:t>
            </a:r>
            <a:r>
              <a:rPr lang="en-US" altLang="en-US" dirty="0"/>
              <a:t> when packet loss is detected. When the loss is detected during the transmission round 16, </a:t>
            </a:r>
            <a:r>
              <a:rPr lang="en-US" altLang="en-US" dirty="0" err="1"/>
              <a:t>cwnd</a:t>
            </a:r>
            <a:r>
              <a:rPr lang="en-US" altLang="en-US" dirty="0"/>
              <a:t> =42. Hence </a:t>
            </a:r>
            <a:r>
              <a:rPr lang="en-US" altLang="en-US" dirty="0" err="1"/>
              <a:t>ssthresh</a:t>
            </a:r>
            <a:r>
              <a:rPr lang="en-US" altLang="en-US" dirty="0"/>
              <a:t> = 21 in the 18</a:t>
            </a:r>
            <a:r>
              <a:rPr lang="en-US" altLang="en-US" baseline="30000" dirty="0"/>
              <a:t>th</a:t>
            </a:r>
            <a:r>
              <a:rPr lang="en-US" altLang="en-US" dirty="0"/>
              <a:t> transmission round.</a:t>
            </a:r>
          </a:p>
          <a:p>
            <a:endParaRPr lang="en-US" altLang="en-US" dirty="0"/>
          </a:p>
          <a:p>
            <a:endParaRPr lang="en-US" altLang="en-US" dirty="0">
              <a:solidFill>
                <a:srgbClr val="FF0000"/>
              </a:solidFill>
            </a:endParaRPr>
          </a:p>
          <a:p>
            <a:endParaRPr lang="en-US" altLang="en-US" dirty="0">
              <a:solidFill>
                <a:srgbClr val="FF0000"/>
              </a:solidFill>
            </a:endParaRPr>
          </a:p>
          <a:p>
            <a:endParaRPr lang="en-IN" dirty="0">
              <a:solidFill>
                <a:srgbClr val="FF0000"/>
              </a:solidFill>
            </a:endParaRPr>
          </a:p>
        </p:txBody>
      </p:sp>
      <p:sp>
        <p:nvSpPr>
          <p:cNvPr id="4" name="Slide Number Placeholder 3"/>
          <p:cNvSpPr>
            <a:spLocks noGrp="1"/>
          </p:cNvSpPr>
          <p:nvPr>
            <p:ph type="sldNum" sz="quarter" idx="12"/>
          </p:nvPr>
        </p:nvSpPr>
        <p:spPr/>
        <p:txBody>
          <a:bodyPr/>
          <a:lstStyle/>
          <a:p>
            <a:fld id="{05291A1D-1AFF-4802-A355-28EE4B70C3BA}" type="slidenum">
              <a:rPr lang="en-US" smtClean="0"/>
              <a:pPr/>
              <a:t>9</a:t>
            </a:fld>
            <a:endParaRPr lang="en-US"/>
          </a:p>
        </p:txBody>
      </p:sp>
      <p:cxnSp>
        <p:nvCxnSpPr>
          <p:cNvPr id="5" name="Google Shape;170;p1">
            <a:extLst>
              <a:ext uri="{FF2B5EF4-FFF2-40B4-BE49-F238E27FC236}">
                <a16:creationId xmlns:a16="http://schemas.microsoft.com/office/drawing/2014/main" id="{E4E865CC-D2FE-A7AA-31EA-71AD31D93F3A}"/>
              </a:ext>
            </a:extLst>
          </p:cNvPr>
          <p:cNvCxnSpPr/>
          <p:nvPr/>
        </p:nvCxnSpPr>
        <p:spPr>
          <a:xfrm>
            <a:off x="76200" y="1371600"/>
            <a:ext cx="7352396" cy="0"/>
          </a:xfrm>
          <a:prstGeom prst="straightConnector1">
            <a:avLst/>
          </a:prstGeom>
          <a:noFill/>
          <a:ln w="38150" cap="flat" cmpd="sng">
            <a:solidFill>
              <a:srgbClr val="C55A11"/>
            </a:solidFill>
            <a:prstDash val="solid"/>
            <a:miter lim="8000"/>
            <a:headEnd type="none" w="sm" len="sm"/>
            <a:tailEnd type="none" w="sm" len="sm"/>
          </a:ln>
        </p:spPr>
      </p:cxnSp>
    </p:spTree>
    <p:extLst>
      <p:ext uri="{BB962C8B-B14F-4D97-AF65-F5344CB8AC3E}">
        <p14:creationId xmlns:p14="http://schemas.microsoft.com/office/powerpoint/2010/main" val="37624200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185</TotalTime>
  <Words>2795</Words>
  <Application>Microsoft Office PowerPoint</Application>
  <PresentationFormat>Widescreen</PresentationFormat>
  <Paragraphs>182</Paragraphs>
  <Slides>28</Slides>
  <Notes>28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Arial</vt:lpstr>
      <vt:lpstr>Calibri</vt:lpstr>
      <vt:lpstr>Calibri Light</vt:lpstr>
      <vt:lpstr>Times New Roman</vt:lpstr>
      <vt:lpstr>Office Theme</vt:lpstr>
      <vt:lpstr>PowerPoint Presentation</vt:lpstr>
      <vt:lpstr>PowerPoint Presentation</vt:lpstr>
      <vt:lpstr>Unit 2 – Classes 42 &amp; 46 – Numerical Problems for TCP</vt:lpstr>
      <vt:lpstr>Unit 2 – Classes 42 &amp; 46 – Numerical Problems for TCP</vt:lpstr>
      <vt:lpstr>Unit 2 – Classes 42 &amp; 46 – Numerical Problems for TCP</vt:lpstr>
      <vt:lpstr>Unit 2 – Classes 42 &amp; 46 – Numerical Problems for TCP</vt:lpstr>
      <vt:lpstr>Unit 2 – Classes 42 &amp; 46 – Numerical Problems for TCP</vt:lpstr>
      <vt:lpstr>Unit 2 – Classes 42 &amp; 46 – Numerical Problems for TCP</vt:lpstr>
      <vt:lpstr>Unit 2 – Classes 42 &amp; 46 – Numerical Problems for TCP</vt:lpstr>
      <vt:lpstr>PowerPoint Presentation</vt:lpstr>
      <vt:lpstr>Unit 2 – Classes 42 &amp; 46 – Numerical Problems for TCP</vt:lpstr>
      <vt:lpstr>PowerPoint Presentation</vt:lpstr>
      <vt:lpstr>Unit 2 – Classes 42 &amp; 46 – Numerical Problems for TCP</vt:lpstr>
      <vt:lpstr>PowerPoint Presentation</vt:lpstr>
      <vt:lpstr>Unit 2 – Classes 42 &amp; 46 – Numerical Problems for TCP</vt:lpstr>
      <vt:lpstr>PowerPoint Presentation</vt:lpstr>
      <vt:lpstr>Unit 2 – Classes 42 &amp; 46 – Numerical Problems for TCP</vt:lpstr>
      <vt:lpstr>PowerPoint Presentation</vt:lpstr>
      <vt:lpstr>Unit 2 – Classes 42 &amp; 46 – Numerical Problems for TCP</vt:lpstr>
      <vt:lpstr>Unit 2 – Classes 42 &amp; 46 – Numerical Problems for TCP</vt:lpstr>
      <vt:lpstr>Unit 2 – Classes 42 &amp; 46 – Numerical Problems for TCP</vt:lpstr>
      <vt:lpstr>Unit 2 – Classes 42 &amp; 46 – Numerical Problems for TCP</vt:lpstr>
      <vt:lpstr>Unit 2 – Classes 42 &amp; 46 – Numerical Problems for TCP</vt:lpstr>
      <vt:lpstr>Unit 2 – Classes 42 &amp; 46 – Numerical Problems for TCP</vt:lpstr>
      <vt:lpstr>Unit 2 – Classes 42 &amp; 46 – Numerical Problems for TCP</vt:lpstr>
      <vt:lpstr>Unit 2 – Classes 42 &amp; 46 – Numerical Problems for TCP</vt:lpstr>
      <vt:lpstr>Unit 2 – Classes 42 &amp; 46 – Numerical Problems for TCP</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Prajeesha Rajan</dc:creator>
  <cp:lastModifiedBy>Rajesh C</cp:lastModifiedBy>
  <cp:revision>81</cp:revision>
  <dcterms:created xsi:type="dcterms:W3CDTF">2023-08-27T12:47:48Z</dcterms:created>
  <dcterms:modified xsi:type="dcterms:W3CDTF">2024-09-12T03:16:54Z</dcterms:modified>
</cp:coreProperties>
</file>